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4255" r:id="rId2"/>
    <p:sldMasterId id="2147484416" r:id="rId3"/>
    <p:sldMasterId id="2147484618" r:id="rId4"/>
  </p:sldMasterIdLst>
  <p:notesMasterIdLst>
    <p:notesMasterId r:id="rId103"/>
  </p:notesMasterIdLst>
  <p:handoutMasterIdLst>
    <p:handoutMasterId r:id="rId104"/>
  </p:handoutMasterIdLst>
  <p:sldIdLst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397" r:id="rId14"/>
    <p:sldId id="401" r:id="rId15"/>
    <p:sldId id="403" r:id="rId16"/>
    <p:sldId id="283" r:id="rId17"/>
    <p:sldId id="284" r:id="rId18"/>
    <p:sldId id="396" r:id="rId19"/>
    <p:sldId id="356" r:id="rId20"/>
    <p:sldId id="384" r:id="rId21"/>
    <p:sldId id="391" r:id="rId22"/>
    <p:sldId id="281" r:id="rId23"/>
    <p:sldId id="404" r:id="rId24"/>
    <p:sldId id="282" r:id="rId25"/>
    <p:sldId id="286" r:id="rId26"/>
    <p:sldId id="358" r:id="rId27"/>
    <p:sldId id="363" r:id="rId28"/>
    <p:sldId id="361" r:id="rId29"/>
    <p:sldId id="382" r:id="rId30"/>
    <p:sldId id="359" r:id="rId31"/>
    <p:sldId id="383" r:id="rId32"/>
    <p:sldId id="388" r:id="rId33"/>
    <p:sldId id="402" r:id="rId34"/>
    <p:sldId id="360" r:id="rId35"/>
    <p:sldId id="362" r:id="rId36"/>
    <p:sldId id="364" r:id="rId37"/>
    <p:sldId id="386" r:id="rId38"/>
    <p:sldId id="365" r:id="rId39"/>
    <p:sldId id="389" r:id="rId40"/>
    <p:sldId id="357" r:id="rId41"/>
    <p:sldId id="300" r:id="rId42"/>
    <p:sldId id="301" r:id="rId43"/>
    <p:sldId id="405" r:id="rId44"/>
    <p:sldId id="302" r:id="rId45"/>
    <p:sldId id="406" r:id="rId46"/>
    <p:sldId id="303" r:id="rId47"/>
    <p:sldId id="304" r:id="rId48"/>
    <p:sldId id="305" r:id="rId49"/>
    <p:sldId id="306" r:id="rId50"/>
    <p:sldId id="307" r:id="rId51"/>
    <p:sldId id="308" r:id="rId52"/>
    <p:sldId id="407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408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409" r:id="rId80"/>
    <p:sldId id="338" r:id="rId81"/>
    <p:sldId id="339" r:id="rId82"/>
    <p:sldId id="340" r:id="rId83"/>
    <p:sldId id="341" r:id="rId84"/>
    <p:sldId id="342" r:id="rId85"/>
    <p:sldId id="343" r:id="rId86"/>
    <p:sldId id="344" r:id="rId87"/>
    <p:sldId id="400" r:id="rId88"/>
    <p:sldId id="345" r:id="rId89"/>
    <p:sldId id="398" r:id="rId90"/>
    <p:sldId id="346" r:id="rId91"/>
    <p:sldId id="347" r:id="rId92"/>
    <p:sldId id="348" r:id="rId93"/>
    <p:sldId id="349" r:id="rId94"/>
    <p:sldId id="350" r:id="rId95"/>
    <p:sldId id="351" r:id="rId96"/>
    <p:sldId id="352" r:id="rId97"/>
    <p:sldId id="353" r:id="rId98"/>
    <p:sldId id="354" r:id="rId99"/>
    <p:sldId id="410" r:id="rId100"/>
    <p:sldId id="395" r:id="rId101"/>
    <p:sldId id="399" r:id="rId102"/>
  </p:sldIdLst>
  <p:sldSz cx="9144000" cy="6858000" type="screen4x3"/>
  <p:notesSz cx="6858000" cy="9144000"/>
  <p:defaultTextStyle>
    <a:defPPr>
      <a:defRPr lang="en-GB"/>
    </a:defPPr>
    <a:lvl1pPr algn="ctr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00FF00"/>
    <a:srgbClr val="FFFFFF"/>
    <a:srgbClr val="FF0000"/>
    <a:srgbClr val="FFFFCC"/>
    <a:srgbClr val="333300"/>
    <a:srgbClr val="FF99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2370" autoAdjust="0"/>
    <p:restoredTop sz="99472" autoAdjust="0"/>
  </p:normalViewPr>
  <p:slideViewPr>
    <p:cSldViewPr snapToGrid="0">
      <p:cViewPr varScale="1">
        <p:scale>
          <a:sx n="69" d="100"/>
          <a:sy n="69" d="100"/>
        </p:scale>
        <p:origin x="-1098" y="-96"/>
      </p:cViewPr>
      <p:guideLst>
        <p:guide orient="horz" pos="4319"/>
        <p:guide/>
      </p:guideLst>
    </p:cSldViewPr>
  </p:slideViewPr>
  <p:outlineViewPr>
    <p:cViewPr>
      <p:scale>
        <a:sx n="33" d="100"/>
        <a:sy n="33" d="100"/>
      </p:scale>
      <p:origin x="0" y="489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-2628" y="-102"/>
      </p:cViewPr>
      <p:guideLst>
        <p:guide orient="horz" pos="2880"/>
        <p:guide pos="216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6" Type="http://schemas.openxmlformats.org/officeDocument/2006/relationships/slide" Target="slides/slide12.xml"/><Relationship Id="rId107" Type="http://schemas.openxmlformats.org/officeDocument/2006/relationships/theme" Target="theme/theme1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notesMaster" Target="notesMasters/notesMaster1.xml"/><Relationship Id="rId108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viewProps" Target="view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4" Type="http://schemas.openxmlformats.org/officeDocument/2006/relationships/image" Target="../media/image5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4" Type="http://schemas.openxmlformats.org/officeDocument/2006/relationships/image" Target="../media/image58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13" Type="http://schemas.openxmlformats.org/officeDocument/2006/relationships/image" Target="../media/image77.wmf"/><Relationship Id="rId18" Type="http://schemas.openxmlformats.org/officeDocument/2006/relationships/image" Target="../media/image82.wmf"/><Relationship Id="rId3" Type="http://schemas.openxmlformats.org/officeDocument/2006/relationships/image" Target="../media/image67.wmf"/><Relationship Id="rId21" Type="http://schemas.openxmlformats.org/officeDocument/2006/relationships/image" Target="../media/image85.wmf"/><Relationship Id="rId7" Type="http://schemas.openxmlformats.org/officeDocument/2006/relationships/image" Target="../media/image71.wmf"/><Relationship Id="rId12" Type="http://schemas.openxmlformats.org/officeDocument/2006/relationships/image" Target="../media/image76.wmf"/><Relationship Id="rId17" Type="http://schemas.openxmlformats.org/officeDocument/2006/relationships/image" Target="../media/image81.wmf"/><Relationship Id="rId2" Type="http://schemas.openxmlformats.org/officeDocument/2006/relationships/image" Target="../media/image66.wmf"/><Relationship Id="rId16" Type="http://schemas.openxmlformats.org/officeDocument/2006/relationships/image" Target="../media/image80.wmf"/><Relationship Id="rId20" Type="http://schemas.openxmlformats.org/officeDocument/2006/relationships/image" Target="../media/image84.wmf"/><Relationship Id="rId1" Type="http://schemas.openxmlformats.org/officeDocument/2006/relationships/image" Target="../media/image65.wmf"/><Relationship Id="rId6" Type="http://schemas.openxmlformats.org/officeDocument/2006/relationships/image" Target="../media/image70.wmf"/><Relationship Id="rId11" Type="http://schemas.openxmlformats.org/officeDocument/2006/relationships/image" Target="../media/image75.wmf"/><Relationship Id="rId5" Type="http://schemas.openxmlformats.org/officeDocument/2006/relationships/image" Target="../media/image69.wmf"/><Relationship Id="rId15" Type="http://schemas.openxmlformats.org/officeDocument/2006/relationships/image" Target="../media/image79.wmf"/><Relationship Id="rId23" Type="http://schemas.openxmlformats.org/officeDocument/2006/relationships/image" Target="../media/image87.wmf"/><Relationship Id="rId10" Type="http://schemas.openxmlformats.org/officeDocument/2006/relationships/image" Target="../media/image74.wmf"/><Relationship Id="rId19" Type="http://schemas.openxmlformats.org/officeDocument/2006/relationships/image" Target="../media/image83.wmf"/><Relationship Id="rId4" Type="http://schemas.openxmlformats.org/officeDocument/2006/relationships/image" Target="../media/image68.wmf"/><Relationship Id="rId9" Type="http://schemas.openxmlformats.org/officeDocument/2006/relationships/image" Target="../media/image73.wmf"/><Relationship Id="rId14" Type="http://schemas.openxmlformats.org/officeDocument/2006/relationships/image" Target="../media/image78.wmf"/><Relationship Id="rId22" Type="http://schemas.openxmlformats.org/officeDocument/2006/relationships/image" Target="../media/image86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image" Target="../media/image89.wmf"/><Relationship Id="rId1" Type="http://schemas.openxmlformats.org/officeDocument/2006/relationships/image" Target="../media/image88.wmf"/><Relationship Id="rId4" Type="http://schemas.openxmlformats.org/officeDocument/2006/relationships/image" Target="../media/image91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2" Type="http://schemas.openxmlformats.org/officeDocument/2006/relationships/image" Target="../media/image96.wmf"/><Relationship Id="rId1" Type="http://schemas.openxmlformats.org/officeDocument/2006/relationships/image" Target="../media/image95.wmf"/><Relationship Id="rId4" Type="http://schemas.openxmlformats.org/officeDocument/2006/relationships/image" Target="../media/image98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wmf"/><Relationship Id="rId2" Type="http://schemas.openxmlformats.org/officeDocument/2006/relationships/image" Target="../media/image100.wmf"/><Relationship Id="rId1" Type="http://schemas.openxmlformats.org/officeDocument/2006/relationships/image" Target="../media/image99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2" Type="http://schemas.openxmlformats.org/officeDocument/2006/relationships/image" Target="../media/image103.wmf"/><Relationship Id="rId1" Type="http://schemas.openxmlformats.org/officeDocument/2006/relationships/image" Target="../media/image102.wmf"/><Relationship Id="rId5" Type="http://schemas.openxmlformats.org/officeDocument/2006/relationships/image" Target="../media/image106.wmf"/><Relationship Id="rId4" Type="http://schemas.openxmlformats.org/officeDocument/2006/relationships/image" Target="../media/image10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wmf"/><Relationship Id="rId2" Type="http://schemas.openxmlformats.org/officeDocument/2006/relationships/image" Target="../media/image108.wmf"/><Relationship Id="rId1" Type="http://schemas.openxmlformats.org/officeDocument/2006/relationships/image" Target="../media/image107.wmf"/><Relationship Id="rId4" Type="http://schemas.openxmlformats.org/officeDocument/2006/relationships/image" Target="../media/image110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wmf"/><Relationship Id="rId2" Type="http://schemas.openxmlformats.org/officeDocument/2006/relationships/image" Target="../media/image112.wmf"/><Relationship Id="rId1" Type="http://schemas.openxmlformats.org/officeDocument/2006/relationships/image" Target="../media/image111.wmf"/><Relationship Id="rId4" Type="http://schemas.openxmlformats.org/officeDocument/2006/relationships/image" Target="../media/image114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8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wmf"/><Relationship Id="rId2" Type="http://schemas.openxmlformats.org/officeDocument/2006/relationships/image" Target="../media/image120.wmf"/><Relationship Id="rId1" Type="http://schemas.openxmlformats.org/officeDocument/2006/relationships/image" Target="../media/image119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2.wmf"/></Relationships>
</file>

<file path=ppt/drawings/_rels/vmlDrawing2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wmf"/><Relationship Id="rId3" Type="http://schemas.openxmlformats.org/officeDocument/2006/relationships/image" Target="../media/image125.wmf"/><Relationship Id="rId7" Type="http://schemas.openxmlformats.org/officeDocument/2006/relationships/image" Target="../media/image129.wmf"/><Relationship Id="rId2" Type="http://schemas.openxmlformats.org/officeDocument/2006/relationships/image" Target="../media/image124.wmf"/><Relationship Id="rId1" Type="http://schemas.openxmlformats.org/officeDocument/2006/relationships/image" Target="../media/image123.wmf"/><Relationship Id="rId6" Type="http://schemas.openxmlformats.org/officeDocument/2006/relationships/image" Target="../media/image128.wmf"/><Relationship Id="rId5" Type="http://schemas.openxmlformats.org/officeDocument/2006/relationships/image" Target="../media/image127.wmf"/><Relationship Id="rId4" Type="http://schemas.openxmlformats.org/officeDocument/2006/relationships/image" Target="../media/image126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image" Target="../media/image24.wmf"/><Relationship Id="rId18" Type="http://schemas.openxmlformats.org/officeDocument/2006/relationships/image" Target="../media/image29.wmf"/><Relationship Id="rId3" Type="http://schemas.openxmlformats.org/officeDocument/2006/relationships/image" Target="../media/image14.wmf"/><Relationship Id="rId21" Type="http://schemas.openxmlformats.org/officeDocument/2006/relationships/image" Target="../media/image32.wmf"/><Relationship Id="rId7" Type="http://schemas.openxmlformats.org/officeDocument/2006/relationships/image" Target="../media/image18.wmf"/><Relationship Id="rId12" Type="http://schemas.openxmlformats.org/officeDocument/2006/relationships/image" Target="../media/image23.wmf"/><Relationship Id="rId17" Type="http://schemas.openxmlformats.org/officeDocument/2006/relationships/image" Target="../media/image28.wmf"/><Relationship Id="rId2" Type="http://schemas.openxmlformats.org/officeDocument/2006/relationships/image" Target="../media/image13.wmf"/><Relationship Id="rId16" Type="http://schemas.openxmlformats.org/officeDocument/2006/relationships/image" Target="../media/image27.wmf"/><Relationship Id="rId20" Type="http://schemas.openxmlformats.org/officeDocument/2006/relationships/image" Target="../media/image31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11" Type="http://schemas.openxmlformats.org/officeDocument/2006/relationships/image" Target="../media/image22.wmf"/><Relationship Id="rId5" Type="http://schemas.openxmlformats.org/officeDocument/2006/relationships/image" Target="../media/image16.wmf"/><Relationship Id="rId15" Type="http://schemas.openxmlformats.org/officeDocument/2006/relationships/image" Target="../media/image26.wmf"/><Relationship Id="rId23" Type="http://schemas.openxmlformats.org/officeDocument/2006/relationships/image" Target="../media/image34.wmf"/><Relationship Id="rId10" Type="http://schemas.openxmlformats.org/officeDocument/2006/relationships/image" Target="../media/image21.wmf"/><Relationship Id="rId19" Type="http://schemas.openxmlformats.org/officeDocument/2006/relationships/image" Target="../media/image30.wmf"/><Relationship Id="rId4" Type="http://schemas.openxmlformats.org/officeDocument/2006/relationships/image" Target="../media/image15.wmf"/><Relationship Id="rId9" Type="http://schemas.openxmlformats.org/officeDocument/2006/relationships/image" Target="../media/image20.wmf"/><Relationship Id="rId14" Type="http://schemas.openxmlformats.org/officeDocument/2006/relationships/image" Target="../media/image25.wmf"/><Relationship Id="rId22" Type="http://schemas.openxmlformats.org/officeDocument/2006/relationships/image" Target="../media/image3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4" Type="http://schemas.openxmlformats.org/officeDocument/2006/relationships/image" Target="../media/image4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DE01401-06D3-4F7D-A734-362E67306190}" type="datetimeFigureOut">
              <a:rPr lang="en-US"/>
              <a:pPr>
                <a:defRPr/>
              </a:pPr>
              <a:t>7/11/2026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3A9A5FC-6AB1-44D3-B43D-C16C017A20DA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47AC914-5B92-45B5-8EC6-E81EB16FBD09}" type="datetimeFigureOut">
              <a:rPr lang="en-US"/>
              <a:pPr>
                <a:defRPr/>
              </a:pPr>
              <a:t>7/11/2026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883AD30-4B44-4E92-96C9-B3A27C8BDA36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fld id="{D3EE61FD-B00C-439C-9263-97A456153BCD}" type="slidenum">
              <a:rPr lang="en-GB" altLang="en-US" sz="1200"/>
              <a:pPr eaLnBrk="1" hangingPunct="1"/>
              <a:t>1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fld id="{E3143A54-E502-4EB1-84E9-238705E0DCE1}" type="slidenum">
              <a:rPr lang="en-GB" altLang="en-US" sz="1200"/>
              <a:pPr eaLnBrk="1" hangingPunct="1"/>
              <a:t>22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fld id="{CBAFCC86-DD69-4347-8A1D-3C42FD27281C}" type="slidenum">
              <a:rPr lang="en-GB" altLang="en-US" sz="1200"/>
              <a:pPr eaLnBrk="1" hangingPunct="1"/>
              <a:t>47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fld id="{0B03778C-9716-40CC-8288-83EE7D78FE91}" type="slidenum">
              <a:rPr lang="en-GB" altLang="en-US" sz="1200"/>
              <a:pPr eaLnBrk="1" hangingPunct="1"/>
              <a:t>56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fld id="{2304BA67-3D47-4778-802D-DF140F47E991}" type="slidenum">
              <a:rPr lang="en-GB" altLang="en-US" sz="1200"/>
              <a:pPr eaLnBrk="1" hangingPunct="1"/>
              <a:t>72</a:t>
            </a:fld>
            <a:endParaRPr lang="en-GB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</p:grpSp>
      </p:grpSp>
      <p:pic>
        <p:nvPicPr>
          <p:cNvPr id="18" name="Picture 21" descr="scottishfla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22"/>
          <p:cNvSpPr txBox="1">
            <a:spLocks noChangeArrowheads="1"/>
          </p:cNvSpPr>
          <p:nvPr/>
        </p:nvSpPr>
        <p:spPr bwMode="auto">
          <a:xfrm rot="16200000">
            <a:off x="-1547812" y="4160837"/>
            <a:ext cx="40274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en-GB" sz="2800" dirty="0">
                <a:solidFill>
                  <a:srgbClr val="FFFF00"/>
                </a:solidFill>
                <a:latin typeface="Comic Sans MS" pitchFamily="66" charset="0"/>
              </a:rPr>
              <a:t>www.mathsrevision.com</a:t>
            </a:r>
          </a:p>
        </p:txBody>
      </p:sp>
      <p:pic>
        <p:nvPicPr>
          <p:cNvPr id="20" name="Picture 23" descr="Office Objects 05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60350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20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1521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latin typeface="Comic Sans MS" pitchFamily="66" charset="0"/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1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23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1A3BEA50-130A-4569-9402-32584E0AF73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84201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0FBCD5-B698-4FE5-909E-4261375B433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23412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789978-3A92-43C2-9183-299C9902123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28118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C57D70-FE3C-4BCC-8CA7-EFA0144467C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402901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0B1077-F789-42D9-9EA4-E3223E02627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946195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A79CFBB-4470-4958-A90F-769A29D67F7C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</p:spTree>
    <p:extLst>
      <p:ext uri="{BB962C8B-B14F-4D97-AF65-F5344CB8AC3E}">
        <p14:creationId xmlns:p14="http://schemas.microsoft.com/office/powerpoint/2010/main" val="725776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C1FBE9-DE99-4444-8FAF-CA576F00A88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396398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CDA227-5862-415F-834D-B48B676BE5C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107075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97BF68-4A7F-4000-957F-98CE196C561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544972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613572E-C78F-4D18-B631-A17D96C3309D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90617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84B8B8-0092-4900-B019-4D5003D7A9C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06438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DC8B87-0C67-497F-B897-F1B554A110E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568857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AC3C7F-FF55-460E-8C09-4B682A3B056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655637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C249A9C-D67A-4CC2-B82F-B62D91DB1344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</p:spTree>
    <p:extLst>
      <p:ext uri="{BB962C8B-B14F-4D97-AF65-F5344CB8AC3E}">
        <p14:creationId xmlns:p14="http://schemas.microsoft.com/office/powerpoint/2010/main" val="11536609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B4D7913-29F3-431C-889C-BE59B2FE7F98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</p:spTree>
    <p:extLst>
      <p:ext uri="{BB962C8B-B14F-4D97-AF65-F5344CB8AC3E}">
        <p14:creationId xmlns:p14="http://schemas.microsoft.com/office/powerpoint/2010/main" val="3432074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6E0CE5-E2DC-4A85-AAB4-BF259A7AB8F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699914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0B5167-99CF-44C9-BE33-40342045A66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551828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AD962-FC50-4A6B-B2E8-9A9CDA927098}" type="datetimeFigureOut">
              <a:rPr lang="en-GB"/>
              <a:pPr>
                <a:defRPr/>
              </a:pPr>
              <a:t>11/07/2026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B7F0DA-B68E-4F4B-B57D-DAEFAD69580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55673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51C78E-F740-468E-8163-13C2BB0CF0F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27613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E733F3-77B3-475D-B08E-6B03F5B994B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01263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B54E51-5A7C-4DCC-8AD2-02BE1BBB6D6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23211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4A2A66-84EB-46E8-836F-924F7EA0413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89656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A536D8-EED5-409A-A011-852BCCC57E3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45910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9F85E3-662A-437F-8EFF-35AC8131E6B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00462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B952F4-C8CA-4045-BAED-F2AD018FE0A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28564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gif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gif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20483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0484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grpSp>
          <p:nvGrpSpPr>
            <p:cNvPr id="26639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20486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0487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0488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0489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0490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0491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0492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0493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0494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</p:grpSp>
      </p:grpSp>
      <p:sp>
        <p:nvSpPr>
          <p:cNvPr id="20495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496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0497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98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20499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defRPr>
            </a:lvl1pPr>
          </a:lstStyle>
          <a:p>
            <a:fld id="{53ED5481-FDE6-41CB-B61F-7D2E9EC94A00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20500" name="Text Box 20"/>
          <p:cNvSpPr txBox="1">
            <a:spLocks noChangeArrowheads="1"/>
          </p:cNvSpPr>
          <p:nvPr userDrawn="1"/>
        </p:nvSpPr>
        <p:spPr bwMode="auto">
          <a:xfrm rot="16200000">
            <a:off x="-1589087" y="4030662"/>
            <a:ext cx="40274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en-GB" sz="2800" dirty="0">
                <a:solidFill>
                  <a:srgbClr val="EEF82A"/>
                </a:solidFill>
                <a:latin typeface="Comic Sans MS" pitchFamily="66" charset="0"/>
              </a:rPr>
              <a:t>www.mathsrevision.com</a:t>
            </a:r>
          </a:p>
        </p:txBody>
      </p:sp>
      <p:pic>
        <p:nvPicPr>
          <p:cNvPr id="26633" name="Picture 21" descr="scottishflag"/>
          <p:cNvPicPr>
            <a:picLocks noChangeAspect="1" noChangeArrowheads="1" noCrop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7651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22" descr="Office Objects 057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60350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 userDrawn="1"/>
        </p:nvSpPr>
        <p:spPr>
          <a:xfrm>
            <a:off x="142875" y="1428750"/>
            <a:ext cx="75565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dirty="0">
                <a:solidFill>
                  <a:srgbClr val="FFFF00"/>
                </a:solidFill>
                <a:latin typeface="+mj-lt"/>
              </a:rPr>
              <a:t>Higher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3857625" y="1323975"/>
            <a:ext cx="16922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Outcome 1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172" r:id="rId1"/>
    <p:sldLayoutId id="2147485153" r:id="rId2"/>
    <p:sldLayoutId id="2147485154" r:id="rId3"/>
    <p:sldLayoutId id="2147485155" r:id="rId4"/>
    <p:sldLayoutId id="2147485156" r:id="rId5"/>
    <p:sldLayoutId id="2147485157" r:id="rId6"/>
    <p:sldLayoutId id="2147485158" r:id="rId7"/>
    <p:sldLayoutId id="2147485159" r:id="rId8"/>
    <p:sldLayoutId id="2147485160" r:id="rId9"/>
    <p:sldLayoutId id="2147485161" r:id="rId10"/>
    <p:sldLayoutId id="2147485162" r:id="rId11"/>
    <p:sldLayoutId id="2147485163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9094487-4A64-4CDC-9F9F-1FC5A9B9CA90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6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fld id="{29DB2EF4-98D5-4928-B9F3-1FAA479B2228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Box 20"/>
          <p:cNvSpPr txBox="1">
            <a:spLocks noChangeArrowheads="1"/>
          </p:cNvSpPr>
          <p:nvPr userDrawn="1"/>
        </p:nvSpPr>
        <p:spPr bwMode="auto">
          <a:xfrm rot="16200000">
            <a:off x="-1589087" y="4030662"/>
            <a:ext cx="40274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en-GB" sz="2800" dirty="0">
                <a:solidFill>
                  <a:srgbClr val="EEF82A"/>
                </a:solidFill>
                <a:latin typeface="Comic Sans MS" pitchFamily="66" charset="0"/>
              </a:rPr>
              <a:t>www.mathsrevision.com</a:t>
            </a:r>
          </a:p>
        </p:txBody>
      </p:sp>
      <p:pic>
        <p:nvPicPr>
          <p:cNvPr id="28680" name="Picture 21" descr="scottishflag"/>
          <p:cNvPicPr>
            <a:picLocks noChangeAspect="1" noChangeArrowheads="1" noCrop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7651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22" descr="Office Objects 057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60350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 userDrawn="1"/>
        </p:nvSpPr>
        <p:spPr>
          <a:xfrm>
            <a:off x="142875" y="1428750"/>
            <a:ext cx="75565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dirty="0">
                <a:solidFill>
                  <a:srgbClr val="FFFF00"/>
                </a:solidFill>
                <a:latin typeface="+mj-lt"/>
              </a:rPr>
              <a:t>Higher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3857625" y="1323975"/>
            <a:ext cx="16922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Outcome 1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173" r:id="rId1"/>
    <p:sldLayoutId id="2147485165" r:id="rId2"/>
    <p:sldLayoutId id="2147485174" r:id="rId3"/>
    <p:sldLayoutId id="2147485166" r:id="rId4"/>
    <p:sldLayoutId id="2147485175" r:id="rId5"/>
    <p:sldLayoutId id="2147485167" r:id="rId6"/>
    <p:sldLayoutId id="2147485168" r:id="rId7"/>
    <p:sldLayoutId id="2147485176" r:id="rId8"/>
    <p:sldLayoutId id="2147485177" r:id="rId9"/>
    <p:sldLayoutId id="2147485169" r:id="rId10"/>
    <p:sldLayoutId id="2147485170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296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D5EDB24-CEF7-4D56-8B49-69C8273CED58}" type="datetimeFigureOut">
              <a:rPr lang="en-GB"/>
              <a:pPr>
                <a:defRPr/>
              </a:pPr>
              <a:t>11/07/2026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DE4391D-5944-4247-AC6C-AAD149DA1B68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7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3.xml"/><Relationship Id="rId13" Type="http://schemas.openxmlformats.org/officeDocument/2006/relationships/slide" Target="slide85.xml"/><Relationship Id="rId3" Type="http://schemas.openxmlformats.org/officeDocument/2006/relationships/image" Target="../media/image2.png"/><Relationship Id="rId7" Type="http://schemas.openxmlformats.org/officeDocument/2006/relationships/slide" Target="slide38.xml"/><Relationship Id="rId12" Type="http://schemas.openxmlformats.org/officeDocument/2006/relationships/slide" Target="slide7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0.xml"/><Relationship Id="rId11" Type="http://schemas.openxmlformats.org/officeDocument/2006/relationships/slide" Target="slide68.xml"/><Relationship Id="rId5" Type="http://schemas.openxmlformats.org/officeDocument/2006/relationships/slide" Target="slide10.xml"/><Relationship Id="rId10" Type="http://schemas.openxmlformats.org/officeDocument/2006/relationships/slide" Target="slide58.xml"/><Relationship Id="rId4" Type="http://schemas.openxmlformats.org/officeDocument/2006/relationships/slide" Target="slide2.xml"/><Relationship Id="rId9" Type="http://schemas.openxmlformats.org/officeDocument/2006/relationships/slide" Target="slide50.xml"/><Relationship Id="rId14" Type="http://schemas.openxmlformats.org/officeDocument/2006/relationships/slide" Target="slide9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9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0.bin"/><Relationship Id="rId18" Type="http://schemas.openxmlformats.org/officeDocument/2006/relationships/image" Target="../media/image19.wmf"/><Relationship Id="rId26" Type="http://schemas.openxmlformats.org/officeDocument/2006/relationships/image" Target="../media/image23.wmf"/><Relationship Id="rId39" Type="http://schemas.openxmlformats.org/officeDocument/2006/relationships/oleObject" Target="../embeddings/oleObject23.bin"/><Relationship Id="rId21" Type="http://schemas.openxmlformats.org/officeDocument/2006/relationships/oleObject" Target="../embeddings/oleObject14.bin"/><Relationship Id="rId34" Type="http://schemas.openxmlformats.org/officeDocument/2006/relationships/image" Target="../media/image27.wmf"/><Relationship Id="rId42" Type="http://schemas.openxmlformats.org/officeDocument/2006/relationships/image" Target="../media/image31.wmf"/><Relationship Id="rId47" Type="http://schemas.openxmlformats.org/officeDocument/2006/relationships/oleObject" Target="../embeddings/oleObject27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18.wmf"/><Relationship Id="rId29" Type="http://schemas.openxmlformats.org/officeDocument/2006/relationships/oleObject" Target="../embeddings/oleObject18.bin"/><Relationship Id="rId11" Type="http://schemas.openxmlformats.org/officeDocument/2006/relationships/oleObject" Target="../embeddings/oleObject9.bin"/><Relationship Id="rId24" Type="http://schemas.openxmlformats.org/officeDocument/2006/relationships/image" Target="../media/image22.wmf"/><Relationship Id="rId32" Type="http://schemas.openxmlformats.org/officeDocument/2006/relationships/image" Target="../media/image26.wmf"/><Relationship Id="rId37" Type="http://schemas.openxmlformats.org/officeDocument/2006/relationships/oleObject" Target="../embeddings/oleObject22.bin"/><Relationship Id="rId40" Type="http://schemas.openxmlformats.org/officeDocument/2006/relationships/image" Target="../media/image30.wmf"/><Relationship Id="rId45" Type="http://schemas.openxmlformats.org/officeDocument/2006/relationships/oleObject" Target="../embeddings/oleObject26.bin"/><Relationship Id="rId5" Type="http://schemas.openxmlformats.org/officeDocument/2006/relationships/oleObject" Target="../embeddings/oleObject6.bin"/><Relationship Id="rId15" Type="http://schemas.openxmlformats.org/officeDocument/2006/relationships/oleObject" Target="../embeddings/oleObject11.bin"/><Relationship Id="rId23" Type="http://schemas.openxmlformats.org/officeDocument/2006/relationships/oleObject" Target="../embeddings/oleObject15.bin"/><Relationship Id="rId28" Type="http://schemas.openxmlformats.org/officeDocument/2006/relationships/image" Target="../media/image24.wmf"/><Relationship Id="rId36" Type="http://schemas.openxmlformats.org/officeDocument/2006/relationships/image" Target="../media/image28.wmf"/><Relationship Id="rId49" Type="http://schemas.openxmlformats.org/officeDocument/2006/relationships/hyperlink" Target="https://ggbm.at/R2KKXVVv" TargetMode="External"/><Relationship Id="rId10" Type="http://schemas.openxmlformats.org/officeDocument/2006/relationships/image" Target="../media/image15.wmf"/><Relationship Id="rId19" Type="http://schemas.openxmlformats.org/officeDocument/2006/relationships/oleObject" Target="../embeddings/oleObject13.bin"/><Relationship Id="rId31" Type="http://schemas.openxmlformats.org/officeDocument/2006/relationships/oleObject" Target="../embeddings/oleObject19.bin"/><Relationship Id="rId44" Type="http://schemas.openxmlformats.org/officeDocument/2006/relationships/image" Target="../media/image32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17.wmf"/><Relationship Id="rId22" Type="http://schemas.openxmlformats.org/officeDocument/2006/relationships/image" Target="../media/image21.wmf"/><Relationship Id="rId27" Type="http://schemas.openxmlformats.org/officeDocument/2006/relationships/oleObject" Target="../embeddings/oleObject17.bin"/><Relationship Id="rId30" Type="http://schemas.openxmlformats.org/officeDocument/2006/relationships/image" Target="../media/image25.wmf"/><Relationship Id="rId35" Type="http://schemas.openxmlformats.org/officeDocument/2006/relationships/oleObject" Target="../embeddings/oleObject21.bin"/><Relationship Id="rId43" Type="http://schemas.openxmlformats.org/officeDocument/2006/relationships/oleObject" Target="../embeddings/oleObject25.bin"/><Relationship Id="rId48" Type="http://schemas.openxmlformats.org/officeDocument/2006/relationships/image" Target="../media/image34.wmf"/><Relationship Id="rId8" Type="http://schemas.openxmlformats.org/officeDocument/2006/relationships/image" Target="../media/image14.wmf"/><Relationship Id="rId3" Type="http://schemas.openxmlformats.org/officeDocument/2006/relationships/oleObject" Target="../embeddings/oleObject5.bin"/><Relationship Id="rId12" Type="http://schemas.openxmlformats.org/officeDocument/2006/relationships/image" Target="../media/image16.wmf"/><Relationship Id="rId17" Type="http://schemas.openxmlformats.org/officeDocument/2006/relationships/oleObject" Target="../embeddings/oleObject12.bin"/><Relationship Id="rId25" Type="http://schemas.openxmlformats.org/officeDocument/2006/relationships/oleObject" Target="../embeddings/oleObject16.bin"/><Relationship Id="rId33" Type="http://schemas.openxmlformats.org/officeDocument/2006/relationships/oleObject" Target="../embeddings/oleObject20.bin"/><Relationship Id="rId38" Type="http://schemas.openxmlformats.org/officeDocument/2006/relationships/image" Target="../media/image29.wmf"/><Relationship Id="rId46" Type="http://schemas.openxmlformats.org/officeDocument/2006/relationships/image" Target="../media/image33.wmf"/><Relationship Id="rId20" Type="http://schemas.openxmlformats.org/officeDocument/2006/relationships/image" Target="../media/image20.wmf"/><Relationship Id="rId41" Type="http://schemas.openxmlformats.org/officeDocument/2006/relationships/oleObject" Target="../embeddings/oleObject24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7" Type="http://schemas.openxmlformats.org/officeDocument/2006/relationships/hyperlink" Target="https://ggbm.at/R2KKXVVv" TargetMode="Externa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3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7" Type="http://schemas.openxmlformats.org/officeDocument/2006/relationships/hyperlink" Target="https://ggbm.at/R2KKXVVv" TargetMode="Externa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3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7" Type="http://schemas.openxmlformats.org/officeDocument/2006/relationships/hyperlink" Target="https://ggbm.at/R2KKXVVv" TargetMode="Externa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39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ggbtu.be/mUyMdkkQN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41.wmf"/><Relationship Id="rId9" Type="http://schemas.openxmlformats.org/officeDocument/2006/relationships/hyperlink" Target="https://ggbm.at/R2KKXVVv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5.wmf"/><Relationship Id="rId11" Type="http://schemas.openxmlformats.org/officeDocument/2006/relationships/hyperlink" Target="https://ggbm.at/R2KKXVVv" TargetMode="External"/><Relationship Id="rId5" Type="http://schemas.openxmlformats.org/officeDocument/2006/relationships/oleObject" Target="../embeddings/oleObject38.bin"/><Relationship Id="rId10" Type="http://schemas.openxmlformats.org/officeDocument/2006/relationships/image" Target="../media/image47.wmf"/><Relationship Id="rId4" Type="http://schemas.openxmlformats.org/officeDocument/2006/relationships/image" Target="../media/image44.wmf"/><Relationship Id="rId9" Type="http://schemas.openxmlformats.org/officeDocument/2006/relationships/oleObject" Target="../embeddings/oleObject40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48.wmf"/><Relationship Id="rId9" Type="http://schemas.openxmlformats.org/officeDocument/2006/relationships/hyperlink" Target="https://ggbm.at/R2KKXVVv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2.wmf"/><Relationship Id="rId11" Type="http://schemas.openxmlformats.org/officeDocument/2006/relationships/hyperlink" Target="https://ggbm.at/R2KKXVVv" TargetMode="External"/><Relationship Id="rId5" Type="http://schemas.openxmlformats.org/officeDocument/2006/relationships/oleObject" Target="../embeddings/oleObject45.bin"/><Relationship Id="rId10" Type="http://schemas.openxmlformats.org/officeDocument/2006/relationships/image" Target="../media/image54.wmf"/><Relationship Id="rId4" Type="http://schemas.openxmlformats.org/officeDocument/2006/relationships/image" Target="../media/image51.wmf"/><Relationship Id="rId9" Type="http://schemas.openxmlformats.org/officeDocument/2006/relationships/oleObject" Target="../embeddings/oleObject47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6.wmf"/><Relationship Id="rId11" Type="http://schemas.openxmlformats.org/officeDocument/2006/relationships/hyperlink" Target="https://ggbm.at/R2KKXVVv" TargetMode="External"/><Relationship Id="rId5" Type="http://schemas.openxmlformats.org/officeDocument/2006/relationships/oleObject" Target="../embeddings/oleObject49.bin"/><Relationship Id="rId10" Type="http://schemas.openxmlformats.org/officeDocument/2006/relationships/image" Target="../media/image58.wmf"/><Relationship Id="rId4" Type="http://schemas.openxmlformats.org/officeDocument/2006/relationships/image" Target="../media/image55.wmf"/><Relationship Id="rId9" Type="http://schemas.openxmlformats.org/officeDocument/2006/relationships/oleObject" Target="../embeddings/oleObject51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53.bin"/><Relationship Id="rId4" Type="http://schemas.openxmlformats.org/officeDocument/2006/relationships/image" Target="../media/image59.wmf"/><Relationship Id="rId9" Type="http://schemas.openxmlformats.org/officeDocument/2006/relationships/hyperlink" Target="https://ggbm.at/R2KKXVVv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oleObject" Target="../embeddings/oleObject55.bin"/><Relationship Id="rId7" Type="http://schemas.openxmlformats.org/officeDocument/2006/relationships/oleObject" Target="../embeddings/oleObject5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3.wmf"/><Relationship Id="rId5" Type="http://schemas.openxmlformats.org/officeDocument/2006/relationships/oleObject" Target="../embeddings/oleObject56.bin"/><Relationship Id="rId4" Type="http://schemas.openxmlformats.org/officeDocument/2006/relationships/image" Target="../media/image62.wmf"/><Relationship Id="rId9" Type="http://schemas.openxmlformats.org/officeDocument/2006/relationships/hyperlink" Target="https://ggbm.at/R2KKXVVv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63.bin"/><Relationship Id="rId18" Type="http://schemas.openxmlformats.org/officeDocument/2006/relationships/image" Target="../media/image72.wmf"/><Relationship Id="rId26" Type="http://schemas.openxmlformats.org/officeDocument/2006/relationships/image" Target="../media/image76.wmf"/><Relationship Id="rId39" Type="http://schemas.openxmlformats.org/officeDocument/2006/relationships/oleObject" Target="../embeddings/oleObject76.bin"/><Relationship Id="rId21" Type="http://schemas.openxmlformats.org/officeDocument/2006/relationships/oleObject" Target="../embeddings/oleObject67.bin"/><Relationship Id="rId34" Type="http://schemas.openxmlformats.org/officeDocument/2006/relationships/image" Target="../media/image80.wmf"/><Relationship Id="rId42" Type="http://schemas.openxmlformats.org/officeDocument/2006/relationships/image" Target="../media/image84.wmf"/><Relationship Id="rId47" Type="http://schemas.openxmlformats.org/officeDocument/2006/relationships/oleObject" Target="../embeddings/oleObject80.bin"/><Relationship Id="rId7" Type="http://schemas.openxmlformats.org/officeDocument/2006/relationships/oleObject" Target="../embeddings/oleObject60.bin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71.wmf"/><Relationship Id="rId29" Type="http://schemas.openxmlformats.org/officeDocument/2006/relationships/oleObject" Target="../embeddings/oleObject71.bin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6.wmf"/><Relationship Id="rId11" Type="http://schemas.openxmlformats.org/officeDocument/2006/relationships/oleObject" Target="../embeddings/oleObject62.bin"/><Relationship Id="rId24" Type="http://schemas.openxmlformats.org/officeDocument/2006/relationships/image" Target="../media/image75.wmf"/><Relationship Id="rId32" Type="http://schemas.openxmlformats.org/officeDocument/2006/relationships/image" Target="../media/image79.wmf"/><Relationship Id="rId37" Type="http://schemas.openxmlformats.org/officeDocument/2006/relationships/oleObject" Target="../embeddings/oleObject75.bin"/><Relationship Id="rId40" Type="http://schemas.openxmlformats.org/officeDocument/2006/relationships/image" Target="../media/image83.wmf"/><Relationship Id="rId45" Type="http://schemas.openxmlformats.org/officeDocument/2006/relationships/oleObject" Target="../embeddings/oleObject79.bin"/><Relationship Id="rId5" Type="http://schemas.openxmlformats.org/officeDocument/2006/relationships/oleObject" Target="../embeddings/oleObject59.bin"/><Relationship Id="rId15" Type="http://schemas.openxmlformats.org/officeDocument/2006/relationships/oleObject" Target="../embeddings/oleObject64.bin"/><Relationship Id="rId23" Type="http://schemas.openxmlformats.org/officeDocument/2006/relationships/oleObject" Target="../embeddings/oleObject68.bin"/><Relationship Id="rId28" Type="http://schemas.openxmlformats.org/officeDocument/2006/relationships/image" Target="../media/image77.wmf"/><Relationship Id="rId36" Type="http://schemas.openxmlformats.org/officeDocument/2006/relationships/image" Target="../media/image81.wmf"/><Relationship Id="rId10" Type="http://schemas.openxmlformats.org/officeDocument/2006/relationships/image" Target="../media/image68.wmf"/><Relationship Id="rId19" Type="http://schemas.openxmlformats.org/officeDocument/2006/relationships/oleObject" Target="../embeddings/oleObject66.bin"/><Relationship Id="rId31" Type="http://schemas.openxmlformats.org/officeDocument/2006/relationships/oleObject" Target="../embeddings/oleObject72.bin"/><Relationship Id="rId44" Type="http://schemas.openxmlformats.org/officeDocument/2006/relationships/image" Target="../media/image85.wmf"/><Relationship Id="rId4" Type="http://schemas.openxmlformats.org/officeDocument/2006/relationships/image" Target="../media/image65.wmf"/><Relationship Id="rId9" Type="http://schemas.openxmlformats.org/officeDocument/2006/relationships/oleObject" Target="../embeddings/oleObject61.bin"/><Relationship Id="rId14" Type="http://schemas.openxmlformats.org/officeDocument/2006/relationships/image" Target="../media/image70.wmf"/><Relationship Id="rId22" Type="http://schemas.openxmlformats.org/officeDocument/2006/relationships/image" Target="../media/image74.wmf"/><Relationship Id="rId27" Type="http://schemas.openxmlformats.org/officeDocument/2006/relationships/oleObject" Target="../embeddings/oleObject70.bin"/><Relationship Id="rId30" Type="http://schemas.openxmlformats.org/officeDocument/2006/relationships/image" Target="../media/image78.wmf"/><Relationship Id="rId35" Type="http://schemas.openxmlformats.org/officeDocument/2006/relationships/oleObject" Target="../embeddings/oleObject74.bin"/><Relationship Id="rId43" Type="http://schemas.openxmlformats.org/officeDocument/2006/relationships/oleObject" Target="../embeddings/oleObject78.bin"/><Relationship Id="rId48" Type="http://schemas.openxmlformats.org/officeDocument/2006/relationships/image" Target="../media/image87.wmf"/><Relationship Id="rId8" Type="http://schemas.openxmlformats.org/officeDocument/2006/relationships/image" Target="../media/image67.wmf"/><Relationship Id="rId3" Type="http://schemas.openxmlformats.org/officeDocument/2006/relationships/oleObject" Target="../embeddings/oleObject58.bin"/><Relationship Id="rId12" Type="http://schemas.openxmlformats.org/officeDocument/2006/relationships/image" Target="../media/image69.wmf"/><Relationship Id="rId17" Type="http://schemas.openxmlformats.org/officeDocument/2006/relationships/oleObject" Target="../embeddings/oleObject65.bin"/><Relationship Id="rId25" Type="http://schemas.openxmlformats.org/officeDocument/2006/relationships/oleObject" Target="../embeddings/oleObject69.bin"/><Relationship Id="rId33" Type="http://schemas.openxmlformats.org/officeDocument/2006/relationships/oleObject" Target="../embeddings/oleObject73.bin"/><Relationship Id="rId38" Type="http://schemas.openxmlformats.org/officeDocument/2006/relationships/image" Target="../media/image82.wmf"/><Relationship Id="rId46" Type="http://schemas.openxmlformats.org/officeDocument/2006/relationships/image" Target="../media/image86.wmf"/><Relationship Id="rId20" Type="http://schemas.openxmlformats.org/officeDocument/2006/relationships/image" Target="../media/image73.wmf"/><Relationship Id="rId41" Type="http://schemas.openxmlformats.org/officeDocument/2006/relationships/oleObject" Target="../embeddings/oleObject77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3" Type="http://schemas.openxmlformats.org/officeDocument/2006/relationships/oleObject" Target="../embeddings/oleObject81.bin"/><Relationship Id="rId7" Type="http://schemas.openxmlformats.org/officeDocument/2006/relationships/oleObject" Target="../embeddings/oleObject8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89.wmf"/><Relationship Id="rId11" Type="http://schemas.openxmlformats.org/officeDocument/2006/relationships/hyperlink" Target="https://ggbm.at/R2KKXVVv" TargetMode="External"/><Relationship Id="rId5" Type="http://schemas.openxmlformats.org/officeDocument/2006/relationships/oleObject" Target="../embeddings/oleObject82.bin"/><Relationship Id="rId10" Type="http://schemas.openxmlformats.org/officeDocument/2006/relationships/image" Target="../media/image91.wmf"/><Relationship Id="rId4" Type="http://schemas.openxmlformats.org/officeDocument/2006/relationships/image" Target="../media/image88.wmf"/><Relationship Id="rId9" Type="http://schemas.openxmlformats.org/officeDocument/2006/relationships/oleObject" Target="../embeddings/oleObject84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wmf"/><Relationship Id="rId3" Type="http://schemas.openxmlformats.org/officeDocument/2006/relationships/oleObject" Target="../embeddings/oleObject85.bin"/><Relationship Id="rId7" Type="http://schemas.openxmlformats.org/officeDocument/2006/relationships/oleObject" Target="../embeddings/oleObject8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93.wmf"/><Relationship Id="rId5" Type="http://schemas.openxmlformats.org/officeDocument/2006/relationships/oleObject" Target="../embeddings/oleObject86.bin"/><Relationship Id="rId4" Type="http://schemas.openxmlformats.org/officeDocument/2006/relationships/image" Target="../media/image92.wmf"/><Relationship Id="rId9" Type="http://schemas.openxmlformats.org/officeDocument/2006/relationships/hyperlink" Target="https://ggbm.at/R2KKXVVv" TargetMode="Externa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wmf"/><Relationship Id="rId3" Type="http://schemas.openxmlformats.org/officeDocument/2006/relationships/oleObject" Target="../embeddings/oleObject88.bin"/><Relationship Id="rId7" Type="http://schemas.openxmlformats.org/officeDocument/2006/relationships/oleObject" Target="../embeddings/oleObject9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96.wmf"/><Relationship Id="rId11" Type="http://schemas.openxmlformats.org/officeDocument/2006/relationships/hyperlink" Target="https://ggbm.at/R2KKXVVv" TargetMode="External"/><Relationship Id="rId5" Type="http://schemas.openxmlformats.org/officeDocument/2006/relationships/oleObject" Target="../embeddings/oleObject89.bin"/><Relationship Id="rId10" Type="http://schemas.openxmlformats.org/officeDocument/2006/relationships/image" Target="../media/image98.wmf"/><Relationship Id="rId4" Type="http://schemas.openxmlformats.org/officeDocument/2006/relationships/image" Target="../media/image95.wmf"/><Relationship Id="rId9" Type="http://schemas.openxmlformats.org/officeDocument/2006/relationships/oleObject" Target="../embeddings/oleObject91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wmf"/><Relationship Id="rId3" Type="http://schemas.openxmlformats.org/officeDocument/2006/relationships/oleObject" Target="../embeddings/oleObject92.bin"/><Relationship Id="rId7" Type="http://schemas.openxmlformats.org/officeDocument/2006/relationships/oleObject" Target="../embeddings/oleObject9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00.wmf"/><Relationship Id="rId5" Type="http://schemas.openxmlformats.org/officeDocument/2006/relationships/oleObject" Target="../embeddings/oleObject93.bin"/><Relationship Id="rId4" Type="http://schemas.openxmlformats.org/officeDocument/2006/relationships/image" Target="../media/image99.wmf"/><Relationship Id="rId9" Type="http://schemas.openxmlformats.org/officeDocument/2006/relationships/hyperlink" Target="https://ggbm.at/R2KKXVVv" TargetMode="Externa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wmf"/><Relationship Id="rId13" Type="http://schemas.openxmlformats.org/officeDocument/2006/relationships/hyperlink" Target="https://ggbm.at/R2KKXVVv" TargetMode="External"/><Relationship Id="rId3" Type="http://schemas.openxmlformats.org/officeDocument/2006/relationships/oleObject" Target="../embeddings/oleObject95.bin"/><Relationship Id="rId7" Type="http://schemas.openxmlformats.org/officeDocument/2006/relationships/oleObject" Target="../embeddings/oleObject97.bin"/><Relationship Id="rId12" Type="http://schemas.openxmlformats.org/officeDocument/2006/relationships/image" Target="../media/image106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03.wmf"/><Relationship Id="rId11" Type="http://schemas.openxmlformats.org/officeDocument/2006/relationships/oleObject" Target="../embeddings/oleObject99.bin"/><Relationship Id="rId5" Type="http://schemas.openxmlformats.org/officeDocument/2006/relationships/oleObject" Target="../embeddings/oleObject96.bin"/><Relationship Id="rId10" Type="http://schemas.openxmlformats.org/officeDocument/2006/relationships/image" Target="../media/image105.wmf"/><Relationship Id="rId4" Type="http://schemas.openxmlformats.org/officeDocument/2006/relationships/image" Target="../media/image102.wmf"/><Relationship Id="rId9" Type="http://schemas.openxmlformats.org/officeDocument/2006/relationships/oleObject" Target="../embeddings/oleObject98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wmf"/><Relationship Id="rId3" Type="http://schemas.openxmlformats.org/officeDocument/2006/relationships/oleObject" Target="../embeddings/oleObject100.bin"/><Relationship Id="rId7" Type="http://schemas.openxmlformats.org/officeDocument/2006/relationships/oleObject" Target="../embeddings/oleObject10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08.wmf"/><Relationship Id="rId11" Type="http://schemas.openxmlformats.org/officeDocument/2006/relationships/hyperlink" Target="https://ggbm.at/R2KKXVVv" TargetMode="External"/><Relationship Id="rId5" Type="http://schemas.openxmlformats.org/officeDocument/2006/relationships/oleObject" Target="../embeddings/oleObject101.bin"/><Relationship Id="rId10" Type="http://schemas.openxmlformats.org/officeDocument/2006/relationships/image" Target="../media/image110.wmf"/><Relationship Id="rId4" Type="http://schemas.openxmlformats.org/officeDocument/2006/relationships/image" Target="../media/image107.wmf"/><Relationship Id="rId9" Type="http://schemas.openxmlformats.org/officeDocument/2006/relationships/oleObject" Target="../embeddings/oleObject103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wmf"/><Relationship Id="rId3" Type="http://schemas.openxmlformats.org/officeDocument/2006/relationships/oleObject" Target="../embeddings/oleObject104.bin"/><Relationship Id="rId7" Type="http://schemas.openxmlformats.org/officeDocument/2006/relationships/oleObject" Target="../embeddings/oleObject10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12.wmf"/><Relationship Id="rId11" Type="http://schemas.openxmlformats.org/officeDocument/2006/relationships/hyperlink" Target="https://ggbm.at/R2KKXVVv" TargetMode="External"/><Relationship Id="rId5" Type="http://schemas.openxmlformats.org/officeDocument/2006/relationships/oleObject" Target="../embeddings/oleObject105.bin"/><Relationship Id="rId10" Type="http://schemas.openxmlformats.org/officeDocument/2006/relationships/image" Target="../media/image114.wmf"/><Relationship Id="rId4" Type="http://schemas.openxmlformats.org/officeDocument/2006/relationships/image" Target="../media/image111.wmf"/><Relationship Id="rId9" Type="http://schemas.openxmlformats.org/officeDocument/2006/relationships/oleObject" Target="../embeddings/oleObject107.bin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ggbtu.be/mVJV5f12s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ggbtu.be/mVJV5f12s" TargetMode="Externa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ggbtu.be/mUyMdkkQN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hyperlink" Target="https://ggbm.at/wzjgeYph" TargetMode="Externa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s://ggbm.at/wzjgeYph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hyperlink" Target="https://ggbm.at/UF9jzbm7" TargetMode="Externa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hyperlink" Target="https://ggbm.at/UF9jzbm7" TargetMode="Externa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hyperlink" Target="https://ggbm.at/UF9jzbm7" TargetMode="Externa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wmf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w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wmf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hyperlink" Target="http://ggbtu.be/mhz78md6d" TargetMode="External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revision.com/index_files/Maths/Geogebra/Higher_Optimization_Graph.html" TargetMode="External"/><Relationship Id="rId2" Type="http://schemas.openxmlformats.org/officeDocument/2006/relationships/hyperlink" Target="http://www.mathsrevision.com/index_files/Maths/Geogebra/Higher_Optimization.html" TargetMode="External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118.wmf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wmf"/><Relationship Id="rId3" Type="http://schemas.openxmlformats.org/officeDocument/2006/relationships/oleObject" Target="../embeddings/oleObject109.bin"/><Relationship Id="rId7" Type="http://schemas.openxmlformats.org/officeDocument/2006/relationships/oleObject" Target="../embeddings/oleObject11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20.wmf"/><Relationship Id="rId5" Type="http://schemas.openxmlformats.org/officeDocument/2006/relationships/oleObject" Target="../embeddings/oleObject110.bin"/><Relationship Id="rId4" Type="http://schemas.openxmlformats.org/officeDocument/2006/relationships/image" Target="../media/image119.wmf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122.wmf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wmf"/><Relationship Id="rId13" Type="http://schemas.openxmlformats.org/officeDocument/2006/relationships/oleObject" Target="../embeddings/oleObject118.bin"/><Relationship Id="rId18" Type="http://schemas.openxmlformats.org/officeDocument/2006/relationships/image" Target="../media/image130.wmf"/><Relationship Id="rId3" Type="http://schemas.openxmlformats.org/officeDocument/2006/relationships/oleObject" Target="../embeddings/oleObject113.bin"/><Relationship Id="rId7" Type="http://schemas.openxmlformats.org/officeDocument/2006/relationships/oleObject" Target="../embeddings/oleObject115.bin"/><Relationship Id="rId12" Type="http://schemas.openxmlformats.org/officeDocument/2006/relationships/image" Target="../media/image127.wmf"/><Relationship Id="rId17" Type="http://schemas.openxmlformats.org/officeDocument/2006/relationships/oleObject" Target="../embeddings/oleObject120.bin"/><Relationship Id="rId2" Type="http://schemas.openxmlformats.org/officeDocument/2006/relationships/slideLayout" Target="../slideLayouts/slideLayout21.xml"/><Relationship Id="rId16" Type="http://schemas.openxmlformats.org/officeDocument/2006/relationships/image" Target="../media/image129.wmf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24.wmf"/><Relationship Id="rId11" Type="http://schemas.openxmlformats.org/officeDocument/2006/relationships/oleObject" Target="../embeddings/oleObject117.bin"/><Relationship Id="rId5" Type="http://schemas.openxmlformats.org/officeDocument/2006/relationships/oleObject" Target="../embeddings/oleObject114.bin"/><Relationship Id="rId15" Type="http://schemas.openxmlformats.org/officeDocument/2006/relationships/oleObject" Target="../embeddings/oleObject119.bin"/><Relationship Id="rId10" Type="http://schemas.openxmlformats.org/officeDocument/2006/relationships/image" Target="../media/image126.wmf"/><Relationship Id="rId4" Type="http://schemas.openxmlformats.org/officeDocument/2006/relationships/image" Target="../media/image123.wmf"/><Relationship Id="rId9" Type="http://schemas.openxmlformats.org/officeDocument/2006/relationships/oleObject" Target="../embeddings/oleObject116.bin"/><Relationship Id="rId14" Type="http://schemas.openxmlformats.org/officeDocument/2006/relationships/image" Target="../media/image128.wmf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srevision.com/index_files/Maths/Presentations/S5_Higher_Course/Differentiation_Past_Papers_Unit_1_Outcome_3.pdf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506413"/>
            <a:ext cx="7086600" cy="904875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sz="3600" dirty="0" smtClean="0">
                <a:solidFill>
                  <a:srgbClr val="FFFF00"/>
                </a:solidFill>
              </a:rPr>
              <a:t>Higher Unit 1</a:t>
            </a:r>
            <a:br>
              <a:rPr lang="en-GB" sz="3600" dirty="0" smtClean="0">
                <a:solidFill>
                  <a:srgbClr val="FFFF00"/>
                </a:solidFill>
              </a:rPr>
            </a:br>
            <a:r>
              <a:rPr lang="en-GB" sz="2400" dirty="0" smtClean="0">
                <a:solidFill>
                  <a:srgbClr val="FFFF00"/>
                </a:solidFill>
              </a:rPr>
              <a:t>Applications 1.4</a:t>
            </a:r>
            <a:endParaRPr lang="en-GB" sz="3600" dirty="0" smtClean="0">
              <a:solidFill>
                <a:srgbClr val="FFFF00"/>
              </a:solidFill>
            </a:endParaRPr>
          </a:p>
        </p:txBody>
      </p:sp>
      <p:sp>
        <p:nvSpPr>
          <p:cNvPr id="13" name="Rectangle 1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www.mathsrevision.com</a:t>
            </a:r>
          </a:p>
        </p:txBody>
      </p:sp>
      <p:pic>
        <p:nvPicPr>
          <p:cNvPr id="36868" name="Picture 4" descr="Office Objects 05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1495425" y="2162175"/>
            <a:ext cx="3438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GB" altLang="en-US" sz="1400" b="1">
                <a:solidFill>
                  <a:srgbClr val="F9F91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Finding the gradient for a polynomial</a:t>
            </a:r>
          </a:p>
        </p:txBody>
      </p:sp>
      <p:sp>
        <p:nvSpPr>
          <p:cNvPr id="36870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16000" y="2181225"/>
            <a:ext cx="409575" cy="268288"/>
          </a:xfrm>
          <a:prstGeom prst="actionButtonForwardNext">
            <a:avLst/>
          </a:prstGeom>
          <a:solidFill>
            <a:srgbClr val="66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6871" name="Text Box 10"/>
          <p:cNvSpPr txBox="1">
            <a:spLocks noChangeArrowheads="1"/>
          </p:cNvSpPr>
          <p:nvPr/>
        </p:nvSpPr>
        <p:spPr bwMode="auto">
          <a:xfrm>
            <a:off x="1495425" y="2611438"/>
            <a:ext cx="3352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GB" altLang="en-US" sz="1400" b="1">
                <a:solidFill>
                  <a:srgbClr val="F9F91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Differentiating Easy Functions</a:t>
            </a:r>
            <a:r>
              <a:rPr lang="en-GB" altLang="en-US" sz="1400" b="1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6872" name="Text Box 10"/>
          <p:cNvSpPr txBox="1">
            <a:spLocks noChangeArrowheads="1"/>
          </p:cNvSpPr>
          <p:nvPr/>
        </p:nvSpPr>
        <p:spPr bwMode="auto">
          <a:xfrm>
            <a:off x="1495425" y="3060700"/>
            <a:ext cx="3679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GB" altLang="en-US" sz="1400" b="1">
                <a:solidFill>
                  <a:srgbClr val="F9F91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Differentiating Harder Functions</a:t>
            </a:r>
            <a:endParaRPr lang="en-GB" altLang="en-US" sz="1400" b="1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36873" name="AutoShape 7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16000" y="2632075"/>
            <a:ext cx="409575" cy="268288"/>
          </a:xfrm>
          <a:prstGeom prst="actionButtonForwardNex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6874" name="AutoShape 8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16000" y="3081338"/>
            <a:ext cx="409575" cy="268287"/>
          </a:xfrm>
          <a:prstGeom prst="actionButtonForwardNext">
            <a:avLst/>
          </a:prstGeom>
          <a:solidFill>
            <a:srgbClr val="66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6875" name="AutoShape 11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16000" y="3530600"/>
            <a:ext cx="409575" cy="268288"/>
          </a:xfrm>
          <a:prstGeom prst="actionButtonForwardNext">
            <a:avLst/>
          </a:prstGeom>
          <a:solidFill>
            <a:srgbClr val="33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114" name="Text Box 10"/>
          <p:cNvSpPr txBox="1">
            <a:spLocks noChangeArrowheads="1"/>
          </p:cNvSpPr>
          <p:nvPr/>
        </p:nvSpPr>
        <p:spPr bwMode="auto">
          <a:xfrm>
            <a:off x="1495425" y="3511550"/>
            <a:ext cx="34385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en-GB" sz="1400" b="1" dirty="0">
                <a:solidFill>
                  <a:srgbClr val="F9F911"/>
                </a:solidFill>
                <a:latin typeface="Comic Sans MS" pitchFamily="66" charset="0"/>
                <a:cs typeface="Arial" charset="0"/>
              </a:rPr>
              <a:t>Differentiating with </a:t>
            </a:r>
            <a:r>
              <a:rPr lang="en-GB" sz="1400" b="1" dirty="0">
                <a:solidFill>
                  <a:srgbClr val="FFFF00"/>
                </a:solidFill>
                <a:latin typeface="+mj-lt"/>
              </a:rPr>
              <a:t>Leibniz</a:t>
            </a:r>
            <a:r>
              <a:rPr lang="en-GB" sz="1400" b="1" dirty="0">
                <a:solidFill>
                  <a:srgbClr val="F9F911"/>
                </a:solidFill>
                <a:latin typeface="Comic Sans MS" pitchFamily="66" charset="0"/>
                <a:cs typeface="Arial" charset="0"/>
              </a:rPr>
              <a:t> Notation</a:t>
            </a:r>
          </a:p>
        </p:txBody>
      </p:sp>
      <p:sp>
        <p:nvSpPr>
          <p:cNvPr id="36877" name="AutoShape 11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16000" y="3981450"/>
            <a:ext cx="409575" cy="268288"/>
          </a:xfrm>
          <a:prstGeom prst="actionButtonForwardNex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6878" name="Text Box 10"/>
          <p:cNvSpPr txBox="1">
            <a:spLocks noChangeArrowheads="1"/>
          </p:cNvSpPr>
          <p:nvPr/>
        </p:nvSpPr>
        <p:spPr bwMode="auto">
          <a:xfrm>
            <a:off x="1495425" y="3960813"/>
            <a:ext cx="35941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GB" altLang="en-US" sz="1400" b="1">
                <a:solidFill>
                  <a:srgbClr val="F9F91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Equation of a Tangent Line</a:t>
            </a:r>
            <a:endParaRPr lang="en-GB" altLang="en-US" sz="1400" b="1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36879" name="Text Box 5"/>
          <p:cNvSpPr txBox="1">
            <a:spLocks noChangeArrowheads="1"/>
          </p:cNvSpPr>
          <p:nvPr/>
        </p:nvSpPr>
        <p:spPr bwMode="auto">
          <a:xfrm>
            <a:off x="5700713" y="2162175"/>
            <a:ext cx="3438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GB" altLang="en-US" sz="1400" b="1">
                <a:solidFill>
                  <a:srgbClr val="F9F91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Increasing / Decreasing functions</a:t>
            </a:r>
          </a:p>
        </p:txBody>
      </p:sp>
      <p:sp>
        <p:nvSpPr>
          <p:cNvPr id="36880" name="AutoShape 7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221288" y="2181225"/>
            <a:ext cx="409575" cy="268288"/>
          </a:xfrm>
          <a:prstGeom prst="actionButtonForwardNext">
            <a:avLst/>
          </a:prstGeom>
          <a:solidFill>
            <a:srgbClr val="66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6881" name="Text Box 5"/>
          <p:cNvSpPr txBox="1">
            <a:spLocks noChangeArrowheads="1"/>
          </p:cNvSpPr>
          <p:nvPr/>
        </p:nvSpPr>
        <p:spPr bwMode="auto">
          <a:xfrm>
            <a:off x="5700713" y="2616200"/>
            <a:ext cx="3438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GB" altLang="en-US" sz="1400" b="1">
                <a:solidFill>
                  <a:srgbClr val="F9F91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Max / Min and inflexion Points</a:t>
            </a:r>
          </a:p>
        </p:txBody>
      </p:sp>
      <p:sp>
        <p:nvSpPr>
          <p:cNvPr id="36882" name="AutoShape 7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221288" y="2630488"/>
            <a:ext cx="409575" cy="268287"/>
          </a:xfrm>
          <a:prstGeom prst="actionButtonForwardNex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6883" name="Text Box 10"/>
          <p:cNvSpPr txBox="1">
            <a:spLocks noChangeArrowheads="1"/>
          </p:cNvSpPr>
          <p:nvPr/>
        </p:nvSpPr>
        <p:spPr bwMode="auto">
          <a:xfrm>
            <a:off x="5700713" y="3070225"/>
            <a:ext cx="3167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GB" altLang="en-US" sz="1400" b="1">
                <a:solidFill>
                  <a:srgbClr val="F9F91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Curve Sketching</a:t>
            </a:r>
          </a:p>
        </p:txBody>
      </p:sp>
      <p:sp>
        <p:nvSpPr>
          <p:cNvPr id="36884" name="AutoShape 11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221288" y="3079750"/>
            <a:ext cx="409575" cy="287338"/>
          </a:xfrm>
          <a:prstGeom prst="actionButtonForwardNex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6885" name="Text Box 10"/>
          <p:cNvSpPr txBox="1">
            <a:spLocks noChangeArrowheads="1"/>
          </p:cNvSpPr>
          <p:nvPr/>
        </p:nvSpPr>
        <p:spPr bwMode="auto">
          <a:xfrm>
            <a:off x="5700713" y="3524250"/>
            <a:ext cx="3667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GB" altLang="en-US" sz="1400" b="1">
                <a:solidFill>
                  <a:srgbClr val="F9F91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Max &amp; Min Values on closed Intervals</a:t>
            </a:r>
          </a:p>
        </p:txBody>
      </p:sp>
      <p:sp>
        <p:nvSpPr>
          <p:cNvPr id="36886" name="AutoShape 11">
            <a:hlinkClick r:id="rId1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221288" y="3548063"/>
            <a:ext cx="409575" cy="268287"/>
          </a:xfrm>
          <a:prstGeom prst="actionButtonForwardNex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6887" name="Text Box 10"/>
          <p:cNvSpPr txBox="1">
            <a:spLocks noChangeArrowheads="1"/>
          </p:cNvSpPr>
          <p:nvPr/>
        </p:nvSpPr>
        <p:spPr bwMode="auto">
          <a:xfrm>
            <a:off x="5727700" y="3978275"/>
            <a:ext cx="3022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GB" altLang="en-US" sz="1400" b="1">
                <a:solidFill>
                  <a:srgbClr val="F9F91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Optimization</a:t>
            </a:r>
          </a:p>
        </p:txBody>
      </p:sp>
      <p:sp>
        <p:nvSpPr>
          <p:cNvPr id="36888" name="AutoShape 7">
            <a:hlinkClick r:id="rId1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221288" y="3997325"/>
            <a:ext cx="409575" cy="268288"/>
          </a:xfrm>
          <a:prstGeom prst="actionButtonForwardNex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4" name="TextBox 33"/>
          <p:cNvSpPr txBox="1"/>
          <p:nvPr/>
        </p:nvSpPr>
        <p:spPr>
          <a:xfrm>
            <a:off x="60325" y="1417638"/>
            <a:ext cx="839788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rgbClr val="FFFF00"/>
                </a:solidFill>
                <a:latin typeface="+mj-lt"/>
              </a:rPr>
              <a:t>Higher</a:t>
            </a:r>
          </a:p>
        </p:txBody>
      </p:sp>
      <p:sp>
        <p:nvSpPr>
          <p:cNvPr id="36890" name="Text Box 10"/>
          <p:cNvSpPr txBox="1">
            <a:spLocks noChangeArrowheads="1"/>
          </p:cNvSpPr>
          <p:nvPr/>
        </p:nvSpPr>
        <p:spPr bwMode="auto">
          <a:xfrm>
            <a:off x="5741988" y="4432300"/>
            <a:ext cx="3022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GB" altLang="en-US" sz="1400" b="1">
                <a:solidFill>
                  <a:srgbClr val="F9F91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Mind Map of Chapter</a:t>
            </a:r>
          </a:p>
        </p:txBody>
      </p:sp>
      <p:sp>
        <p:nvSpPr>
          <p:cNvPr id="36891" name="AutoShape 7">
            <a:hlinkClick r:id="rId1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235575" y="4446588"/>
            <a:ext cx="409575" cy="268287"/>
          </a:xfrm>
          <a:prstGeom prst="actionButtonForwardNex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2133600" y="960438"/>
            <a:ext cx="51212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Rule for Differentiating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884238" y="2598738"/>
            <a:ext cx="80010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FFFF00"/>
                </a:solidFill>
                <a:latin typeface="+mj-lt"/>
              </a:rPr>
              <a:t>To be able to differentiate </a:t>
            </a:r>
          </a:p>
          <a:p>
            <a:pPr>
              <a:defRPr/>
            </a:pPr>
            <a:r>
              <a:rPr lang="en-GB" sz="3200" dirty="0">
                <a:solidFill>
                  <a:srgbClr val="FFFF00"/>
                </a:solidFill>
                <a:latin typeface="+mj-lt"/>
              </a:rPr>
              <a:t>it is </a:t>
            </a:r>
            <a:r>
              <a:rPr lang="en-GB" sz="3200" u="sng" dirty="0">
                <a:latin typeface="+mj-lt"/>
              </a:rPr>
              <a:t>VERY IMPORTANT </a:t>
            </a:r>
            <a:r>
              <a:rPr lang="en-GB" sz="3200" dirty="0">
                <a:solidFill>
                  <a:srgbClr val="FFFF00"/>
                </a:solidFill>
                <a:latin typeface="+mj-lt"/>
              </a:rPr>
              <a:t>that you are </a:t>
            </a:r>
          </a:p>
          <a:p>
            <a:pPr>
              <a:defRPr/>
            </a:pPr>
            <a:r>
              <a:rPr lang="en-GB" sz="3200" dirty="0">
                <a:solidFill>
                  <a:srgbClr val="FFFF00"/>
                </a:solidFill>
                <a:latin typeface="+mj-lt"/>
              </a:rPr>
              <a:t>comfortable using </a:t>
            </a:r>
          </a:p>
          <a:p>
            <a:pPr>
              <a:defRPr/>
            </a:pPr>
            <a:r>
              <a:rPr lang="en-GB" sz="3200" dirty="0">
                <a:solidFill>
                  <a:srgbClr val="FFFF00"/>
                </a:solidFill>
                <a:latin typeface="+mj-lt"/>
              </a:rPr>
              <a:t>Fractions and Surds &amp; Indices rules </a:t>
            </a:r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>
          <a:xfrm>
            <a:off x="1054100" y="188913"/>
            <a:ext cx="7197725" cy="11430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0"/>
              </a:spcBef>
              <a:defRPr/>
            </a:pPr>
            <a:r>
              <a:rPr lang="en-GB" sz="4400" kern="0" dirty="0">
                <a:solidFill>
                  <a:srgbClr val="EEF82A"/>
                </a:solidFill>
                <a:latin typeface="+mj-lt"/>
                <a:ea typeface="+mj-ea"/>
                <a:cs typeface="+mj-cs"/>
              </a:rPr>
              <a:t>Derivative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0325" y="1417638"/>
            <a:ext cx="839788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rgbClr val="FFFF00"/>
                </a:solidFill>
                <a:latin typeface="+mj-lt"/>
              </a:rPr>
              <a:t>Higher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loud 7"/>
          <p:cNvSpPr/>
          <p:nvPr/>
        </p:nvSpPr>
        <p:spPr>
          <a:xfrm>
            <a:off x="2324100" y="2070100"/>
            <a:ext cx="4330700" cy="2159000"/>
          </a:xfrm>
          <a:prstGeom prst="cloud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  <a:latin typeface="Comic Sans MS" pitchFamily="66" charset="0"/>
              </a:rPr>
              <a:t>Surds &amp; Indices</a:t>
            </a:r>
          </a:p>
        </p:txBody>
      </p:sp>
      <p:sp>
        <p:nvSpPr>
          <p:cNvPr id="9" name="Cloud 8"/>
          <p:cNvSpPr/>
          <p:nvPr/>
        </p:nvSpPr>
        <p:spPr>
          <a:xfrm>
            <a:off x="0" y="165100"/>
            <a:ext cx="3898900" cy="1892300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3200" dirty="0" err="1">
                <a:solidFill>
                  <a:schemeClr val="tx1"/>
                </a:solidFill>
                <a:latin typeface="Comic Sans MS" pitchFamily="66" charset="0"/>
              </a:rPr>
              <a:t>x</a:t>
            </a:r>
            <a:r>
              <a:rPr lang="en-GB" sz="3200" baseline="30000" dirty="0" err="1">
                <a:solidFill>
                  <a:schemeClr val="tx1"/>
                </a:solidFill>
                <a:latin typeface="Comic Sans MS" pitchFamily="66" charset="0"/>
              </a:rPr>
              <a:t>m</a:t>
            </a:r>
            <a:r>
              <a:rPr lang="en-GB" sz="3200" baseline="300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GB" sz="3200" dirty="0">
                <a:solidFill>
                  <a:schemeClr val="tx1"/>
                </a:solidFill>
                <a:latin typeface="Comic Sans MS" pitchFamily="66" charset="0"/>
              </a:rPr>
              <a:t>. </a:t>
            </a:r>
            <a:r>
              <a:rPr lang="en-GB" sz="3200" dirty="0" err="1">
                <a:solidFill>
                  <a:schemeClr val="tx1"/>
                </a:solidFill>
                <a:latin typeface="Comic Sans MS" pitchFamily="66" charset="0"/>
              </a:rPr>
              <a:t>x</a:t>
            </a:r>
            <a:r>
              <a:rPr lang="en-GB" sz="3200" baseline="30000" dirty="0" err="1">
                <a:solidFill>
                  <a:schemeClr val="tx1"/>
                </a:solidFill>
                <a:latin typeface="Comic Sans MS" pitchFamily="66" charset="0"/>
              </a:rPr>
              <a:t>n</a:t>
            </a:r>
            <a:r>
              <a:rPr lang="en-GB" sz="3200" dirty="0">
                <a:solidFill>
                  <a:schemeClr val="tx1"/>
                </a:solidFill>
                <a:latin typeface="Comic Sans MS" pitchFamily="66" charset="0"/>
              </a:rPr>
              <a:t> = </a:t>
            </a:r>
            <a:r>
              <a:rPr lang="en-GB" sz="3200" dirty="0" err="1">
                <a:solidFill>
                  <a:schemeClr val="tx1"/>
                </a:solidFill>
                <a:latin typeface="Comic Sans MS" pitchFamily="66" charset="0"/>
              </a:rPr>
              <a:t>x</a:t>
            </a:r>
            <a:r>
              <a:rPr lang="en-GB" sz="3200" baseline="30000" dirty="0" err="1">
                <a:solidFill>
                  <a:schemeClr val="tx1"/>
                </a:solidFill>
                <a:latin typeface="Comic Sans MS" pitchFamily="66" charset="0"/>
              </a:rPr>
              <a:t>m+n</a:t>
            </a:r>
            <a:endParaRPr lang="en-GB" sz="3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5194300" y="292100"/>
            <a:ext cx="3860800" cy="1638300"/>
            <a:chOff x="5194300" y="292100"/>
            <a:chExt cx="3860800" cy="1638300"/>
          </a:xfrm>
        </p:grpSpPr>
        <p:sp>
          <p:nvSpPr>
            <p:cNvPr id="10" name="Cloud 9"/>
            <p:cNvSpPr/>
            <p:nvPr/>
          </p:nvSpPr>
          <p:spPr>
            <a:xfrm>
              <a:off x="5194300" y="292100"/>
              <a:ext cx="3860800" cy="1638300"/>
            </a:xfrm>
            <a:prstGeom prst="cloud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 sz="2800" dirty="0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  <p:graphicFrame>
          <p:nvGraphicFramePr>
            <p:cNvPr id="2052" name="Object 3"/>
            <p:cNvGraphicFramePr>
              <a:graphicFrameLocks noChangeAspect="1"/>
            </p:cNvGraphicFramePr>
            <p:nvPr/>
          </p:nvGraphicFramePr>
          <p:xfrm>
            <a:off x="6172199" y="476250"/>
            <a:ext cx="1878723" cy="1238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1" name="Equation" r:id="rId3" imgW="558720" imgH="368280" progId="Equation.DSMT4">
                    <p:embed/>
                  </p:oleObj>
                </mc:Choice>
                <mc:Fallback>
                  <p:oleObj name="Equation" r:id="rId3" imgW="558720" imgH="368280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72199" y="476250"/>
                          <a:ext cx="1878723" cy="1238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5321300" y="4051300"/>
            <a:ext cx="3403600" cy="2489200"/>
            <a:chOff x="0" y="4559300"/>
            <a:chExt cx="3403600" cy="1320800"/>
          </a:xfrm>
        </p:grpSpPr>
        <p:sp>
          <p:nvSpPr>
            <p:cNvPr id="14" name="Cloud 13"/>
            <p:cNvSpPr/>
            <p:nvPr/>
          </p:nvSpPr>
          <p:spPr>
            <a:xfrm>
              <a:off x="0" y="4559300"/>
              <a:ext cx="3403600" cy="1320800"/>
            </a:xfrm>
            <a:prstGeom prst="cloud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 sz="2800" dirty="0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  <p:graphicFrame>
          <p:nvGraphicFramePr>
            <p:cNvPr id="2051" name="Object 4"/>
            <p:cNvGraphicFramePr>
              <a:graphicFrameLocks noChangeAspect="1"/>
            </p:cNvGraphicFramePr>
            <p:nvPr/>
          </p:nvGraphicFramePr>
          <p:xfrm>
            <a:off x="736600" y="4822955"/>
            <a:ext cx="1795669" cy="760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2" name="Equation" r:id="rId5" imgW="330120" imgH="520560" progId="Equation.DSMT4">
                    <p:embed/>
                  </p:oleObj>
                </mc:Choice>
                <mc:Fallback>
                  <p:oleObj name="Equation" r:id="rId5" imgW="330120" imgH="520560" progId="Equation.DSMT4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6600" y="4822955"/>
                          <a:ext cx="1795669" cy="7606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368300" y="4533900"/>
            <a:ext cx="3911600" cy="1765300"/>
            <a:chOff x="368300" y="4533900"/>
            <a:chExt cx="3911600" cy="1765300"/>
          </a:xfrm>
        </p:grpSpPr>
        <p:sp>
          <p:nvSpPr>
            <p:cNvPr id="17" name="Cloud 16"/>
            <p:cNvSpPr/>
            <p:nvPr/>
          </p:nvSpPr>
          <p:spPr>
            <a:xfrm>
              <a:off x="368300" y="4533900"/>
              <a:ext cx="3911600" cy="1765300"/>
            </a:xfrm>
            <a:prstGeom prst="cloud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 sz="2800" dirty="0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  <p:graphicFrame>
          <p:nvGraphicFramePr>
            <p:cNvPr id="2050" name="Object 5"/>
            <p:cNvGraphicFramePr>
              <a:graphicFrameLocks noChangeAspect="1"/>
            </p:cNvGraphicFramePr>
            <p:nvPr/>
          </p:nvGraphicFramePr>
          <p:xfrm>
            <a:off x="1189298" y="4704805"/>
            <a:ext cx="2128908" cy="12641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3" name="Equation" r:id="rId7" imgW="533160" imgH="304560" progId="Equation.DSMT4">
                    <p:embed/>
                  </p:oleObj>
                </mc:Choice>
                <mc:Fallback>
                  <p:oleObj name="Equation" r:id="rId7" imgW="533160" imgH="304560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89298" y="4704805"/>
                          <a:ext cx="2128908" cy="12641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loud 7"/>
          <p:cNvSpPr/>
          <p:nvPr/>
        </p:nvSpPr>
        <p:spPr>
          <a:xfrm>
            <a:off x="736600" y="1282700"/>
            <a:ext cx="7302500" cy="4292600"/>
          </a:xfrm>
          <a:prstGeom prst="cloud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3200" dirty="0">
                <a:solidFill>
                  <a:schemeClr val="tx1"/>
                </a:solidFill>
                <a:latin typeface="Comic Sans MS" pitchFamily="66" charset="0"/>
              </a:rPr>
              <a:t>Surds &amp; Indices</a:t>
            </a:r>
          </a:p>
          <a:p>
            <a:pPr>
              <a:defRPr/>
            </a:pPr>
            <a:r>
              <a:rPr lang="en-GB" sz="2000" dirty="0">
                <a:solidFill>
                  <a:schemeClr val="tx1"/>
                </a:solidFill>
                <a:latin typeface="Comic Sans MS" pitchFamily="66" charset="0"/>
              </a:rPr>
              <a:t> </a:t>
            </a:r>
          </a:p>
          <a:p>
            <a:pPr>
              <a:defRPr/>
            </a:pPr>
            <a:r>
              <a:rPr lang="en-GB" sz="2800" dirty="0">
                <a:solidFill>
                  <a:schemeClr val="tx1"/>
                </a:solidFill>
                <a:latin typeface="Comic Sans MS" pitchFamily="66" charset="0"/>
              </a:rPr>
              <a:t>HHM page 340 Ex8</a:t>
            </a:r>
          </a:p>
          <a:p>
            <a:pPr>
              <a:defRPr/>
            </a:pPr>
            <a:r>
              <a:rPr lang="en-GB" sz="2800" dirty="0">
                <a:solidFill>
                  <a:schemeClr val="tx1"/>
                </a:solidFill>
                <a:latin typeface="Comic Sans MS" pitchFamily="66" charset="0"/>
              </a:rPr>
              <a:t>HHM page 342 Ex9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295400" y="241300"/>
            <a:ext cx="6457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Do </a:t>
            </a:r>
            <a:r>
              <a:rPr lang="en-GB" altLang="en-US" b="1" u="sng">
                <a:latin typeface="Comic Sans MS" panose="030F0702030302020204" pitchFamily="66" charset="0"/>
              </a:rPr>
              <a:t>YOU</a:t>
            </a:r>
            <a:r>
              <a:rPr lang="en-GB" altLang="en-US">
                <a:latin typeface="Comic Sans MS" panose="030F0702030302020204" pitchFamily="66" charset="0"/>
              </a:rPr>
              <a:t> need extra help or revision then do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48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4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6659563" y="2422525"/>
            <a:ext cx="2362200" cy="1295400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368300"/>
            <a:ext cx="7086600" cy="979488"/>
          </a:xfrm>
        </p:spPr>
        <p:txBody>
          <a:bodyPr/>
          <a:lstStyle/>
          <a:p>
            <a:pPr algn="ctr"/>
            <a:r>
              <a:rPr lang="en-GB" altLang="en-US" b="0" smtClean="0">
                <a:effectLst/>
              </a:rPr>
              <a:t>Special Points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1020763" y="1935163"/>
            <a:ext cx="6477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u="sng" dirty="0">
                <a:solidFill>
                  <a:srgbClr val="FFFF00"/>
                </a:solidFill>
                <a:latin typeface="+mj-lt"/>
              </a:rPr>
              <a:t>(I)  f(x)  =  </a:t>
            </a:r>
            <a:r>
              <a:rPr lang="en-GB" u="sng" dirty="0" err="1">
                <a:solidFill>
                  <a:srgbClr val="FFFF00"/>
                </a:solidFill>
                <a:latin typeface="+mj-lt"/>
              </a:rPr>
              <a:t>ax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  (Straight line function)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1096963" y="2773363"/>
            <a:ext cx="2209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>
                <a:solidFill>
                  <a:srgbClr val="FFFF00"/>
                </a:solidFill>
                <a:latin typeface="+mj-lt"/>
              </a:rPr>
              <a:t>If  f(x)  =  ax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3154363" y="2773363"/>
            <a:ext cx="1371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>
                <a:solidFill>
                  <a:srgbClr val="FFFF00"/>
                </a:solidFill>
                <a:latin typeface="+mj-lt"/>
              </a:rPr>
              <a:t>  =  ax</a:t>
            </a:r>
            <a:r>
              <a:rPr lang="en-GB" baseline="30000">
                <a:solidFill>
                  <a:srgbClr val="FFFF00"/>
                </a:solidFill>
                <a:latin typeface="+mj-lt"/>
              </a:rPr>
              <a:t>1</a:t>
            </a:r>
            <a:endParaRPr lang="en-GB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1096963" y="3535363"/>
            <a:ext cx="3276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then  f '(x)  =  1 </a:t>
            </a:r>
            <a:r>
              <a:rPr lang="en-GB" sz="1100" dirty="0">
                <a:latin typeface="+mj-lt"/>
              </a:rPr>
              <a:t>X</a:t>
            </a:r>
            <a:r>
              <a:rPr lang="en-GB" dirty="0">
                <a:latin typeface="+mj-lt"/>
              </a:rPr>
              <a:t> ax</a:t>
            </a:r>
            <a:r>
              <a:rPr lang="en-GB" baseline="30000" dirty="0">
                <a:latin typeface="+mj-lt"/>
              </a:rPr>
              <a:t>0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4297363" y="3535363"/>
            <a:ext cx="2743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  =   a</a:t>
            </a:r>
            <a:r>
              <a:rPr lang="en-GB" sz="1100" dirty="0">
                <a:latin typeface="+mj-lt"/>
              </a:rPr>
              <a:t> X </a:t>
            </a:r>
            <a:r>
              <a:rPr lang="en-GB" dirty="0">
                <a:latin typeface="+mj-lt"/>
              </a:rPr>
              <a:t>1  =  </a:t>
            </a:r>
            <a:r>
              <a:rPr lang="en-GB" u="sng" dirty="0">
                <a:latin typeface="+mj-lt"/>
              </a:rPr>
              <a:t>a</a:t>
            </a:r>
            <a:endParaRPr lang="en-GB" dirty="0">
              <a:latin typeface="+mj-lt"/>
            </a:endParaRP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6751638" y="2560638"/>
            <a:ext cx="21478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000000"/>
                </a:solidFill>
                <a:latin typeface="+mj-lt"/>
              </a:rPr>
              <a:t>Index Laws   </a:t>
            </a:r>
          </a:p>
          <a:p>
            <a:pPr>
              <a:defRPr/>
            </a:pPr>
            <a:r>
              <a:rPr lang="en-GB" dirty="0">
                <a:solidFill>
                  <a:srgbClr val="000000"/>
                </a:solidFill>
                <a:latin typeface="+mj-lt"/>
              </a:rPr>
              <a:t>      x</a:t>
            </a:r>
            <a:r>
              <a:rPr lang="en-GB" baseline="30000" dirty="0">
                <a:solidFill>
                  <a:srgbClr val="000000"/>
                </a:solidFill>
                <a:latin typeface="+mj-lt"/>
              </a:rPr>
              <a:t>0</a:t>
            </a:r>
            <a:r>
              <a:rPr lang="en-GB" dirty="0">
                <a:solidFill>
                  <a:srgbClr val="000000"/>
                </a:solidFill>
                <a:latin typeface="+mj-lt"/>
              </a:rPr>
              <a:t> = 1</a:t>
            </a: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1203325" y="4191000"/>
            <a:ext cx="6553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>
                <a:latin typeface="+mj-lt"/>
              </a:rPr>
              <a:t>So if   g(x) = 12x  then    g '(x)  =  12 </a:t>
            </a: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1203325" y="4876800"/>
            <a:ext cx="5867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>
                <a:solidFill>
                  <a:srgbClr val="FFFF00"/>
                </a:solidFill>
                <a:latin typeface="+mj-lt"/>
              </a:rPr>
              <a:t>Also  using    y  =  mx + c</a:t>
            </a: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1203325" y="5562600"/>
            <a:ext cx="5791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The line   y = 12x  has gradient  12,</a:t>
            </a:r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1203325" y="6172200"/>
            <a:ext cx="457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>
                <a:solidFill>
                  <a:srgbClr val="FFFF00"/>
                </a:solidFill>
                <a:latin typeface="+mj-lt"/>
              </a:rPr>
              <a:t>and derivative = gradient !!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325" y="1417638"/>
            <a:ext cx="839788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rgbClr val="FFFF00"/>
                </a:solidFill>
                <a:latin typeface="+mj-lt"/>
              </a:rPr>
              <a:t>Higher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6" grpId="0" animBg="1"/>
      <p:bldP spid="16392" grpId="0" autoUpdateAnimBg="0"/>
      <p:bldP spid="16393" grpId="0" autoUpdateAnimBg="0"/>
      <p:bldP spid="16394" grpId="0" autoUpdateAnimBg="0"/>
      <p:bldP spid="16395" grpId="0" autoUpdateAnimBg="0"/>
      <p:bldP spid="16397" grpId="0" autoUpdateAnimBg="0"/>
      <p:bldP spid="16398" grpId="0" autoUpdateAnimBg="0"/>
      <p:bldP spid="16399" grpId="0" autoUpdateAnimBg="0"/>
      <p:bldP spid="16400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6689725" y="2560638"/>
            <a:ext cx="2362200" cy="1295400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127125" y="2041525"/>
            <a:ext cx="6477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u="sng" dirty="0">
                <a:solidFill>
                  <a:srgbClr val="FFFF00"/>
                </a:solidFill>
                <a:latin typeface="+mj-lt"/>
              </a:rPr>
              <a:t>(II)  f(x)  =  a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,  (Horizontal Line)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127125" y="3032125"/>
            <a:ext cx="2209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>
                <a:latin typeface="+mj-lt"/>
              </a:rPr>
              <a:t>If  f(x)  =  a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3032125" y="3032125"/>
            <a:ext cx="3352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  =   a </a:t>
            </a:r>
            <a:r>
              <a:rPr lang="en-GB" sz="1000" dirty="0">
                <a:latin typeface="+mj-lt"/>
              </a:rPr>
              <a:t>X</a:t>
            </a:r>
            <a:r>
              <a:rPr lang="en-GB" dirty="0">
                <a:latin typeface="+mj-lt"/>
              </a:rPr>
              <a:t> 1  =   ax</a:t>
            </a:r>
            <a:r>
              <a:rPr lang="en-GB" baseline="30000" dirty="0">
                <a:latin typeface="+mj-lt"/>
              </a:rPr>
              <a:t>0</a:t>
            </a:r>
            <a:endParaRPr lang="en-GB" dirty="0">
              <a:latin typeface="+mj-lt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1127125" y="3717925"/>
            <a:ext cx="3733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then  f '(x)  =  0 </a:t>
            </a:r>
            <a:r>
              <a:rPr lang="en-GB" sz="1050" dirty="0">
                <a:latin typeface="+mj-lt"/>
              </a:rPr>
              <a:t>X</a:t>
            </a:r>
            <a:r>
              <a:rPr lang="en-GB" dirty="0">
                <a:latin typeface="+mj-lt"/>
              </a:rPr>
              <a:t> ax</a:t>
            </a:r>
            <a:r>
              <a:rPr lang="en-GB" baseline="30000" dirty="0">
                <a:latin typeface="+mj-lt"/>
              </a:rPr>
              <a:t>-1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4556125" y="3717925"/>
            <a:ext cx="914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>
                <a:latin typeface="+mj-lt"/>
              </a:rPr>
              <a:t>=  </a:t>
            </a:r>
            <a:r>
              <a:rPr lang="en-GB" u="sng">
                <a:latin typeface="+mj-lt"/>
              </a:rPr>
              <a:t>0</a:t>
            </a:r>
            <a:endParaRPr lang="en-GB">
              <a:latin typeface="+mj-lt"/>
            </a:endParaRP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6765925" y="2682875"/>
            <a:ext cx="2165350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000000"/>
                </a:solidFill>
                <a:latin typeface="+mj-lt"/>
              </a:rPr>
              <a:t>Index Laws   </a:t>
            </a:r>
          </a:p>
          <a:p>
            <a:pPr>
              <a:defRPr/>
            </a:pPr>
            <a:r>
              <a:rPr lang="en-GB" dirty="0">
                <a:solidFill>
                  <a:srgbClr val="000000"/>
                </a:solidFill>
                <a:latin typeface="+mj-lt"/>
              </a:rPr>
              <a:t>      x</a:t>
            </a:r>
            <a:r>
              <a:rPr lang="en-GB" baseline="30000" dirty="0">
                <a:solidFill>
                  <a:srgbClr val="000000"/>
                </a:solidFill>
                <a:latin typeface="+mj-lt"/>
              </a:rPr>
              <a:t>0</a:t>
            </a:r>
            <a:r>
              <a:rPr lang="en-GB" dirty="0">
                <a:solidFill>
                  <a:srgbClr val="000000"/>
                </a:solidFill>
                <a:latin typeface="+mj-lt"/>
              </a:rPr>
              <a:t> = 1</a:t>
            </a: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1050925" y="4572000"/>
            <a:ext cx="6553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>
                <a:latin typeface="+mj-lt"/>
              </a:rPr>
              <a:t>So if   g(x) = -2  then    g '(x)  =  0 </a:t>
            </a: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1050925" y="5211763"/>
            <a:ext cx="73771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Also  using  formula    y  =  c ,  (see outcome 1 !)</a:t>
            </a: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1050925" y="6248400"/>
            <a:ext cx="75295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The line   y = -2   is horizontal so has gradient 0 !</a:t>
            </a:r>
          </a:p>
        </p:txBody>
      </p:sp>
      <p:sp>
        <p:nvSpPr>
          <p:cNvPr id="4814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352425"/>
            <a:ext cx="7086600" cy="889000"/>
          </a:xfrm>
        </p:spPr>
        <p:txBody>
          <a:bodyPr/>
          <a:lstStyle/>
          <a:p>
            <a:pPr algn="ctr"/>
            <a:r>
              <a:rPr lang="en-GB" altLang="en-US" b="0" smtClean="0">
                <a:effectLst/>
              </a:rPr>
              <a:t>Special Points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325" y="1417638"/>
            <a:ext cx="839788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rgbClr val="FFFF00"/>
                </a:solidFill>
                <a:latin typeface="+mj-lt"/>
              </a:rPr>
              <a:t>Higher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nimBg="1"/>
      <p:bldP spid="24581" grpId="0" autoUpdateAnimBg="0"/>
      <p:bldP spid="24582" grpId="0" autoUpdateAnimBg="0"/>
      <p:bldP spid="24583" grpId="0" autoUpdateAnimBg="0"/>
      <p:bldP spid="24584" grpId="0" autoUpdateAnimBg="0"/>
      <p:bldP spid="24585" grpId="0" autoUpdateAnimBg="0"/>
      <p:bldP spid="24586" grpId="0" autoUpdateAnimBg="0"/>
      <p:bldP spid="24587" grpId="0" autoUpdateAnimBg="0"/>
      <p:bldP spid="24588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7" name="TextBox 16"/>
          <p:cNvSpPr txBox="1">
            <a:spLocks noChangeArrowheads="1"/>
          </p:cNvSpPr>
          <p:nvPr/>
        </p:nvSpPr>
        <p:spPr bwMode="auto">
          <a:xfrm>
            <a:off x="-14288" y="6572250"/>
            <a:ext cx="803276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GB" altLang="en-US" sz="1200" b="1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Name : </a:t>
            </a:r>
          </a:p>
        </p:txBody>
      </p:sp>
      <p:graphicFrame>
        <p:nvGraphicFramePr>
          <p:cNvPr id="3074" name="Object 18"/>
          <p:cNvGraphicFramePr>
            <a:graphicFrameLocks noChangeAspect="1"/>
          </p:cNvGraphicFramePr>
          <p:nvPr/>
        </p:nvGraphicFramePr>
        <p:xfrm>
          <a:off x="361950" y="265113"/>
          <a:ext cx="117475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Equation" r:id="rId3" imgW="698400" imgH="228600" progId="Equation.DSMT4">
                  <p:embed/>
                </p:oleObj>
              </mc:Choice>
              <mc:Fallback>
                <p:oleObj name="Equation" r:id="rId3" imgW="698400" imgH="2286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950" y="265113"/>
                        <a:ext cx="1174750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19"/>
          <p:cNvGraphicFramePr>
            <a:graphicFrameLocks noChangeAspect="1"/>
          </p:cNvGraphicFramePr>
          <p:nvPr/>
        </p:nvGraphicFramePr>
        <p:xfrm>
          <a:off x="5319713" y="125413"/>
          <a:ext cx="1238250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" name="Equation" r:id="rId5" imgW="736560" imgH="393480" progId="Equation.DSMT4">
                  <p:embed/>
                </p:oleObj>
              </mc:Choice>
              <mc:Fallback>
                <p:oleObj name="Equation" r:id="rId5" imgW="736560" imgH="39348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9713" y="125413"/>
                        <a:ext cx="1238250" cy="661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20"/>
          <p:cNvGraphicFramePr>
            <a:graphicFrameLocks noChangeAspect="1"/>
          </p:cNvGraphicFramePr>
          <p:nvPr/>
        </p:nvGraphicFramePr>
        <p:xfrm>
          <a:off x="323850" y="3946525"/>
          <a:ext cx="12827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" name="Equation" r:id="rId7" imgW="761760" imgH="241200" progId="Equation.DSMT4">
                  <p:embed/>
                </p:oleObj>
              </mc:Choice>
              <mc:Fallback>
                <p:oleObj name="Equation" r:id="rId7" imgW="761760" imgH="2412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3946525"/>
                        <a:ext cx="12827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21"/>
          <p:cNvGraphicFramePr>
            <a:graphicFrameLocks noChangeAspect="1"/>
          </p:cNvGraphicFramePr>
          <p:nvPr/>
        </p:nvGraphicFramePr>
        <p:xfrm>
          <a:off x="3181350" y="3762375"/>
          <a:ext cx="1430338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" name="Equation" r:id="rId9" imgW="850680" imgH="444240" progId="Equation.DSMT4">
                  <p:embed/>
                </p:oleObj>
              </mc:Choice>
              <mc:Fallback>
                <p:oleObj name="Equation" r:id="rId9" imgW="850680" imgH="44424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1350" y="3762375"/>
                        <a:ext cx="1430338" cy="74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22"/>
          <p:cNvGraphicFramePr>
            <a:graphicFrameLocks noChangeAspect="1"/>
          </p:cNvGraphicFramePr>
          <p:nvPr/>
        </p:nvGraphicFramePr>
        <p:xfrm>
          <a:off x="7077075" y="125413"/>
          <a:ext cx="1516063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7" name="Equation" r:id="rId11" imgW="901440" imgH="393480" progId="Equation.DSMT4">
                  <p:embed/>
                </p:oleObj>
              </mc:Choice>
              <mc:Fallback>
                <p:oleObj name="Equation" r:id="rId11" imgW="901440" imgH="39348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7075" y="125413"/>
                        <a:ext cx="1516063" cy="661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9" name="Object 25"/>
          <p:cNvGraphicFramePr>
            <a:graphicFrameLocks noChangeAspect="1"/>
          </p:cNvGraphicFramePr>
          <p:nvPr/>
        </p:nvGraphicFramePr>
        <p:xfrm>
          <a:off x="6351588" y="3790950"/>
          <a:ext cx="1879600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8" name="Equation" r:id="rId13" imgW="1117440" imgH="419040" progId="Equation.DSMT4">
                  <p:embed/>
                </p:oleObj>
              </mc:Choice>
              <mc:Fallback>
                <p:oleObj name="Equation" r:id="rId13" imgW="1117440" imgH="41904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1588" y="3790950"/>
                        <a:ext cx="1879600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6"/>
          <p:cNvSpPr/>
          <p:nvPr/>
        </p:nvSpPr>
        <p:spPr>
          <a:xfrm>
            <a:off x="179388" y="96838"/>
            <a:ext cx="1538287" cy="27289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96850" y="3789363"/>
            <a:ext cx="1536700" cy="27289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170488" y="96838"/>
            <a:ext cx="1538287" cy="27289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127375" y="3789363"/>
            <a:ext cx="1538288" cy="27289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884988" y="96838"/>
            <a:ext cx="1898650" cy="27289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010275" y="3789363"/>
            <a:ext cx="2562225" cy="27289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3104" name="TextBox 35"/>
          <p:cNvSpPr txBox="1">
            <a:spLocks noChangeArrowheads="1"/>
          </p:cNvSpPr>
          <p:nvPr/>
        </p:nvSpPr>
        <p:spPr bwMode="auto">
          <a:xfrm rot="-1209482">
            <a:off x="1855788" y="3159125"/>
            <a:ext cx="11287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GB" altLang="en-US" sz="180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Gradient</a:t>
            </a:r>
          </a:p>
        </p:txBody>
      </p:sp>
      <p:sp>
        <p:nvSpPr>
          <p:cNvPr id="3105" name="TextBox 37"/>
          <p:cNvSpPr txBox="1">
            <a:spLocks noChangeArrowheads="1"/>
          </p:cNvSpPr>
          <p:nvPr/>
        </p:nvSpPr>
        <p:spPr bwMode="auto">
          <a:xfrm>
            <a:off x="1617663" y="3144838"/>
            <a:ext cx="3032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GB" altLang="en-US" sz="180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106" name="TextBox 38"/>
          <p:cNvSpPr txBox="1">
            <a:spLocks noChangeArrowheads="1"/>
          </p:cNvSpPr>
          <p:nvPr/>
        </p:nvSpPr>
        <p:spPr bwMode="auto">
          <a:xfrm rot="-1200000">
            <a:off x="7335838" y="3168650"/>
            <a:ext cx="17986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GB" altLang="en-US" sz="180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Rate of change</a:t>
            </a:r>
          </a:p>
        </p:txBody>
      </p:sp>
      <p:sp>
        <p:nvSpPr>
          <p:cNvPr id="3107" name="TextBox 39"/>
          <p:cNvSpPr txBox="1">
            <a:spLocks noChangeArrowheads="1"/>
          </p:cNvSpPr>
          <p:nvPr/>
        </p:nvSpPr>
        <p:spPr bwMode="auto">
          <a:xfrm>
            <a:off x="7326313" y="3168650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GB" altLang="en-US" sz="180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108" name="TextBox 40"/>
          <p:cNvSpPr txBox="1">
            <a:spLocks noChangeArrowheads="1"/>
          </p:cNvSpPr>
          <p:nvPr/>
        </p:nvSpPr>
        <p:spPr bwMode="auto">
          <a:xfrm rot="-1200000">
            <a:off x="5749925" y="3168650"/>
            <a:ext cx="1839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GB" altLang="en-US" sz="180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Differentiation</a:t>
            </a:r>
          </a:p>
        </p:txBody>
      </p:sp>
      <p:sp>
        <p:nvSpPr>
          <p:cNvPr id="3109" name="TextBox 41"/>
          <p:cNvSpPr txBox="1">
            <a:spLocks noChangeArrowheads="1"/>
          </p:cNvSpPr>
          <p:nvPr/>
        </p:nvSpPr>
        <p:spPr bwMode="auto">
          <a:xfrm rot="-1200000">
            <a:off x="7938" y="3062288"/>
            <a:ext cx="18399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GB" altLang="en-US" sz="180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Differentiation</a:t>
            </a:r>
          </a:p>
        </p:txBody>
      </p:sp>
      <p:graphicFrame>
        <p:nvGraphicFramePr>
          <p:cNvPr id="1050" name="Object 18"/>
          <p:cNvGraphicFramePr>
            <a:graphicFrameLocks noChangeAspect="1"/>
          </p:cNvGraphicFramePr>
          <p:nvPr/>
        </p:nvGraphicFramePr>
        <p:xfrm>
          <a:off x="277813" y="1039813"/>
          <a:ext cx="1344612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" name="Equation" r:id="rId15" imgW="799920" imgH="228600" progId="Equation.DSMT4">
                  <p:embed/>
                </p:oleObj>
              </mc:Choice>
              <mc:Fallback>
                <p:oleObj name="Equation" r:id="rId15" imgW="799920" imgH="2286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813" y="1039813"/>
                        <a:ext cx="1344612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1" name="Object 20"/>
          <p:cNvGraphicFramePr>
            <a:graphicFrameLocks noChangeAspect="1"/>
          </p:cNvGraphicFramePr>
          <p:nvPr/>
        </p:nvGraphicFramePr>
        <p:xfrm>
          <a:off x="368300" y="4438650"/>
          <a:ext cx="119380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0" name="Equation" r:id="rId17" imgW="711000" imgH="330120" progId="Equation.DSMT4">
                  <p:embed/>
                </p:oleObj>
              </mc:Choice>
              <mc:Fallback>
                <p:oleObj name="Equation" r:id="rId17" imgW="711000" imgH="33012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00" y="4438650"/>
                        <a:ext cx="1193800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2" name="Object 20"/>
          <p:cNvGraphicFramePr>
            <a:graphicFrameLocks noChangeAspect="1"/>
          </p:cNvGraphicFramePr>
          <p:nvPr/>
        </p:nvGraphicFramePr>
        <p:xfrm>
          <a:off x="250825" y="4981575"/>
          <a:ext cx="142875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1" name="Equation" r:id="rId19" imgW="850680" imgH="419040" progId="Equation.DSMT4">
                  <p:embed/>
                </p:oleObj>
              </mc:Choice>
              <mc:Fallback>
                <p:oleObj name="Equation" r:id="rId19" imgW="850680" imgH="41904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4981575"/>
                        <a:ext cx="1428750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3" name="Object 20"/>
          <p:cNvGraphicFramePr>
            <a:graphicFrameLocks noChangeAspect="1"/>
          </p:cNvGraphicFramePr>
          <p:nvPr/>
        </p:nvGraphicFramePr>
        <p:xfrm>
          <a:off x="269875" y="5694363"/>
          <a:ext cx="1387475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2" name="Equation" r:id="rId21" imgW="825480" imgH="419040" progId="Equation.DSMT4">
                  <p:embed/>
                </p:oleObj>
              </mc:Choice>
              <mc:Fallback>
                <p:oleObj name="Equation" r:id="rId21" imgW="825480" imgH="41904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875" y="5694363"/>
                        <a:ext cx="1387475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9"/>
          <p:cNvGraphicFramePr>
            <a:graphicFrameLocks noChangeAspect="1"/>
          </p:cNvGraphicFramePr>
          <p:nvPr/>
        </p:nvGraphicFramePr>
        <p:xfrm>
          <a:off x="5278438" y="825500"/>
          <a:ext cx="1323975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" name="Equation" r:id="rId23" imgW="787320" imgH="419040" progId="Equation.DSMT4">
                  <p:embed/>
                </p:oleObj>
              </mc:Choice>
              <mc:Fallback>
                <p:oleObj name="Equation" r:id="rId23" imgW="787320" imgH="41904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8438" y="825500"/>
                        <a:ext cx="1323975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5" name="Object 19"/>
          <p:cNvGraphicFramePr>
            <a:graphicFrameLocks noChangeAspect="1"/>
          </p:cNvGraphicFramePr>
          <p:nvPr/>
        </p:nvGraphicFramePr>
        <p:xfrm>
          <a:off x="5216525" y="1477963"/>
          <a:ext cx="1484313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4" name="Equation" r:id="rId25" imgW="901440" imgH="419040" progId="Equation.DSMT4">
                  <p:embed/>
                </p:oleObj>
              </mc:Choice>
              <mc:Fallback>
                <p:oleObj name="Equation" r:id="rId25" imgW="901440" imgH="41904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6525" y="1477963"/>
                        <a:ext cx="1484313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6" name="Object 19"/>
          <p:cNvGraphicFramePr>
            <a:graphicFrameLocks noChangeAspect="1"/>
          </p:cNvGraphicFramePr>
          <p:nvPr/>
        </p:nvGraphicFramePr>
        <p:xfrm>
          <a:off x="5313363" y="2132013"/>
          <a:ext cx="1255712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" name="Equation" r:id="rId27" imgW="761760" imgH="393480" progId="Equation.DSMT4">
                  <p:embed/>
                </p:oleObj>
              </mc:Choice>
              <mc:Fallback>
                <p:oleObj name="Equation" r:id="rId27" imgW="761760" imgH="39348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3363" y="2132013"/>
                        <a:ext cx="1255712" cy="661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8" name="Object 21"/>
          <p:cNvGraphicFramePr>
            <a:graphicFrameLocks noChangeAspect="1"/>
          </p:cNvGraphicFramePr>
          <p:nvPr/>
        </p:nvGraphicFramePr>
        <p:xfrm>
          <a:off x="3289300" y="4613275"/>
          <a:ext cx="1216025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6" name="Equation" r:id="rId29" imgW="723600" imgH="520560" progId="Equation.DSMT4">
                  <p:embed/>
                </p:oleObj>
              </mc:Choice>
              <mc:Fallback>
                <p:oleObj name="Equation" r:id="rId29" imgW="723600" imgH="52056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9300" y="4613275"/>
                        <a:ext cx="1216025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9" name="Object 21"/>
          <p:cNvGraphicFramePr>
            <a:graphicFrameLocks noChangeAspect="1"/>
          </p:cNvGraphicFramePr>
          <p:nvPr/>
        </p:nvGraphicFramePr>
        <p:xfrm>
          <a:off x="3160713" y="5632450"/>
          <a:ext cx="1471612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7" name="Equation" r:id="rId31" imgW="876240" imgH="444240" progId="Equation.DSMT4">
                  <p:embed/>
                </p:oleObj>
              </mc:Choice>
              <mc:Fallback>
                <p:oleObj name="Equation" r:id="rId31" imgW="876240" imgH="44424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0713" y="5632450"/>
                        <a:ext cx="1471612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0" name="Object 22"/>
          <p:cNvGraphicFramePr>
            <a:graphicFrameLocks noChangeAspect="1"/>
          </p:cNvGraphicFramePr>
          <p:nvPr/>
        </p:nvGraphicFramePr>
        <p:xfrm>
          <a:off x="7002463" y="831850"/>
          <a:ext cx="1665287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8" name="Equation" r:id="rId33" imgW="990360" imgH="393480" progId="Equation.DSMT4">
                  <p:embed/>
                </p:oleObj>
              </mc:Choice>
              <mc:Fallback>
                <p:oleObj name="Equation" r:id="rId33" imgW="990360" imgH="39348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2463" y="831850"/>
                        <a:ext cx="1665287" cy="66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1" name="Object 22"/>
          <p:cNvGraphicFramePr>
            <a:graphicFrameLocks noChangeAspect="1"/>
          </p:cNvGraphicFramePr>
          <p:nvPr/>
        </p:nvGraphicFramePr>
        <p:xfrm>
          <a:off x="6980238" y="1474788"/>
          <a:ext cx="1708150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9" name="Equation" r:id="rId35" imgW="1015920" imgH="393480" progId="Equation.DSMT4">
                  <p:embed/>
                </p:oleObj>
              </mc:Choice>
              <mc:Fallback>
                <p:oleObj name="Equation" r:id="rId35" imgW="1015920" imgH="39348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0238" y="1474788"/>
                        <a:ext cx="1708150" cy="661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2" name="Object 22"/>
          <p:cNvGraphicFramePr>
            <a:graphicFrameLocks noChangeAspect="1"/>
          </p:cNvGraphicFramePr>
          <p:nvPr/>
        </p:nvGraphicFramePr>
        <p:xfrm>
          <a:off x="7054850" y="2119313"/>
          <a:ext cx="1558925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0" name="Equation" r:id="rId37" imgW="927000" imgH="393480" progId="Equation.DSMT4">
                  <p:embed/>
                </p:oleObj>
              </mc:Choice>
              <mc:Fallback>
                <p:oleObj name="Equation" r:id="rId37" imgW="927000" imgH="39348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4850" y="2119313"/>
                        <a:ext cx="1558925" cy="661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3" name="Object 25"/>
          <p:cNvGraphicFramePr>
            <a:graphicFrameLocks noChangeAspect="1"/>
          </p:cNvGraphicFramePr>
          <p:nvPr/>
        </p:nvGraphicFramePr>
        <p:xfrm>
          <a:off x="6405563" y="4489450"/>
          <a:ext cx="1773237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1" name="Equation" r:id="rId39" imgW="1054080" imgH="330120" progId="Equation.DSMT4">
                  <p:embed/>
                </p:oleObj>
              </mc:Choice>
              <mc:Fallback>
                <p:oleObj name="Equation" r:id="rId39" imgW="1054080" imgH="33012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5563" y="4489450"/>
                        <a:ext cx="1773237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5"/>
          <p:cNvGraphicFramePr>
            <a:graphicFrameLocks noChangeAspect="1"/>
          </p:cNvGraphicFramePr>
          <p:nvPr/>
        </p:nvGraphicFramePr>
        <p:xfrm>
          <a:off x="6096000" y="5091113"/>
          <a:ext cx="2392363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2" name="Equation" r:id="rId41" imgW="1422360" imgH="419040" progId="Equation.DSMT4">
                  <p:embed/>
                </p:oleObj>
              </mc:Choice>
              <mc:Fallback>
                <p:oleObj name="Equation" r:id="rId41" imgW="1422360" imgH="41904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5091113"/>
                        <a:ext cx="2392363" cy="703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25"/>
          <p:cNvGraphicFramePr>
            <a:graphicFrameLocks noChangeAspect="1"/>
          </p:cNvGraphicFramePr>
          <p:nvPr/>
        </p:nvGraphicFramePr>
        <p:xfrm>
          <a:off x="6042025" y="5748338"/>
          <a:ext cx="2498725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" name="Equation" r:id="rId43" imgW="1485720" imgH="444240" progId="Equation.DSMT4">
                  <p:embed/>
                </p:oleObj>
              </mc:Choice>
              <mc:Fallback>
                <p:oleObj name="Equation" r:id="rId43" imgW="1485720" imgH="44424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2025" y="5748338"/>
                        <a:ext cx="2498725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Rectangle 45"/>
          <p:cNvSpPr/>
          <p:nvPr/>
        </p:nvSpPr>
        <p:spPr>
          <a:xfrm>
            <a:off x="2252663" y="96838"/>
            <a:ext cx="2562225" cy="27289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18" name="Cloud 17"/>
          <p:cNvSpPr/>
          <p:nvPr/>
        </p:nvSpPr>
        <p:spPr>
          <a:xfrm>
            <a:off x="2936875" y="2784475"/>
            <a:ext cx="3006725" cy="1039813"/>
          </a:xfrm>
          <a:prstGeom prst="cloud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en-GB" sz="1800" dirty="0">
                <a:solidFill>
                  <a:prstClr val="black"/>
                </a:solidFill>
                <a:latin typeface="Comic Sans MS" pitchFamily="66" charset="0"/>
              </a:rPr>
              <a:t>Differentiation techniques</a:t>
            </a:r>
            <a:endParaRPr lang="en-GB" sz="1800" dirty="0">
              <a:solidFill>
                <a:prstClr val="black"/>
              </a:solidFill>
            </a:endParaRPr>
          </a:p>
        </p:txBody>
      </p:sp>
      <p:graphicFrame>
        <p:nvGraphicFramePr>
          <p:cNvPr id="3095" name="Object 18"/>
          <p:cNvGraphicFramePr>
            <a:graphicFrameLocks noChangeAspect="1"/>
          </p:cNvGraphicFramePr>
          <p:nvPr/>
        </p:nvGraphicFramePr>
        <p:xfrm>
          <a:off x="2235200" y="215900"/>
          <a:ext cx="2563813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4" name="Equation" r:id="rId45" imgW="1523880" imgH="228600" progId="Equation.DSMT4">
                  <p:embed/>
                </p:oleObj>
              </mc:Choice>
              <mc:Fallback>
                <p:oleObj name="Equation" r:id="rId45" imgW="1523880" imgH="2286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5200" y="215900"/>
                        <a:ext cx="2563813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8"/>
          <p:cNvGraphicFramePr>
            <a:graphicFrameLocks noChangeAspect="1"/>
          </p:cNvGraphicFramePr>
          <p:nvPr/>
        </p:nvGraphicFramePr>
        <p:xfrm>
          <a:off x="2332038" y="863600"/>
          <a:ext cx="2219325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5" name="Equation" r:id="rId47" imgW="1320480" imgH="228600" progId="Equation.DSMT4">
                  <p:embed/>
                </p:oleObj>
              </mc:Choice>
              <mc:Fallback>
                <p:oleObj name="Equation" r:id="rId47" imgW="1320480" imgH="2286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2038" y="863600"/>
                        <a:ext cx="2219325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ounded Rectangle 39">
            <a:hlinkClick r:id="rId49"/>
          </p:cNvPr>
          <p:cNvSpPr/>
          <p:nvPr/>
        </p:nvSpPr>
        <p:spPr>
          <a:xfrm>
            <a:off x="4751388" y="5999163"/>
            <a:ext cx="1122362" cy="428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latin typeface="Comic Sans MS" pitchFamily="66" charset="0"/>
              </a:rPr>
              <a:t>Drill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2"/>
          <p:cNvSpPr txBox="1">
            <a:spLocks noChangeArrowheads="1"/>
          </p:cNvSpPr>
          <p:nvPr/>
        </p:nvSpPr>
        <p:spPr bwMode="auto">
          <a:xfrm>
            <a:off x="323850" y="333375"/>
            <a:ext cx="84963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b="1"/>
              <a:t>Calculus                                                                                                   Revision	</a:t>
            </a:r>
          </a:p>
        </p:txBody>
      </p:sp>
      <p:sp>
        <p:nvSpPr>
          <p:cNvPr id="4101" name="Text Box 19"/>
          <p:cNvSpPr txBox="1">
            <a:spLocks noChangeArrowheads="1"/>
          </p:cNvSpPr>
          <p:nvPr/>
        </p:nvSpPr>
        <p:spPr bwMode="auto">
          <a:xfrm>
            <a:off x="417513" y="1212850"/>
            <a:ext cx="1552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2000"/>
              <a:t>Differentiate</a:t>
            </a:r>
          </a:p>
        </p:txBody>
      </p:sp>
      <p:graphicFrame>
        <p:nvGraphicFramePr>
          <p:cNvPr id="4098" name="Object 20"/>
          <p:cNvGraphicFramePr>
            <a:graphicFrameLocks noChangeAspect="1"/>
          </p:cNvGraphicFramePr>
          <p:nvPr/>
        </p:nvGraphicFramePr>
        <p:xfrm>
          <a:off x="2293938" y="1114425"/>
          <a:ext cx="1976437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Equation" r:id="rId3" imgW="761760" imgH="203040" progId="Equation.DSMT4">
                  <p:embed/>
                </p:oleObj>
              </mc:Choice>
              <mc:Fallback>
                <p:oleObj name="Equation" r:id="rId3" imgW="761760" imgH="20304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3938" y="1114425"/>
                        <a:ext cx="1976437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93" name="Object 21"/>
          <p:cNvGraphicFramePr>
            <a:graphicFrameLocks noChangeAspect="1"/>
          </p:cNvGraphicFramePr>
          <p:nvPr/>
        </p:nvGraphicFramePr>
        <p:xfrm>
          <a:off x="2798763" y="2157413"/>
          <a:ext cx="1020762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Equation" r:id="rId5" imgW="393480" imgH="177480" progId="Equation.DSMT4">
                  <p:embed/>
                </p:oleObj>
              </mc:Choice>
              <mc:Fallback>
                <p:oleObj name="Equation" r:id="rId5" imgW="393480" imgH="17748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8763" y="2157413"/>
                        <a:ext cx="1020762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ounded Rectangle 5">
            <a:hlinkClick r:id="rId7"/>
          </p:cNvPr>
          <p:cNvSpPr/>
          <p:nvPr/>
        </p:nvSpPr>
        <p:spPr>
          <a:xfrm>
            <a:off x="7708900" y="941388"/>
            <a:ext cx="1122363" cy="42862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latin typeface="Comic Sans MS" pitchFamily="66" charset="0"/>
              </a:rPr>
              <a:t>Drill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6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2"/>
          <p:cNvSpPr txBox="1">
            <a:spLocks noChangeArrowheads="1"/>
          </p:cNvSpPr>
          <p:nvPr/>
        </p:nvSpPr>
        <p:spPr bwMode="auto">
          <a:xfrm>
            <a:off x="323850" y="333375"/>
            <a:ext cx="84963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b="1"/>
              <a:t>Calculus                                                                                                   Revision	</a:t>
            </a:r>
          </a:p>
        </p:txBody>
      </p:sp>
      <p:sp>
        <p:nvSpPr>
          <p:cNvPr id="5125" name="Text Box 9"/>
          <p:cNvSpPr txBox="1">
            <a:spLocks noChangeArrowheads="1"/>
          </p:cNvSpPr>
          <p:nvPr/>
        </p:nvSpPr>
        <p:spPr bwMode="auto">
          <a:xfrm>
            <a:off x="485775" y="1812925"/>
            <a:ext cx="1552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2000"/>
              <a:t>Differentiate</a:t>
            </a:r>
          </a:p>
        </p:txBody>
      </p:sp>
      <p:sp>
        <p:nvSpPr>
          <p:cNvPr id="5126" name="Rectangle 10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7" name="Rectangle 11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8" name="Rectangle 12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9" name="Rectangle 14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5122" name="Object 13"/>
          <p:cNvGraphicFramePr>
            <a:graphicFrameLocks noChangeAspect="1"/>
          </p:cNvGraphicFramePr>
          <p:nvPr/>
        </p:nvGraphicFramePr>
        <p:xfrm>
          <a:off x="2287588" y="1776413"/>
          <a:ext cx="2809875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Equation" r:id="rId3" imgW="1358900" imgH="228600" progId="Equation.DSMT4">
                  <p:embed/>
                </p:oleObj>
              </mc:Choice>
              <mc:Fallback>
                <p:oleObj name="Equation" r:id="rId3" imgW="1358900" imgH="2286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7588" y="1776413"/>
                        <a:ext cx="2809875" cy="471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2527" name="Object 15"/>
          <p:cNvGraphicFramePr>
            <a:graphicFrameLocks noChangeAspect="1"/>
          </p:cNvGraphicFramePr>
          <p:nvPr/>
        </p:nvGraphicFramePr>
        <p:xfrm>
          <a:off x="2335213" y="2740025"/>
          <a:ext cx="2336800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Equation" r:id="rId5" imgW="1130040" imgH="228600" progId="Equation.DSMT4">
                  <p:embed/>
                </p:oleObj>
              </mc:Choice>
              <mc:Fallback>
                <p:oleObj name="Equation" r:id="rId5" imgW="1130040" imgH="2286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5213" y="2740025"/>
                        <a:ext cx="2336800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ounded Rectangle 9">
            <a:hlinkClick r:id="rId7"/>
          </p:cNvPr>
          <p:cNvSpPr/>
          <p:nvPr/>
        </p:nvSpPr>
        <p:spPr>
          <a:xfrm>
            <a:off x="7708900" y="941388"/>
            <a:ext cx="1122363" cy="42862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latin typeface="Comic Sans MS" pitchFamily="66" charset="0"/>
              </a:rPr>
              <a:t>Drill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2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2"/>
          <p:cNvSpPr txBox="1">
            <a:spLocks noChangeArrowheads="1"/>
          </p:cNvSpPr>
          <p:nvPr/>
        </p:nvSpPr>
        <p:spPr bwMode="auto">
          <a:xfrm>
            <a:off x="323850" y="333375"/>
            <a:ext cx="84963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b="1"/>
              <a:t>Calculus                                                                                                   Revision	</a:t>
            </a:r>
          </a:p>
        </p:txBody>
      </p:sp>
      <p:sp>
        <p:nvSpPr>
          <p:cNvPr id="6149" name="Text Box 9"/>
          <p:cNvSpPr txBox="1">
            <a:spLocks noChangeArrowheads="1"/>
          </p:cNvSpPr>
          <p:nvPr/>
        </p:nvSpPr>
        <p:spPr bwMode="auto">
          <a:xfrm>
            <a:off x="485775" y="1995488"/>
            <a:ext cx="1552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2000"/>
              <a:t>Differentiate</a:t>
            </a:r>
          </a:p>
        </p:txBody>
      </p:sp>
      <p:sp>
        <p:nvSpPr>
          <p:cNvPr id="6150" name="Rectangle 11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51" name="Rectangle 12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52" name="Rectangle 14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6146" name="Object 13"/>
          <p:cNvGraphicFramePr>
            <a:graphicFrameLocks noChangeAspect="1"/>
          </p:cNvGraphicFramePr>
          <p:nvPr/>
        </p:nvGraphicFramePr>
        <p:xfrm>
          <a:off x="2492375" y="1836738"/>
          <a:ext cx="2317750" cy="72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Equation" r:id="rId3" imgW="1244600" imgH="393700" progId="Equation.DSMT4">
                  <p:embed/>
                </p:oleObj>
              </mc:Choice>
              <mc:Fallback>
                <p:oleObj name="Equation" r:id="rId3" imgW="1244600" imgH="3937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2375" y="1836738"/>
                        <a:ext cx="2317750" cy="725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695" name="Object 15"/>
          <p:cNvGraphicFramePr>
            <a:graphicFrameLocks noChangeAspect="1"/>
          </p:cNvGraphicFramePr>
          <p:nvPr/>
        </p:nvGraphicFramePr>
        <p:xfrm>
          <a:off x="2609850" y="3068638"/>
          <a:ext cx="2081213" cy="72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Equation" r:id="rId5" imgW="1117440" imgH="393480" progId="Equation.DSMT4">
                  <p:embed/>
                </p:oleObj>
              </mc:Choice>
              <mc:Fallback>
                <p:oleObj name="Equation" r:id="rId5" imgW="1117440" imgH="39348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9850" y="3068638"/>
                        <a:ext cx="2081213" cy="725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ounded Rectangle 8">
            <a:hlinkClick r:id="rId7"/>
          </p:cNvPr>
          <p:cNvSpPr/>
          <p:nvPr/>
        </p:nvSpPr>
        <p:spPr>
          <a:xfrm>
            <a:off x="7708900" y="941388"/>
            <a:ext cx="1122363" cy="42862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latin typeface="Comic Sans MS" pitchFamily="66" charset="0"/>
              </a:rPr>
              <a:t>Drill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9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501775" y="2833688"/>
            <a:ext cx="72326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3600" dirty="0">
                <a:solidFill>
                  <a:srgbClr val="FFFF00"/>
                </a:solidFill>
                <a:latin typeface="+mj-lt"/>
              </a:rPr>
              <a:t>HHM 	Ex6D , Ex6E and Ex6F</a:t>
            </a:r>
          </a:p>
          <a:p>
            <a:pPr>
              <a:defRPr/>
            </a:pPr>
            <a:r>
              <a:rPr lang="en-GB" sz="3600" dirty="0">
                <a:solidFill>
                  <a:srgbClr val="FFFF00"/>
                </a:solidFill>
                <a:latin typeface="+mj-lt"/>
              </a:rPr>
              <a:t>Even Numbers only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1054100" y="533400"/>
            <a:ext cx="7197725" cy="11430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0"/>
              </a:spcBef>
              <a:defRPr/>
            </a:pPr>
            <a:r>
              <a:rPr lang="en-GB" sz="4400" kern="0" dirty="0">
                <a:solidFill>
                  <a:srgbClr val="EEF82A"/>
                </a:solidFill>
                <a:latin typeface="+mj-lt"/>
                <a:ea typeface="+mj-ea"/>
                <a:cs typeface="+mj-cs"/>
              </a:rPr>
              <a:t>Derivative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325" y="1417638"/>
            <a:ext cx="839788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rgbClr val="FFFF00"/>
                </a:solidFill>
                <a:latin typeface="+mj-lt"/>
              </a:rPr>
              <a:t>Higher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006475" y="1828800"/>
            <a:ext cx="787876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On a straight line the gradient remains constant, however with curves the gradient changes continually, and the gradient at any point is in fact the same as the gradient of the </a:t>
            </a:r>
            <a:r>
              <a:rPr lang="en-GB" u="sng" dirty="0">
                <a:latin typeface="+mj-lt"/>
              </a:rPr>
              <a:t>tangent</a:t>
            </a:r>
            <a:r>
              <a:rPr lang="en-GB" dirty="0">
                <a:latin typeface="+mj-lt"/>
              </a:rPr>
              <a:t> at that point.</a:t>
            </a:r>
          </a:p>
        </p:txBody>
      </p:sp>
      <p:sp>
        <p:nvSpPr>
          <p:cNvPr id="37891" name="Text Box 9"/>
          <p:cNvSpPr txBox="1">
            <a:spLocks noChangeArrowheads="1"/>
          </p:cNvSpPr>
          <p:nvPr/>
        </p:nvSpPr>
        <p:spPr bwMode="auto">
          <a:xfrm>
            <a:off x="685800" y="3200400"/>
            <a:ext cx="27432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/>
              <a:t>                                                                                                                               </a:t>
            </a:r>
          </a:p>
          <a:p>
            <a:pPr eaLnBrk="1" hangingPunct="1"/>
            <a:endParaRPr lang="en-GB" altLang="en-US"/>
          </a:p>
          <a:p>
            <a:pPr eaLnBrk="1" hangingPunct="1"/>
            <a:r>
              <a:rPr lang="en-GB" altLang="en-US"/>
              <a:t>                                 </a:t>
            </a:r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4770438" y="3810000"/>
            <a:ext cx="4191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The sides of the half-pipe are very steep(S) but it is not very steep near the base(B).</a:t>
            </a:r>
          </a:p>
        </p:txBody>
      </p:sp>
      <p:sp>
        <p:nvSpPr>
          <p:cNvPr id="2066" name="Text Box 18"/>
          <p:cNvSpPr txBox="1">
            <a:spLocks noChangeArrowheads="1"/>
          </p:cNvSpPr>
          <p:nvPr/>
        </p:nvSpPr>
        <p:spPr bwMode="auto">
          <a:xfrm>
            <a:off x="2324100" y="6191250"/>
            <a:ext cx="45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B</a:t>
            </a:r>
          </a:p>
        </p:txBody>
      </p:sp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4029075" y="3962400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S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1981200" y="533400"/>
            <a:ext cx="5486400" cy="1143000"/>
          </a:xfrm>
          <a:prstGeom prst="rect">
            <a:avLst/>
          </a:prstGeom>
        </p:spPr>
        <p:txBody>
          <a:bodyPr/>
          <a:lstStyle/>
          <a:p>
            <a:pPr algn="l" eaLnBrk="0" hangingPunct="0">
              <a:spcBef>
                <a:spcPct val="0"/>
              </a:spcBef>
              <a:defRPr/>
            </a:pPr>
            <a:r>
              <a:rPr lang="en-GB" sz="4400" kern="0" dirty="0">
                <a:solidFill>
                  <a:srgbClr val="EEF82A"/>
                </a:solidFill>
                <a:latin typeface="+mj-lt"/>
                <a:ea typeface="+mj-ea"/>
                <a:cs typeface="+mj-cs"/>
              </a:rPr>
              <a:t>Gradients &amp; Curves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325" y="1417638"/>
            <a:ext cx="839788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rgbClr val="FFFF00"/>
                </a:solidFill>
                <a:latin typeface="+mj-lt"/>
              </a:rPr>
              <a:t>Higher</a:t>
            </a:r>
          </a:p>
        </p:txBody>
      </p:sp>
      <p:sp>
        <p:nvSpPr>
          <p:cNvPr id="15" name="Arc 14"/>
          <p:cNvSpPr/>
          <p:nvPr/>
        </p:nvSpPr>
        <p:spPr bwMode="auto">
          <a:xfrm rot="5400000">
            <a:off x="1418432" y="3536156"/>
            <a:ext cx="2808288" cy="2232025"/>
          </a:xfrm>
          <a:prstGeom prst="arc">
            <a:avLst>
              <a:gd name="adj1" fmla="val 16200000"/>
              <a:gd name="adj2" fmla="val 5438761"/>
            </a:avLst>
          </a:prstGeom>
          <a:solidFill>
            <a:srgbClr val="00B0F0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2062" name="Line 14"/>
          <p:cNvSpPr>
            <a:spLocks noChangeShapeType="1"/>
          </p:cNvSpPr>
          <p:nvPr/>
        </p:nvSpPr>
        <p:spPr bwMode="auto">
          <a:xfrm flipH="1">
            <a:off x="3305175" y="4327525"/>
            <a:ext cx="992188" cy="20875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3667125" y="5330825"/>
            <a:ext cx="180975" cy="179388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63" name="Line 15"/>
          <p:cNvSpPr>
            <a:spLocks noChangeShapeType="1"/>
          </p:cNvSpPr>
          <p:nvPr/>
        </p:nvSpPr>
        <p:spPr bwMode="auto">
          <a:xfrm>
            <a:off x="1495425" y="5781675"/>
            <a:ext cx="213360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2490788" y="5962650"/>
            <a:ext cx="180975" cy="179388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" name="Rounded Rectangle 20"/>
          <p:cNvSpPr/>
          <p:nvPr/>
        </p:nvSpPr>
        <p:spPr bwMode="auto">
          <a:xfrm>
            <a:off x="7112000" y="5549900"/>
            <a:ext cx="1536700" cy="579438"/>
          </a:xfrm>
          <a:prstGeom prst="roundRect">
            <a:avLst/>
          </a:prstGeom>
          <a:solidFill>
            <a:schemeClr val="tx1">
              <a:lumMod val="85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000000"/>
                </a:solidFill>
                <a:latin typeface="+mj-lt"/>
                <a:hlinkClick r:id="rId2"/>
              </a:rPr>
              <a:t>Demo</a:t>
            </a:r>
            <a:endParaRPr lang="en-GB" sz="2800" dirty="0">
              <a:solidFill>
                <a:srgbClr val="0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4" grpId="0" autoUpdateAnimBg="0"/>
      <p:bldP spid="2066" grpId="0" autoUpdateAnimBg="0"/>
      <p:bldP spid="2067" grpId="0" autoUpdateAnimBg="0"/>
      <p:bldP spid="18" grpId="0" animBg="1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669925" y="1874838"/>
            <a:ext cx="20732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u="sng" dirty="0">
                <a:solidFill>
                  <a:srgbClr val="FFFF00"/>
                </a:solidFill>
                <a:latin typeface="+mj-lt"/>
              </a:rPr>
              <a:t>Example 1</a:t>
            </a:r>
            <a:endParaRPr lang="en-GB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2651125" y="1905000"/>
            <a:ext cx="5715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A curve has equation     f(x)  =  3x</a:t>
            </a:r>
            <a:r>
              <a:rPr lang="en-GB" baseline="30000" dirty="0">
                <a:solidFill>
                  <a:srgbClr val="FFFF00"/>
                </a:solidFill>
                <a:latin typeface="+mj-lt"/>
              </a:rPr>
              <a:t>4</a:t>
            </a:r>
            <a:endParaRPr lang="en-GB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651125" y="3068638"/>
            <a:ext cx="6172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>
                <a:solidFill>
                  <a:srgbClr val="FFFF00"/>
                </a:solidFill>
                <a:latin typeface="+mj-lt"/>
              </a:rPr>
              <a:t>Its gradient is                f '(x)  =  12x</a:t>
            </a:r>
            <a:r>
              <a:rPr lang="en-GB" baseline="30000">
                <a:solidFill>
                  <a:srgbClr val="FFFF00"/>
                </a:solidFill>
                <a:latin typeface="+mj-lt"/>
              </a:rPr>
              <a:t>3</a:t>
            </a:r>
            <a:r>
              <a:rPr lang="en-GB">
                <a:solidFill>
                  <a:srgbClr val="FFFF00"/>
                </a:solidFill>
                <a:latin typeface="+mj-lt"/>
              </a:rPr>
              <a:t> 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651125" y="3625850"/>
            <a:ext cx="3124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f '(2)  =  12 </a:t>
            </a:r>
            <a:r>
              <a:rPr lang="en-GB" sz="1100" dirty="0">
                <a:solidFill>
                  <a:srgbClr val="FFFF00"/>
                </a:solidFill>
                <a:latin typeface="+mj-lt"/>
              </a:rPr>
              <a:t>X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 2</a:t>
            </a:r>
            <a:r>
              <a:rPr lang="en-GB" baseline="30000" dirty="0">
                <a:solidFill>
                  <a:srgbClr val="FFFF00"/>
                </a:solidFill>
                <a:latin typeface="+mj-lt"/>
              </a:rPr>
              <a:t>3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  = 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5622925" y="3625850"/>
            <a:ext cx="16764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12 </a:t>
            </a:r>
            <a:r>
              <a:rPr lang="en-GB" sz="1100" dirty="0">
                <a:solidFill>
                  <a:srgbClr val="FFFF00"/>
                </a:solidFill>
                <a:latin typeface="+mj-lt"/>
              </a:rPr>
              <a:t>X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 8 =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7146925" y="3625850"/>
            <a:ext cx="1371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>
                <a:solidFill>
                  <a:srgbClr val="FFFF00"/>
                </a:solidFill>
                <a:latin typeface="+mj-lt"/>
              </a:rPr>
              <a:t> </a:t>
            </a:r>
            <a:r>
              <a:rPr lang="en-GB" u="sng">
                <a:solidFill>
                  <a:srgbClr val="FFFF00"/>
                </a:solidFill>
                <a:latin typeface="+mj-lt"/>
              </a:rPr>
              <a:t> 96</a:t>
            </a:r>
            <a:endParaRPr lang="en-GB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503238" y="4191000"/>
            <a:ext cx="2362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u="sng" dirty="0">
                <a:solidFill>
                  <a:srgbClr val="FFFF00"/>
                </a:solidFill>
                <a:latin typeface="+mj-lt"/>
              </a:rPr>
              <a:t>Example 2</a:t>
            </a:r>
            <a:endParaRPr lang="en-GB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2682875" y="4221163"/>
            <a:ext cx="6400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>
                <a:solidFill>
                  <a:srgbClr val="FFFF00"/>
                </a:solidFill>
                <a:latin typeface="+mj-lt"/>
              </a:rPr>
              <a:t>A curve has equation    f(x)  =  3x</a:t>
            </a:r>
            <a:r>
              <a:rPr lang="en-GB" baseline="30000">
                <a:solidFill>
                  <a:srgbClr val="FFFF00"/>
                </a:solidFill>
                <a:latin typeface="+mj-lt"/>
              </a:rPr>
              <a:t>2</a:t>
            </a:r>
            <a:endParaRPr lang="en-GB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2651125" y="2322513"/>
            <a:ext cx="60960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Find the formula for its gradient and find the gradient when  x = 2</a:t>
            </a: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2682875" y="5440363"/>
            <a:ext cx="6019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>
                <a:solidFill>
                  <a:srgbClr val="FFFF00"/>
                </a:solidFill>
                <a:latin typeface="+mj-lt"/>
              </a:rPr>
              <a:t>Its gradient is                f '(x)  =  6x</a:t>
            </a:r>
            <a:endParaRPr lang="en-GB" baseline="3000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2682875" y="5897563"/>
            <a:ext cx="66595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At the point where   x  =  -4   the gradient is</a:t>
            </a:r>
          </a:p>
        </p:txBody>
      </p:sp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2682875" y="6384925"/>
            <a:ext cx="3505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f '(-4)  =  6 </a:t>
            </a:r>
            <a:r>
              <a:rPr lang="en-GB" sz="1100" dirty="0">
                <a:solidFill>
                  <a:srgbClr val="FFFF00"/>
                </a:solidFill>
                <a:latin typeface="+mj-lt"/>
              </a:rPr>
              <a:t>X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 -4  =</a:t>
            </a:r>
          </a:p>
        </p:txBody>
      </p:sp>
      <p:sp>
        <p:nvSpPr>
          <p:cNvPr id="20499" name="Text Box 19"/>
          <p:cNvSpPr txBox="1">
            <a:spLocks noChangeArrowheads="1"/>
          </p:cNvSpPr>
          <p:nvPr/>
        </p:nvSpPr>
        <p:spPr bwMode="auto">
          <a:xfrm>
            <a:off x="5394325" y="6384925"/>
            <a:ext cx="1066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u="sng" dirty="0">
                <a:solidFill>
                  <a:srgbClr val="FFFF00"/>
                </a:solidFill>
                <a:latin typeface="+mj-lt"/>
              </a:rPr>
              <a:t>-24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1054100" y="533400"/>
            <a:ext cx="7197725" cy="11430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0"/>
              </a:spcBef>
              <a:defRPr/>
            </a:pPr>
            <a:r>
              <a:rPr lang="en-GB" sz="4400" kern="0" dirty="0">
                <a:solidFill>
                  <a:srgbClr val="EEF82A"/>
                </a:solidFill>
                <a:latin typeface="+mj-lt"/>
                <a:ea typeface="+mj-ea"/>
                <a:cs typeface="+mj-cs"/>
              </a:rPr>
              <a:t>Derivative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325" y="1417638"/>
            <a:ext cx="839788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rgbClr val="FFFF00"/>
                </a:solidFill>
                <a:latin typeface="+mj-lt"/>
              </a:rPr>
              <a:t>Higher</a:t>
            </a: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2578100" y="4608513"/>
            <a:ext cx="60960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Find the formula for its gradient and find the gradient when  x = -4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utoUpdateAnimBg="0"/>
      <p:bldP spid="20486" grpId="0" autoUpdateAnimBg="0"/>
      <p:bldP spid="20487" grpId="0" autoUpdateAnimBg="0"/>
      <p:bldP spid="20488" grpId="0" autoUpdateAnimBg="0"/>
      <p:bldP spid="20493" grpId="0" autoUpdateAnimBg="0"/>
      <p:bldP spid="20495" grpId="0" autoUpdateAnimBg="0"/>
      <p:bldP spid="20497" grpId="0" autoUpdateAnimBg="0"/>
      <p:bldP spid="20499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914400" y="2193925"/>
            <a:ext cx="1981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u="sng" dirty="0">
                <a:solidFill>
                  <a:srgbClr val="FFFF00"/>
                </a:solidFill>
                <a:latin typeface="+mj-lt"/>
              </a:rPr>
              <a:t>Example 3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3124200" y="2193925"/>
            <a:ext cx="6019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If  g(x)  =  5x</a:t>
            </a:r>
            <a:r>
              <a:rPr lang="en-GB" baseline="30000" dirty="0">
                <a:solidFill>
                  <a:srgbClr val="FFFF00"/>
                </a:solidFill>
                <a:latin typeface="+mj-lt"/>
              </a:rPr>
              <a:t>4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 - 4x</a:t>
            </a:r>
            <a:r>
              <a:rPr lang="en-GB" baseline="30000" dirty="0">
                <a:solidFill>
                  <a:srgbClr val="FFFF00"/>
                </a:solidFill>
                <a:latin typeface="+mj-lt"/>
              </a:rPr>
              <a:t>5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  then find  g '(2)  .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955925" y="3108325"/>
            <a:ext cx="3276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g '(x)  =  20x</a:t>
            </a:r>
            <a:r>
              <a:rPr lang="en-GB" baseline="30000" dirty="0">
                <a:latin typeface="+mj-lt"/>
              </a:rPr>
              <a:t>3</a:t>
            </a:r>
            <a:r>
              <a:rPr lang="en-GB" dirty="0">
                <a:latin typeface="+mj-lt"/>
              </a:rPr>
              <a:t> - 20x</a:t>
            </a:r>
            <a:r>
              <a:rPr lang="en-GB" baseline="30000" dirty="0">
                <a:latin typeface="+mj-lt"/>
              </a:rPr>
              <a:t>4</a:t>
            </a:r>
            <a:r>
              <a:rPr lang="en-GB" dirty="0">
                <a:latin typeface="+mj-lt"/>
              </a:rPr>
              <a:t>   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2955925" y="3667125"/>
            <a:ext cx="3962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g '(2)  =  20 </a:t>
            </a:r>
            <a:r>
              <a:rPr lang="en-GB" sz="1100" dirty="0">
                <a:latin typeface="+mj-lt"/>
              </a:rPr>
              <a:t>X</a:t>
            </a:r>
            <a:r>
              <a:rPr lang="en-GB" dirty="0">
                <a:latin typeface="+mj-lt"/>
              </a:rPr>
              <a:t> 2</a:t>
            </a:r>
            <a:r>
              <a:rPr lang="en-GB" baseline="30000" dirty="0">
                <a:latin typeface="+mj-lt"/>
              </a:rPr>
              <a:t>3</a:t>
            </a:r>
            <a:r>
              <a:rPr lang="en-GB" dirty="0">
                <a:latin typeface="+mj-lt"/>
              </a:rPr>
              <a:t> - 20 </a:t>
            </a:r>
            <a:r>
              <a:rPr lang="en-GB" sz="1100" dirty="0">
                <a:latin typeface="+mj-lt"/>
              </a:rPr>
              <a:t>X</a:t>
            </a:r>
            <a:r>
              <a:rPr lang="en-GB" dirty="0">
                <a:latin typeface="+mj-lt"/>
              </a:rPr>
              <a:t> 2</a:t>
            </a:r>
            <a:r>
              <a:rPr lang="en-GB" baseline="30000" dirty="0">
                <a:latin typeface="+mj-lt"/>
              </a:rPr>
              <a:t>4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2955925" y="4225925"/>
            <a:ext cx="426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>
                <a:latin typeface="+mj-lt"/>
              </a:rPr>
              <a:t> = 160  -  320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2955925" y="4784725"/>
            <a:ext cx="2438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 = </a:t>
            </a:r>
            <a:r>
              <a:rPr lang="en-GB" u="sng" dirty="0">
                <a:latin typeface="+mj-lt"/>
              </a:rPr>
              <a:t>-160</a:t>
            </a:r>
            <a:endParaRPr lang="en-GB" dirty="0">
              <a:latin typeface="+mj-lt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054100" y="533400"/>
            <a:ext cx="7197725" cy="11430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0"/>
              </a:spcBef>
              <a:defRPr/>
            </a:pPr>
            <a:r>
              <a:rPr lang="en-GB" sz="4400" kern="0" dirty="0">
                <a:solidFill>
                  <a:srgbClr val="EEF82A"/>
                </a:solidFill>
                <a:latin typeface="+mj-lt"/>
                <a:ea typeface="+mj-ea"/>
                <a:cs typeface="+mj-cs"/>
              </a:rPr>
              <a:t>Derivative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325" y="1417638"/>
            <a:ext cx="839788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rgbClr val="FFFF00"/>
                </a:solidFill>
                <a:latin typeface="+mj-lt"/>
              </a:rPr>
              <a:t>Higher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utoUpdateAnimBg="0"/>
      <p:bldP spid="21509" grpId="0" autoUpdateAnimBg="0"/>
      <p:bldP spid="21510" grpId="0" autoUpdateAnimBg="0"/>
      <p:bldP spid="21511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952500" y="1889125"/>
            <a:ext cx="81915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u="sng" dirty="0">
                <a:solidFill>
                  <a:srgbClr val="FFFF00"/>
                </a:solidFill>
                <a:latin typeface="+mj-lt"/>
              </a:rPr>
              <a:t>Example 6 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: Find the points on the curve    </a:t>
            </a:r>
          </a:p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f(x)  =  x</a:t>
            </a:r>
            <a:r>
              <a:rPr lang="en-GB" baseline="30000" dirty="0">
                <a:solidFill>
                  <a:srgbClr val="FFFF00"/>
                </a:solidFill>
                <a:latin typeface="+mj-lt"/>
              </a:rPr>
              <a:t>3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 - 3x</a:t>
            </a:r>
            <a:r>
              <a:rPr lang="en-GB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 + 2x + 7 where the gradient is 2. 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457200" y="2971800"/>
            <a:ext cx="6248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latin typeface="+mj-lt"/>
              </a:rPr>
              <a:t>NB:  gradient  =  derivative  = f '(x) 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457200" y="3535363"/>
            <a:ext cx="47847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latin typeface="+mj-lt"/>
              </a:rPr>
              <a:t>We need                 f '(x)  = 2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457200" y="4038600"/>
            <a:ext cx="5638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000">
                <a:latin typeface="+mj-lt"/>
              </a:rPr>
              <a:t>ie                   3x</a:t>
            </a:r>
            <a:r>
              <a:rPr lang="en-GB" sz="2000" baseline="30000">
                <a:latin typeface="+mj-lt"/>
              </a:rPr>
              <a:t>2 </a:t>
            </a:r>
            <a:r>
              <a:rPr lang="en-GB" sz="2000">
                <a:latin typeface="+mj-lt"/>
              </a:rPr>
              <a:t>- 6x + 2 = 2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427038" y="4525963"/>
            <a:ext cx="4876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latin typeface="+mj-lt"/>
              </a:rPr>
              <a:t>or                        3x</a:t>
            </a:r>
            <a:r>
              <a:rPr lang="en-GB" sz="2000" baseline="30000" dirty="0">
                <a:latin typeface="+mj-lt"/>
              </a:rPr>
              <a:t>2 </a:t>
            </a:r>
            <a:r>
              <a:rPr lang="en-GB" sz="2000" dirty="0">
                <a:latin typeface="+mj-lt"/>
              </a:rPr>
              <a:t>- 6x  = 0 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487363" y="5045075"/>
            <a:ext cx="4800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000">
                <a:latin typeface="+mj-lt"/>
              </a:rPr>
              <a:t>ie                        3x(x - 2) = 0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487363" y="5654675"/>
            <a:ext cx="5105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 err="1">
                <a:latin typeface="+mj-lt"/>
              </a:rPr>
              <a:t>ie</a:t>
            </a:r>
            <a:r>
              <a:rPr lang="en-GB" sz="2000" dirty="0">
                <a:latin typeface="+mj-lt"/>
              </a:rPr>
              <a:t>               3x = 0   or    x - 2 = 0</a:t>
            </a: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427038" y="6142038"/>
            <a:ext cx="5638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so                </a:t>
            </a:r>
            <a:r>
              <a:rPr lang="en-GB" u="sng" dirty="0">
                <a:solidFill>
                  <a:srgbClr val="FFFF00"/>
                </a:solidFill>
                <a:latin typeface="+mj-lt"/>
              </a:rPr>
              <a:t>x = 0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   or   </a:t>
            </a:r>
            <a:r>
              <a:rPr lang="en-GB" u="sng" dirty="0">
                <a:solidFill>
                  <a:srgbClr val="FFFF00"/>
                </a:solidFill>
                <a:latin typeface="+mj-lt"/>
              </a:rPr>
              <a:t>x = 2</a:t>
            </a:r>
            <a:endParaRPr lang="en-GB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6635" name="Line 11"/>
          <p:cNvSpPr>
            <a:spLocks noChangeShapeType="1"/>
          </p:cNvSpPr>
          <p:nvPr/>
        </p:nvSpPr>
        <p:spPr bwMode="auto">
          <a:xfrm>
            <a:off x="5486400" y="3551238"/>
            <a:ext cx="0" cy="3200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GB" sz="2000">
              <a:latin typeface="+mj-lt"/>
            </a:endParaRPr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5791200" y="3382963"/>
            <a:ext cx="2895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000">
                <a:latin typeface="+mj-lt"/>
              </a:rPr>
              <a:t>Now using original formula</a:t>
            </a: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5791200" y="4373563"/>
            <a:ext cx="2590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000">
                <a:latin typeface="+mj-lt"/>
              </a:rPr>
              <a:t>f(0) = </a:t>
            </a:r>
            <a:r>
              <a:rPr lang="en-GB" sz="2000" u="sng">
                <a:latin typeface="+mj-lt"/>
              </a:rPr>
              <a:t>7</a:t>
            </a:r>
            <a:endParaRPr lang="en-GB" sz="2000">
              <a:latin typeface="+mj-lt"/>
            </a:endParaRPr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5791200" y="5059363"/>
            <a:ext cx="3048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000">
                <a:latin typeface="+mj-lt"/>
              </a:rPr>
              <a:t>f(2) = 8 -12 + 4 + 7 </a:t>
            </a:r>
          </a:p>
        </p:txBody>
      </p:sp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6324600" y="5668963"/>
            <a:ext cx="1447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000">
                <a:latin typeface="+mj-lt"/>
              </a:rPr>
              <a:t> = </a:t>
            </a:r>
            <a:r>
              <a:rPr lang="en-GB" sz="2000" u="sng">
                <a:latin typeface="+mj-lt"/>
              </a:rPr>
              <a:t>7</a:t>
            </a:r>
            <a:endParaRPr lang="en-GB" sz="2000">
              <a:latin typeface="+mj-lt"/>
            </a:endParaRPr>
          </a:p>
        </p:txBody>
      </p:sp>
      <p:sp>
        <p:nvSpPr>
          <p:cNvPr id="26640" name="Text Box 16"/>
          <p:cNvSpPr txBox="1">
            <a:spLocks noChangeArrowheads="1"/>
          </p:cNvSpPr>
          <p:nvPr/>
        </p:nvSpPr>
        <p:spPr bwMode="auto">
          <a:xfrm>
            <a:off x="5791200" y="6126163"/>
            <a:ext cx="3352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solidFill>
                  <a:srgbClr val="FFFF00"/>
                </a:solidFill>
                <a:latin typeface="+mj-lt"/>
              </a:rPr>
              <a:t>Points are </a:t>
            </a:r>
            <a:r>
              <a:rPr lang="en-GB" sz="2000" u="sng" dirty="0">
                <a:solidFill>
                  <a:srgbClr val="FFFF00"/>
                </a:solidFill>
                <a:latin typeface="+mj-lt"/>
              </a:rPr>
              <a:t>(0,7)  &amp;  (2,7</a:t>
            </a:r>
            <a:r>
              <a:rPr lang="en-GB" sz="2000" dirty="0">
                <a:solidFill>
                  <a:srgbClr val="FFFF00"/>
                </a:solidFill>
                <a:latin typeface="+mj-lt"/>
              </a:rPr>
              <a:t>)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655638" y="566738"/>
            <a:ext cx="7772400" cy="11430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0"/>
              </a:spcBef>
              <a:defRPr/>
            </a:pPr>
            <a:r>
              <a:rPr lang="en-GB" sz="4400" kern="0" dirty="0">
                <a:solidFill>
                  <a:srgbClr val="EEF82A"/>
                </a:solidFill>
                <a:latin typeface="+mj-lt"/>
                <a:ea typeface="+mj-ea"/>
                <a:cs typeface="+mj-cs"/>
              </a:rPr>
              <a:t>Derivative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325" y="1417638"/>
            <a:ext cx="839788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rgbClr val="FFFF00"/>
                </a:solidFill>
                <a:latin typeface="+mj-lt"/>
              </a:rPr>
              <a:t>Higher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80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80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80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2" dur="80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3" dur="80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80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9" dur="80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0" dur="80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80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utoUpdateAnimBg="0"/>
      <p:bldP spid="26629" grpId="0" autoUpdateAnimBg="0"/>
      <p:bldP spid="26630" grpId="0" autoUpdateAnimBg="0"/>
      <p:bldP spid="26631" grpId="0" autoUpdateAnimBg="0"/>
      <p:bldP spid="26632" grpId="0" autoUpdateAnimBg="0"/>
      <p:bldP spid="26633" grpId="0" autoUpdateAnimBg="0"/>
      <p:bldP spid="26634" grpId="0" autoUpdateAnimBg="0"/>
      <p:bldP spid="26636" grpId="0" autoUpdateAnimBg="0"/>
      <p:bldP spid="26637" grpId="0" autoUpdateAnimBg="0"/>
      <p:bldP spid="26638" grpId="0" autoUpdateAnimBg="0"/>
      <p:bldP spid="26639" grpId="0" autoUpdateAnimBg="0"/>
      <p:bldP spid="26640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 Box 2"/>
          <p:cNvSpPr txBox="1">
            <a:spLocks noChangeArrowheads="1"/>
          </p:cNvSpPr>
          <p:nvPr/>
        </p:nvSpPr>
        <p:spPr bwMode="auto">
          <a:xfrm>
            <a:off x="323850" y="333375"/>
            <a:ext cx="84963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b="1"/>
              <a:t>Calculus                                                                                                   Revision	</a:t>
            </a:r>
          </a:p>
        </p:txBody>
      </p:sp>
      <p:sp>
        <p:nvSpPr>
          <p:cNvPr id="7174" name="Text Box 9"/>
          <p:cNvSpPr txBox="1">
            <a:spLocks noChangeArrowheads="1"/>
          </p:cNvSpPr>
          <p:nvPr/>
        </p:nvSpPr>
        <p:spPr bwMode="auto">
          <a:xfrm>
            <a:off x="485775" y="1630363"/>
            <a:ext cx="1552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2000"/>
              <a:t>Differentiate</a:t>
            </a:r>
          </a:p>
        </p:txBody>
      </p:sp>
      <p:graphicFrame>
        <p:nvGraphicFramePr>
          <p:cNvPr id="7170" name="Object 10"/>
          <p:cNvGraphicFramePr>
            <a:graphicFrameLocks noChangeAspect="1"/>
          </p:cNvGraphicFramePr>
          <p:nvPr/>
        </p:nvGraphicFramePr>
        <p:xfrm>
          <a:off x="2460625" y="1225550"/>
          <a:ext cx="1998663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Equation" r:id="rId3" imgW="685800" imgH="304560" progId="Equation.DSMT4">
                  <p:embed/>
                </p:oleObj>
              </mc:Choice>
              <mc:Fallback>
                <p:oleObj name="Equation" r:id="rId3" imgW="685800" imgH="30456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0625" y="1225550"/>
                        <a:ext cx="1998663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9756" name="Object 12"/>
          <p:cNvGraphicFramePr>
            <a:graphicFrameLocks noChangeAspect="1"/>
          </p:cNvGraphicFramePr>
          <p:nvPr/>
        </p:nvGraphicFramePr>
        <p:xfrm>
          <a:off x="2676525" y="2546350"/>
          <a:ext cx="3368675" cy="114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Equation" r:id="rId5" imgW="1155600" imgH="393480" progId="Equation.DSMT4">
                  <p:embed/>
                </p:oleObj>
              </mc:Choice>
              <mc:Fallback>
                <p:oleObj name="Equation" r:id="rId5" imgW="1155600" imgH="39348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6525" y="2546350"/>
                        <a:ext cx="3368675" cy="1147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9757" name="Object 13"/>
          <p:cNvGraphicFramePr>
            <a:graphicFrameLocks noChangeAspect="1"/>
          </p:cNvGraphicFramePr>
          <p:nvPr/>
        </p:nvGraphicFramePr>
        <p:xfrm>
          <a:off x="3092450" y="4119563"/>
          <a:ext cx="2071688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Equation" r:id="rId7" imgW="711000" imgH="380880" progId="Equation.DSMT4">
                  <p:embed/>
                </p:oleObj>
              </mc:Choice>
              <mc:Fallback>
                <p:oleObj name="Equation" r:id="rId7" imgW="711000" imgH="38088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2450" y="4119563"/>
                        <a:ext cx="2071688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ounded Rectangle 6">
            <a:hlinkClick r:id="rId9"/>
          </p:cNvPr>
          <p:cNvSpPr/>
          <p:nvPr/>
        </p:nvSpPr>
        <p:spPr>
          <a:xfrm>
            <a:off x="7708900" y="941388"/>
            <a:ext cx="1122363" cy="42862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latin typeface="Comic Sans MS" pitchFamily="66" charset="0"/>
              </a:rPr>
              <a:t>Drill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9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9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Text Box 2"/>
          <p:cNvSpPr txBox="1">
            <a:spLocks noChangeArrowheads="1"/>
          </p:cNvSpPr>
          <p:nvPr/>
        </p:nvSpPr>
        <p:spPr bwMode="auto">
          <a:xfrm>
            <a:off x="323850" y="333375"/>
            <a:ext cx="84963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b="1"/>
              <a:t>Calculus                                                                                                   Revision	</a:t>
            </a:r>
          </a:p>
        </p:txBody>
      </p:sp>
      <p:sp>
        <p:nvSpPr>
          <p:cNvPr id="8199" name="Text Box 9"/>
          <p:cNvSpPr txBox="1">
            <a:spLocks noChangeArrowheads="1"/>
          </p:cNvSpPr>
          <p:nvPr/>
        </p:nvSpPr>
        <p:spPr bwMode="auto">
          <a:xfrm>
            <a:off x="485775" y="1779588"/>
            <a:ext cx="1552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2000"/>
              <a:t>Differentiate</a:t>
            </a:r>
          </a:p>
        </p:txBody>
      </p:sp>
      <p:graphicFrame>
        <p:nvGraphicFramePr>
          <p:cNvPr id="8194" name="Object 10"/>
          <p:cNvGraphicFramePr>
            <a:graphicFrameLocks noChangeAspect="1"/>
          </p:cNvGraphicFramePr>
          <p:nvPr/>
        </p:nvGraphicFramePr>
        <p:xfrm>
          <a:off x="2449513" y="1457325"/>
          <a:ext cx="1295400" cy="114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Equation" r:id="rId3" imgW="444240" imgH="393480" progId="Equation.DSMT4">
                  <p:embed/>
                </p:oleObj>
              </mc:Choice>
              <mc:Fallback>
                <p:oleObj name="Equation" r:id="rId3" imgW="444240" imgH="3934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9513" y="1457325"/>
                        <a:ext cx="1295400" cy="1149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1019" name="Object 11"/>
          <p:cNvGraphicFramePr>
            <a:graphicFrameLocks noChangeAspect="1"/>
          </p:cNvGraphicFramePr>
          <p:nvPr/>
        </p:nvGraphicFramePr>
        <p:xfrm>
          <a:off x="3878263" y="2862263"/>
          <a:ext cx="1382712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Equation" r:id="rId5" imgW="533160" imgH="203040" progId="Equation.DSMT4">
                  <p:embed/>
                </p:oleObj>
              </mc:Choice>
              <mc:Fallback>
                <p:oleObj name="Equation" r:id="rId5" imgW="533160" imgH="20304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8263" y="2862263"/>
                        <a:ext cx="1382712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1020" name="Text Box 12"/>
          <p:cNvSpPr txBox="1">
            <a:spLocks noChangeArrowheads="1"/>
          </p:cNvSpPr>
          <p:nvPr/>
        </p:nvSpPr>
        <p:spPr bwMode="auto">
          <a:xfrm>
            <a:off x="515938" y="2960688"/>
            <a:ext cx="2101850" cy="396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2000"/>
              <a:t>Straight line form</a:t>
            </a:r>
          </a:p>
        </p:txBody>
      </p:sp>
      <p:sp>
        <p:nvSpPr>
          <p:cNvPr id="171021" name="Text Box 13"/>
          <p:cNvSpPr txBox="1">
            <a:spLocks noChangeArrowheads="1"/>
          </p:cNvSpPr>
          <p:nvPr/>
        </p:nvSpPr>
        <p:spPr bwMode="auto">
          <a:xfrm>
            <a:off x="647700" y="3992563"/>
            <a:ext cx="1552575" cy="396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2000"/>
              <a:t>Differentiate</a:t>
            </a:r>
          </a:p>
        </p:txBody>
      </p:sp>
      <p:graphicFrame>
        <p:nvGraphicFramePr>
          <p:cNvPr id="171023" name="Object 15"/>
          <p:cNvGraphicFramePr>
            <a:graphicFrameLocks noChangeAspect="1"/>
          </p:cNvGraphicFramePr>
          <p:nvPr/>
        </p:nvGraphicFramePr>
        <p:xfrm>
          <a:off x="3111500" y="3810000"/>
          <a:ext cx="233680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Equation" r:id="rId7" imgW="901440" imgH="228600" progId="Equation.DSMT4">
                  <p:embed/>
                </p:oleObj>
              </mc:Choice>
              <mc:Fallback>
                <p:oleObj name="Equation" r:id="rId7" imgW="901440" imgH="2286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1500" y="3810000"/>
                        <a:ext cx="2336800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1024" name="Object 16"/>
          <p:cNvGraphicFramePr>
            <a:graphicFrameLocks noChangeAspect="1"/>
          </p:cNvGraphicFramePr>
          <p:nvPr/>
        </p:nvGraphicFramePr>
        <p:xfrm>
          <a:off x="3357563" y="4757738"/>
          <a:ext cx="1843087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name="Equation" r:id="rId9" imgW="711000" imgH="203040" progId="Equation.DSMT4">
                  <p:embed/>
                </p:oleObj>
              </mc:Choice>
              <mc:Fallback>
                <p:oleObj name="Equation" r:id="rId9" imgW="711000" imgH="20304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7563" y="4757738"/>
                        <a:ext cx="1843087" cy="525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ounded Rectangle 9">
            <a:hlinkClick r:id="rId11"/>
          </p:cNvPr>
          <p:cNvSpPr/>
          <p:nvPr/>
        </p:nvSpPr>
        <p:spPr>
          <a:xfrm>
            <a:off x="7708900" y="941388"/>
            <a:ext cx="1122363" cy="42862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latin typeface="Comic Sans MS" pitchFamily="66" charset="0"/>
              </a:rPr>
              <a:t>Drill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1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1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1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1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20" grpId="0" animBg="1"/>
      <p:bldP spid="1710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 Box 2"/>
          <p:cNvSpPr txBox="1">
            <a:spLocks noChangeArrowheads="1"/>
          </p:cNvSpPr>
          <p:nvPr/>
        </p:nvSpPr>
        <p:spPr bwMode="auto">
          <a:xfrm>
            <a:off x="323850" y="333375"/>
            <a:ext cx="84963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b="1"/>
              <a:t>Calculus                                                                                                   Revision	</a:t>
            </a:r>
          </a:p>
        </p:txBody>
      </p:sp>
      <p:sp>
        <p:nvSpPr>
          <p:cNvPr id="9222" name="Text Box 9"/>
          <p:cNvSpPr txBox="1">
            <a:spLocks noChangeArrowheads="1"/>
          </p:cNvSpPr>
          <p:nvPr/>
        </p:nvSpPr>
        <p:spPr bwMode="auto">
          <a:xfrm>
            <a:off x="417513" y="1587500"/>
            <a:ext cx="1552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2000"/>
              <a:t>Differentiate</a:t>
            </a:r>
          </a:p>
        </p:txBody>
      </p:sp>
      <p:graphicFrame>
        <p:nvGraphicFramePr>
          <p:cNvPr id="9218" name="Object 10"/>
          <p:cNvGraphicFramePr>
            <a:graphicFrameLocks noChangeAspect="1"/>
          </p:cNvGraphicFramePr>
          <p:nvPr/>
        </p:nvGraphicFramePr>
        <p:xfrm>
          <a:off x="2403475" y="1368425"/>
          <a:ext cx="1635125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Equation" r:id="rId3" imgW="723600" imgH="393480" progId="Equation.DSMT4">
                  <p:embed/>
                </p:oleObj>
              </mc:Choice>
              <mc:Fallback>
                <p:oleObj name="Equation" r:id="rId3" imgW="723600" imgH="3934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3475" y="1368425"/>
                        <a:ext cx="1635125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28" name="Object 12"/>
          <p:cNvGraphicFramePr>
            <a:graphicFrameLocks noChangeAspect="1"/>
          </p:cNvGraphicFramePr>
          <p:nvPr/>
        </p:nvGraphicFramePr>
        <p:xfrm>
          <a:off x="3451225" y="2846388"/>
          <a:ext cx="223837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Equation" r:id="rId5" imgW="863280" imgH="203040" progId="Equation.DSMT4">
                  <p:embed/>
                </p:oleObj>
              </mc:Choice>
              <mc:Fallback>
                <p:oleObj name="Equation" r:id="rId5" imgW="863280" imgH="20304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1225" y="2846388"/>
                        <a:ext cx="2238375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2829" name="Text Box 13"/>
          <p:cNvSpPr txBox="1">
            <a:spLocks noChangeArrowheads="1"/>
          </p:cNvSpPr>
          <p:nvPr/>
        </p:nvSpPr>
        <p:spPr bwMode="auto">
          <a:xfrm>
            <a:off x="515938" y="2944813"/>
            <a:ext cx="2101850" cy="396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2000"/>
              <a:t>Straight line form</a:t>
            </a:r>
          </a:p>
        </p:txBody>
      </p:sp>
      <p:sp>
        <p:nvSpPr>
          <p:cNvPr id="162830" name="Text Box 14"/>
          <p:cNvSpPr txBox="1">
            <a:spLocks noChangeArrowheads="1"/>
          </p:cNvSpPr>
          <p:nvPr/>
        </p:nvSpPr>
        <p:spPr bwMode="auto">
          <a:xfrm>
            <a:off x="661988" y="4238625"/>
            <a:ext cx="1552575" cy="396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2000"/>
              <a:t>Differentiate</a:t>
            </a:r>
          </a:p>
        </p:txBody>
      </p:sp>
      <p:graphicFrame>
        <p:nvGraphicFramePr>
          <p:cNvPr id="162831" name="Object 15"/>
          <p:cNvGraphicFramePr>
            <a:graphicFrameLocks noChangeAspect="1"/>
          </p:cNvGraphicFramePr>
          <p:nvPr/>
        </p:nvGraphicFramePr>
        <p:xfrm>
          <a:off x="3017838" y="4057650"/>
          <a:ext cx="276542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Equation" r:id="rId7" imgW="1066680" imgH="228600" progId="Equation.DSMT4">
                  <p:embed/>
                </p:oleObj>
              </mc:Choice>
              <mc:Fallback>
                <p:oleObj name="Equation" r:id="rId7" imgW="1066680" imgH="2286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7838" y="4057650"/>
                        <a:ext cx="2765425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ounded Rectangle 8">
            <a:hlinkClick r:id="rId9"/>
          </p:cNvPr>
          <p:cNvSpPr/>
          <p:nvPr/>
        </p:nvSpPr>
        <p:spPr>
          <a:xfrm>
            <a:off x="7708900" y="941388"/>
            <a:ext cx="1122363" cy="42862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latin typeface="Comic Sans MS" pitchFamily="66" charset="0"/>
              </a:rPr>
              <a:t>Drill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2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2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2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2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9" grpId="0" animBg="1"/>
      <p:bldP spid="16283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Text Box 2"/>
          <p:cNvSpPr txBox="1">
            <a:spLocks noChangeArrowheads="1"/>
          </p:cNvSpPr>
          <p:nvPr/>
        </p:nvSpPr>
        <p:spPr bwMode="auto">
          <a:xfrm>
            <a:off x="323850" y="333375"/>
            <a:ext cx="84963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b="1"/>
              <a:t>Calculus                                                                                                   Revision	</a:t>
            </a:r>
          </a:p>
        </p:txBody>
      </p:sp>
      <p:sp>
        <p:nvSpPr>
          <p:cNvPr id="10247" name="Text Box 9"/>
          <p:cNvSpPr txBox="1">
            <a:spLocks noChangeArrowheads="1"/>
          </p:cNvSpPr>
          <p:nvPr/>
        </p:nvSpPr>
        <p:spPr bwMode="auto">
          <a:xfrm>
            <a:off x="485775" y="1712913"/>
            <a:ext cx="1552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2000"/>
              <a:t>Differentiate</a:t>
            </a:r>
          </a:p>
        </p:txBody>
      </p:sp>
      <p:sp>
        <p:nvSpPr>
          <p:cNvPr id="10248" name="Rectangle 10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9" name="Rectangle 12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0242" name="Object 13"/>
          <p:cNvGraphicFramePr>
            <a:graphicFrameLocks noChangeAspect="1"/>
          </p:cNvGraphicFramePr>
          <p:nvPr/>
        </p:nvGraphicFramePr>
        <p:xfrm>
          <a:off x="2260600" y="1527175"/>
          <a:ext cx="2300288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" name="Equation" r:id="rId3" imgW="1167893" imgH="393529" progId="Equation.DSMT4">
                  <p:embed/>
                </p:oleObj>
              </mc:Choice>
              <mc:Fallback>
                <p:oleObj name="Equation" r:id="rId3" imgW="1167893" imgH="393529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0600" y="1527175"/>
                        <a:ext cx="2300288" cy="766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0" name="Rectangle 15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0480" name="Text Box 16"/>
          <p:cNvSpPr txBox="1">
            <a:spLocks noChangeArrowheads="1"/>
          </p:cNvSpPr>
          <p:nvPr/>
        </p:nvSpPr>
        <p:spPr bwMode="auto">
          <a:xfrm>
            <a:off x="677863" y="3879850"/>
            <a:ext cx="1443037" cy="396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2000"/>
              <a:t>Chain Rule</a:t>
            </a:r>
          </a:p>
        </p:txBody>
      </p:sp>
      <p:sp>
        <p:nvSpPr>
          <p:cNvPr id="190481" name="Text Box 17"/>
          <p:cNvSpPr txBox="1">
            <a:spLocks noChangeArrowheads="1"/>
          </p:cNvSpPr>
          <p:nvPr/>
        </p:nvSpPr>
        <p:spPr bwMode="auto">
          <a:xfrm>
            <a:off x="693738" y="4829175"/>
            <a:ext cx="1074737" cy="396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2000"/>
              <a:t>Simplify</a:t>
            </a:r>
          </a:p>
        </p:txBody>
      </p:sp>
      <p:sp>
        <p:nvSpPr>
          <p:cNvPr id="190482" name="Text Box 18"/>
          <p:cNvSpPr txBox="1">
            <a:spLocks noChangeArrowheads="1"/>
          </p:cNvSpPr>
          <p:nvPr/>
        </p:nvSpPr>
        <p:spPr bwMode="auto">
          <a:xfrm>
            <a:off x="677863" y="2930525"/>
            <a:ext cx="2101850" cy="396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2000"/>
              <a:t>Straight line form</a:t>
            </a:r>
          </a:p>
        </p:txBody>
      </p:sp>
      <p:graphicFrame>
        <p:nvGraphicFramePr>
          <p:cNvPr id="190483" name="Object 19"/>
          <p:cNvGraphicFramePr>
            <a:graphicFrameLocks noChangeAspect="1"/>
          </p:cNvGraphicFramePr>
          <p:nvPr/>
        </p:nvGraphicFramePr>
        <p:xfrm>
          <a:off x="3344863" y="2874963"/>
          <a:ext cx="2600325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6" name="Equation" r:id="rId5" imgW="1320480" imgH="228600" progId="Equation.DSMT4">
                  <p:embed/>
                </p:oleObj>
              </mc:Choice>
              <mc:Fallback>
                <p:oleObj name="Equation" r:id="rId5" imgW="1320480" imgH="2286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4863" y="2874963"/>
                        <a:ext cx="2600325" cy="446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0484" name="Object 20"/>
          <p:cNvGraphicFramePr>
            <a:graphicFrameLocks noChangeAspect="1"/>
          </p:cNvGraphicFramePr>
          <p:nvPr/>
        </p:nvGraphicFramePr>
        <p:xfrm>
          <a:off x="3295650" y="3794125"/>
          <a:ext cx="2700338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7" name="Equation" r:id="rId7" imgW="1371600" imgH="228600" progId="Equation.DSMT4">
                  <p:embed/>
                </p:oleObj>
              </mc:Choice>
              <mc:Fallback>
                <p:oleObj name="Equation" r:id="rId7" imgW="1371600" imgH="2286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5650" y="3794125"/>
                        <a:ext cx="2700338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0485" name="Object 21"/>
          <p:cNvGraphicFramePr>
            <a:graphicFrameLocks noChangeAspect="1"/>
          </p:cNvGraphicFramePr>
          <p:nvPr/>
        </p:nvGraphicFramePr>
        <p:xfrm>
          <a:off x="3373438" y="4614863"/>
          <a:ext cx="24003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8" name="Equation" r:id="rId9" imgW="1218960" imgH="393480" progId="Equation.DSMT4">
                  <p:embed/>
                </p:oleObj>
              </mc:Choice>
              <mc:Fallback>
                <p:oleObj name="Equation" r:id="rId9" imgW="1218960" imgH="39348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3438" y="4614863"/>
                        <a:ext cx="2400300" cy="768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ounded Rectangle 13">
            <a:hlinkClick r:id="rId11"/>
          </p:cNvPr>
          <p:cNvSpPr/>
          <p:nvPr/>
        </p:nvSpPr>
        <p:spPr>
          <a:xfrm>
            <a:off x="7708900" y="941388"/>
            <a:ext cx="1122363" cy="42862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latin typeface="Comic Sans MS" pitchFamily="66" charset="0"/>
              </a:rPr>
              <a:t>Drill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0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80" grpId="0" animBg="1"/>
      <p:bldP spid="190481" grpId="0" animBg="1"/>
      <p:bldP spid="19048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Text Box 2"/>
          <p:cNvSpPr txBox="1">
            <a:spLocks noChangeArrowheads="1"/>
          </p:cNvSpPr>
          <p:nvPr/>
        </p:nvSpPr>
        <p:spPr bwMode="auto">
          <a:xfrm>
            <a:off x="323850" y="333375"/>
            <a:ext cx="84963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b="1"/>
              <a:t>Calculus                                                                                                   Revision	</a:t>
            </a:r>
          </a:p>
        </p:txBody>
      </p:sp>
      <p:sp>
        <p:nvSpPr>
          <p:cNvPr id="11271" name="Text Box 9"/>
          <p:cNvSpPr txBox="1">
            <a:spLocks noChangeArrowheads="1"/>
          </p:cNvSpPr>
          <p:nvPr/>
        </p:nvSpPr>
        <p:spPr bwMode="auto">
          <a:xfrm>
            <a:off x="417513" y="1501775"/>
            <a:ext cx="1552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2000"/>
              <a:t>Differentiate</a:t>
            </a:r>
          </a:p>
        </p:txBody>
      </p:sp>
      <p:graphicFrame>
        <p:nvGraphicFramePr>
          <p:cNvPr id="11266" name="Object 10"/>
          <p:cNvGraphicFramePr>
            <a:graphicFrameLocks noChangeAspect="1"/>
          </p:cNvGraphicFramePr>
          <p:nvPr/>
        </p:nvGraphicFramePr>
        <p:xfrm>
          <a:off x="2289175" y="1252538"/>
          <a:ext cx="1973263" cy="98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name="Equation" r:id="rId3" imgW="838080" imgH="419040" progId="Equation.DSMT4">
                  <p:embed/>
                </p:oleObj>
              </mc:Choice>
              <mc:Fallback>
                <p:oleObj name="Equation" r:id="rId3" imgW="838080" imgH="4190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9175" y="1252538"/>
                        <a:ext cx="1973263" cy="985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0781" name="Object 13"/>
          <p:cNvGraphicFramePr>
            <a:graphicFrameLocks noChangeAspect="1"/>
          </p:cNvGraphicFramePr>
          <p:nvPr/>
        </p:nvGraphicFramePr>
        <p:xfrm>
          <a:off x="3435350" y="2581275"/>
          <a:ext cx="2271713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name="Equation" r:id="rId5" imgW="876240" imgH="304560" progId="Equation.DSMT4">
                  <p:embed/>
                </p:oleObj>
              </mc:Choice>
              <mc:Fallback>
                <p:oleObj name="Equation" r:id="rId5" imgW="876240" imgH="30456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5350" y="2581275"/>
                        <a:ext cx="2271713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0783" name="Text Box 15"/>
          <p:cNvSpPr txBox="1">
            <a:spLocks noChangeArrowheads="1"/>
          </p:cNvSpPr>
          <p:nvPr/>
        </p:nvSpPr>
        <p:spPr bwMode="auto">
          <a:xfrm>
            <a:off x="515938" y="2811463"/>
            <a:ext cx="2101850" cy="396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2000"/>
              <a:t>Straight line form</a:t>
            </a:r>
          </a:p>
        </p:txBody>
      </p:sp>
      <p:sp>
        <p:nvSpPr>
          <p:cNvPr id="160785" name="Text Box 17"/>
          <p:cNvSpPr txBox="1">
            <a:spLocks noChangeArrowheads="1"/>
          </p:cNvSpPr>
          <p:nvPr/>
        </p:nvSpPr>
        <p:spPr bwMode="auto">
          <a:xfrm>
            <a:off x="661988" y="4105275"/>
            <a:ext cx="1552575" cy="396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2000"/>
              <a:t>Differentiate</a:t>
            </a:r>
          </a:p>
        </p:txBody>
      </p:sp>
      <p:graphicFrame>
        <p:nvGraphicFramePr>
          <p:cNvPr id="160786" name="Object 18"/>
          <p:cNvGraphicFramePr>
            <a:graphicFrameLocks noChangeAspect="1"/>
          </p:cNvGraphicFramePr>
          <p:nvPr/>
        </p:nvGraphicFramePr>
        <p:xfrm>
          <a:off x="2914650" y="3738563"/>
          <a:ext cx="2732088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" name="Equation" r:id="rId7" imgW="1054080" imgH="419040" progId="Equation.DSMT4">
                  <p:embed/>
                </p:oleObj>
              </mc:Choice>
              <mc:Fallback>
                <p:oleObj name="Equation" r:id="rId7" imgW="1054080" imgH="41904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4650" y="3738563"/>
                        <a:ext cx="2732088" cy="1087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0787" name="Object 19"/>
          <p:cNvGraphicFramePr>
            <a:graphicFrameLocks noChangeAspect="1"/>
          </p:cNvGraphicFramePr>
          <p:nvPr/>
        </p:nvGraphicFramePr>
        <p:xfrm>
          <a:off x="6132513" y="3717925"/>
          <a:ext cx="2568575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8" name="Equation" r:id="rId9" imgW="990360" imgH="419040" progId="Equation.DSMT4">
                  <p:embed/>
                </p:oleObj>
              </mc:Choice>
              <mc:Fallback>
                <p:oleObj name="Equation" r:id="rId9" imgW="990360" imgH="41904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2513" y="3717925"/>
                        <a:ext cx="2568575" cy="1087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ounded Rectangle 9">
            <a:hlinkClick r:id="rId11"/>
          </p:cNvPr>
          <p:cNvSpPr/>
          <p:nvPr/>
        </p:nvSpPr>
        <p:spPr>
          <a:xfrm>
            <a:off x="7708900" y="941388"/>
            <a:ext cx="1122363" cy="42862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latin typeface="Comic Sans MS" pitchFamily="66" charset="0"/>
              </a:rPr>
              <a:t>Drill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0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0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0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0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0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83" grpId="0" animBg="1"/>
      <p:bldP spid="16078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ext Box 2"/>
          <p:cNvSpPr txBox="1">
            <a:spLocks noChangeArrowheads="1"/>
          </p:cNvSpPr>
          <p:nvPr/>
        </p:nvSpPr>
        <p:spPr bwMode="auto">
          <a:xfrm>
            <a:off x="323850" y="333375"/>
            <a:ext cx="84963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b="1"/>
              <a:t>Calculus                                                                                                   Revision	</a:t>
            </a:r>
          </a:p>
        </p:txBody>
      </p:sp>
      <p:sp>
        <p:nvSpPr>
          <p:cNvPr id="12294" name="Text Box 9"/>
          <p:cNvSpPr txBox="1">
            <a:spLocks noChangeArrowheads="1"/>
          </p:cNvSpPr>
          <p:nvPr/>
        </p:nvSpPr>
        <p:spPr bwMode="auto">
          <a:xfrm>
            <a:off x="485775" y="1879600"/>
            <a:ext cx="1552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2000"/>
              <a:t>Differentiate</a:t>
            </a:r>
          </a:p>
        </p:txBody>
      </p:sp>
      <p:sp>
        <p:nvSpPr>
          <p:cNvPr id="12295" name="Rectangle 10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6" name="Rectangle 11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7" name="Rectangle 13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2290" name="Object 15"/>
          <p:cNvGraphicFramePr>
            <a:graphicFrameLocks noChangeAspect="1"/>
          </p:cNvGraphicFramePr>
          <p:nvPr/>
        </p:nvGraphicFramePr>
        <p:xfrm>
          <a:off x="2273300" y="1681163"/>
          <a:ext cx="1916113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1" name="Equation" r:id="rId3" imgW="990170" imgH="393529" progId="Equation.DSMT4">
                  <p:embed/>
                </p:oleObj>
              </mc:Choice>
              <mc:Fallback>
                <p:oleObj name="Equation" r:id="rId3" imgW="990170" imgH="393529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3300" y="1681163"/>
                        <a:ext cx="1916113" cy="755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1505" name="Text Box 17"/>
          <p:cNvSpPr txBox="1">
            <a:spLocks noChangeArrowheads="1"/>
          </p:cNvSpPr>
          <p:nvPr/>
        </p:nvSpPr>
        <p:spPr bwMode="auto">
          <a:xfrm>
            <a:off x="677863" y="4046538"/>
            <a:ext cx="1552575" cy="396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2000"/>
              <a:t>Differentiate</a:t>
            </a:r>
          </a:p>
        </p:txBody>
      </p:sp>
      <p:sp>
        <p:nvSpPr>
          <p:cNvPr id="191507" name="Text Box 19"/>
          <p:cNvSpPr txBox="1">
            <a:spLocks noChangeArrowheads="1"/>
          </p:cNvSpPr>
          <p:nvPr/>
        </p:nvSpPr>
        <p:spPr bwMode="auto">
          <a:xfrm>
            <a:off x="677863" y="3097213"/>
            <a:ext cx="2101850" cy="396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2000"/>
              <a:t>Straight line form</a:t>
            </a:r>
          </a:p>
        </p:txBody>
      </p:sp>
      <p:graphicFrame>
        <p:nvGraphicFramePr>
          <p:cNvPr id="191508" name="Object 20"/>
          <p:cNvGraphicFramePr>
            <a:graphicFrameLocks noChangeAspect="1"/>
          </p:cNvGraphicFramePr>
          <p:nvPr/>
        </p:nvGraphicFramePr>
        <p:xfrm>
          <a:off x="3370263" y="2822575"/>
          <a:ext cx="2200275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2" name="Equation" r:id="rId5" imgW="1041120" imgH="330120" progId="Equation.DSMT4">
                  <p:embed/>
                </p:oleObj>
              </mc:Choice>
              <mc:Fallback>
                <p:oleObj name="Equation" r:id="rId5" imgW="1041120" imgH="33012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0263" y="2822575"/>
                        <a:ext cx="2200275" cy="692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1509" name="Object 21"/>
          <p:cNvGraphicFramePr>
            <a:graphicFrameLocks noChangeAspect="1"/>
          </p:cNvGraphicFramePr>
          <p:nvPr/>
        </p:nvGraphicFramePr>
        <p:xfrm>
          <a:off x="3182938" y="3749675"/>
          <a:ext cx="2576512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3" name="Equation" r:id="rId7" imgW="1218960" imgH="380880" progId="Equation.DSMT4">
                  <p:embed/>
                </p:oleObj>
              </mc:Choice>
              <mc:Fallback>
                <p:oleObj name="Equation" r:id="rId7" imgW="1218960" imgH="38088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2938" y="3749675"/>
                        <a:ext cx="2576512" cy="798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ounded Rectangle 11">
            <a:hlinkClick r:id="rId9"/>
          </p:cNvPr>
          <p:cNvSpPr/>
          <p:nvPr/>
        </p:nvSpPr>
        <p:spPr>
          <a:xfrm>
            <a:off x="7708900" y="941388"/>
            <a:ext cx="1122363" cy="42862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latin typeface="Comic Sans MS" pitchFamily="66" charset="0"/>
              </a:rPr>
              <a:t>Drill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505" grpId="0" animBg="1"/>
      <p:bldP spid="19150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 Box 2"/>
          <p:cNvSpPr txBox="1">
            <a:spLocks noChangeArrowheads="1"/>
          </p:cNvSpPr>
          <p:nvPr/>
        </p:nvSpPr>
        <p:spPr bwMode="auto">
          <a:xfrm>
            <a:off x="323850" y="333375"/>
            <a:ext cx="84963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b="1"/>
              <a:t>Calculus                                                                                                   Revision	</a:t>
            </a:r>
          </a:p>
        </p:txBody>
      </p:sp>
      <p:sp>
        <p:nvSpPr>
          <p:cNvPr id="13318" name="Text Box 9"/>
          <p:cNvSpPr txBox="1">
            <a:spLocks noChangeArrowheads="1"/>
          </p:cNvSpPr>
          <p:nvPr/>
        </p:nvSpPr>
        <p:spPr bwMode="auto">
          <a:xfrm>
            <a:off x="485775" y="1930400"/>
            <a:ext cx="1552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2000"/>
              <a:t>Differentiate</a:t>
            </a:r>
          </a:p>
        </p:txBody>
      </p:sp>
      <p:sp>
        <p:nvSpPr>
          <p:cNvPr id="13319" name="Rectangle 10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0" name="Rectangle 11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1" name="Rectangle 12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3314" name="Object 13"/>
          <p:cNvGraphicFramePr>
            <a:graphicFrameLocks noChangeAspect="1"/>
          </p:cNvGraphicFramePr>
          <p:nvPr/>
        </p:nvGraphicFramePr>
        <p:xfrm>
          <a:off x="2244725" y="1703388"/>
          <a:ext cx="2351088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6" name="Equation" r:id="rId3" imgW="1130300" imgH="419100" progId="Equation.DSMT4">
                  <p:embed/>
                </p:oleObj>
              </mc:Choice>
              <mc:Fallback>
                <p:oleObj name="Equation" r:id="rId3" imgW="1130300" imgH="4191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4725" y="1703388"/>
                        <a:ext cx="2351088" cy="869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6623" name="Text Box 15"/>
          <p:cNvSpPr txBox="1">
            <a:spLocks noChangeArrowheads="1"/>
          </p:cNvSpPr>
          <p:nvPr/>
        </p:nvSpPr>
        <p:spPr bwMode="auto">
          <a:xfrm>
            <a:off x="677863" y="4311650"/>
            <a:ext cx="1552575" cy="396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2000"/>
              <a:t>Differentiate</a:t>
            </a:r>
          </a:p>
        </p:txBody>
      </p:sp>
      <p:sp>
        <p:nvSpPr>
          <p:cNvPr id="196625" name="Text Box 17"/>
          <p:cNvSpPr txBox="1">
            <a:spLocks noChangeArrowheads="1"/>
          </p:cNvSpPr>
          <p:nvPr/>
        </p:nvSpPr>
        <p:spPr bwMode="auto">
          <a:xfrm>
            <a:off x="677863" y="3148013"/>
            <a:ext cx="2101850" cy="396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2000"/>
              <a:t>Straight line form</a:t>
            </a:r>
          </a:p>
        </p:txBody>
      </p:sp>
      <p:graphicFrame>
        <p:nvGraphicFramePr>
          <p:cNvPr id="196626" name="Object 18"/>
          <p:cNvGraphicFramePr>
            <a:graphicFrameLocks noChangeAspect="1"/>
          </p:cNvGraphicFramePr>
          <p:nvPr/>
        </p:nvGraphicFramePr>
        <p:xfrm>
          <a:off x="3622675" y="2906713"/>
          <a:ext cx="17430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7" name="Equation" r:id="rId5" imgW="838080" imgH="330120" progId="Equation.DSMT4">
                  <p:embed/>
                </p:oleObj>
              </mc:Choice>
              <mc:Fallback>
                <p:oleObj name="Equation" r:id="rId5" imgW="838080" imgH="33012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2675" y="2906713"/>
                        <a:ext cx="1743075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6627" name="Object 19"/>
          <p:cNvGraphicFramePr>
            <a:graphicFrameLocks noChangeAspect="1"/>
          </p:cNvGraphicFramePr>
          <p:nvPr/>
        </p:nvGraphicFramePr>
        <p:xfrm>
          <a:off x="3635375" y="3989388"/>
          <a:ext cx="1717675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8" name="Equation" r:id="rId7" imgW="825480" imgH="419040" progId="Equation.DSMT4">
                  <p:embed/>
                </p:oleObj>
              </mc:Choice>
              <mc:Fallback>
                <p:oleObj name="Equation" r:id="rId7" imgW="825480" imgH="41904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3989388"/>
                        <a:ext cx="1717675" cy="869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ounded Rectangle 12">
            <a:hlinkClick r:id="rId9"/>
          </p:cNvPr>
          <p:cNvSpPr/>
          <p:nvPr/>
        </p:nvSpPr>
        <p:spPr>
          <a:xfrm>
            <a:off x="7708900" y="941388"/>
            <a:ext cx="1122363" cy="42862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latin typeface="Comic Sans MS" pitchFamily="66" charset="0"/>
              </a:rPr>
              <a:t>Drill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6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23" grpId="0" animBg="1"/>
      <p:bldP spid="1966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1" t="5122" r="45029" b="20488"/>
          <a:stretch>
            <a:fillRect/>
          </a:stretch>
        </p:blipFill>
        <p:spPr bwMode="auto">
          <a:xfrm>
            <a:off x="533400" y="2517775"/>
            <a:ext cx="86106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935163" y="3322638"/>
            <a:ext cx="609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3200">
                <a:solidFill>
                  <a:srgbClr val="333300"/>
                </a:solidFill>
                <a:latin typeface="+mj-lt"/>
              </a:rPr>
              <a:t>A</a:t>
            </a:r>
            <a:endParaRPr lang="en-GB">
              <a:solidFill>
                <a:srgbClr val="333300"/>
              </a:solidFill>
              <a:latin typeface="+mj-lt"/>
            </a:endParaRPr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 flipH="1">
            <a:off x="563563" y="1951038"/>
            <a:ext cx="2971800" cy="28956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l">
              <a:defRPr/>
            </a:pPr>
            <a:endParaRPr lang="en-GB">
              <a:solidFill>
                <a:srgbClr val="333300"/>
              </a:solidFill>
              <a:latin typeface="+mj-lt"/>
            </a:endParaRP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1646238" y="2027238"/>
            <a:ext cx="7162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Gradient of tangent = gradient of curve at A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5897563" y="5380038"/>
            <a:ext cx="762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3200">
                <a:solidFill>
                  <a:srgbClr val="333300"/>
                </a:solidFill>
                <a:latin typeface="+mj-lt"/>
              </a:rPr>
              <a:t>B</a:t>
            </a:r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>
            <a:off x="3763963" y="5151438"/>
            <a:ext cx="4495800" cy="16764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defRPr/>
            </a:pPr>
            <a:endParaRPr lang="en-GB">
              <a:solidFill>
                <a:srgbClr val="333300"/>
              </a:solidFill>
              <a:latin typeface="+mj-lt"/>
            </a:endParaRP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1371600" y="6396038"/>
            <a:ext cx="7086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Gradient of tangent = gradient of curve at B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038350" y="566738"/>
            <a:ext cx="5486400" cy="1143000"/>
          </a:xfrm>
          <a:prstGeom prst="rect">
            <a:avLst/>
          </a:prstGeom>
        </p:spPr>
        <p:txBody>
          <a:bodyPr/>
          <a:lstStyle/>
          <a:p>
            <a:pPr algn="l" eaLnBrk="0" hangingPunct="0">
              <a:spcBef>
                <a:spcPct val="0"/>
              </a:spcBef>
              <a:defRPr/>
            </a:pPr>
            <a:r>
              <a:rPr lang="en-GB" sz="4400" kern="0" dirty="0">
                <a:solidFill>
                  <a:srgbClr val="EEF82A"/>
                </a:solidFill>
                <a:latin typeface="+mj-lt"/>
                <a:ea typeface="+mj-ea"/>
                <a:cs typeface="+mj-cs"/>
              </a:rPr>
              <a:t>Gradients &amp; Curves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325" y="1417638"/>
            <a:ext cx="839788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rgbClr val="FFFF00"/>
                </a:solidFill>
                <a:latin typeface="+mj-lt"/>
              </a:rPr>
              <a:t>Higher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6035675" y="5932488"/>
            <a:ext cx="180975" cy="180975"/>
          </a:xfrm>
          <a:prstGeom prst="ellipse">
            <a:avLst/>
          </a:prstGeom>
          <a:solidFill>
            <a:srgbClr val="FF0000"/>
          </a:solid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1857375" y="3429000"/>
            <a:ext cx="180975" cy="179388"/>
          </a:xfrm>
          <a:prstGeom prst="ellipse">
            <a:avLst/>
          </a:prstGeom>
          <a:solidFill>
            <a:srgbClr val="FF0000"/>
          </a:solid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autoUpdateAnimBg="0"/>
      <p:bldP spid="3080" grpId="0" autoUpdateAnimBg="0"/>
      <p:bldP spid="3081" grpId="0" autoUpdateAnimBg="0"/>
      <p:bldP spid="3083" grpId="0" autoUpdateAnimBg="0"/>
      <p:bldP spid="12" grpId="0" animBg="1"/>
      <p:bldP spid="1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1" name="TextBox 16"/>
          <p:cNvSpPr txBox="1">
            <a:spLocks noChangeArrowheads="1"/>
          </p:cNvSpPr>
          <p:nvPr/>
        </p:nvSpPr>
        <p:spPr bwMode="auto">
          <a:xfrm>
            <a:off x="-14288" y="6572250"/>
            <a:ext cx="803276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GB" altLang="en-US" sz="1200" b="1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Name : </a:t>
            </a:r>
          </a:p>
        </p:txBody>
      </p:sp>
      <p:graphicFrame>
        <p:nvGraphicFramePr>
          <p:cNvPr id="14338" name="Object 24"/>
          <p:cNvGraphicFramePr>
            <a:graphicFrameLocks noChangeAspect="1"/>
          </p:cNvGraphicFramePr>
          <p:nvPr/>
        </p:nvGraphicFramePr>
        <p:xfrm>
          <a:off x="6848475" y="3870325"/>
          <a:ext cx="1474788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5" name="Equation" r:id="rId3" imgW="876240" imgH="419040" progId="Equation.DSMT4">
                  <p:embed/>
                </p:oleObj>
              </mc:Choice>
              <mc:Fallback>
                <p:oleObj name="Equation" r:id="rId3" imgW="876240" imgH="41904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8475" y="3870325"/>
                        <a:ext cx="1474788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Object 25"/>
          <p:cNvGraphicFramePr>
            <a:graphicFrameLocks noChangeAspect="1"/>
          </p:cNvGraphicFramePr>
          <p:nvPr/>
        </p:nvGraphicFramePr>
        <p:xfrm>
          <a:off x="608013" y="3933825"/>
          <a:ext cx="1558925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6" name="Equation" r:id="rId5" imgW="927000" imgH="342720" progId="Equation.DSMT4">
                  <p:embed/>
                </p:oleObj>
              </mc:Choice>
              <mc:Fallback>
                <p:oleObj name="Equation" r:id="rId5" imgW="927000" imgH="34272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013" y="3933825"/>
                        <a:ext cx="1558925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1"/>
          <p:cNvSpPr/>
          <p:nvPr/>
        </p:nvSpPr>
        <p:spPr>
          <a:xfrm>
            <a:off x="6303963" y="3851275"/>
            <a:ext cx="2562225" cy="27289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07963" y="3851275"/>
            <a:ext cx="2562225" cy="27289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14364" name="TextBox 35"/>
          <p:cNvSpPr txBox="1">
            <a:spLocks noChangeArrowheads="1"/>
          </p:cNvSpPr>
          <p:nvPr/>
        </p:nvSpPr>
        <p:spPr bwMode="auto">
          <a:xfrm rot="-1209482">
            <a:off x="1855788" y="3159125"/>
            <a:ext cx="11287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GB" altLang="en-US" sz="180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Gradient</a:t>
            </a:r>
          </a:p>
        </p:txBody>
      </p:sp>
      <p:sp>
        <p:nvSpPr>
          <p:cNvPr id="14365" name="TextBox 37"/>
          <p:cNvSpPr txBox="1">
            <a:spLocks noChangeArrowheads="1"/>
          </p:cNvSpPr>
          <p:nvPr/>
        </p:nvSpPr>
        <p:spPr bwMode="auto">
          <a:xfrm>
            <a:off x="1617663" y="3144838"/>
            <a:ext cx="3032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GB" altLang="en-US" sz="180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4366" name="TextBox 38"/>
          <p:cNvSpPr txBox="1">
            <a:spLocks noChangeArrowheads="1"/>
          </p:cNvSpPr>
          <p:nvPr/>
        </p:nvSpPr>
        <p:spPr bwMode="auto">
          <a:xfrm rot="-1200000">
            <a:off x="7335838" y="3168650"/>
            <a:ext cx="17986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GB" altLang="en-US" sz="180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Rate of change</a:t>
            </a:r>
          </a:p>
        </p:txBody>
      </p:sp>
      <p:sp>
        <p:nvSpPr>
          <p:cNvPr id="14367" name="TextBox 39"/>
          <p:cNvSpPr txBox="1">
            <a:spLocks noChangeArrowheads="1"/>
          </p:cNvSpPr>
          <p:nvPr/>
        </p:nvSpPr>
        <p:spPr bwMode="auto">
          <a:xfrm>
            <a:off x="7326313" y="3168650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GB" altLang="en-US" sz="180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4368" name="TextBox 40"/>
          <p:cNvSpPr txBox="1">
            <a:spLocks noChangeArrowheads="1"/>
          </p:cNvSpPr>
          <p:nvPr/>
        </p:nvSpPr>
        <p:spPr bwMode="auto">
          <a:xfrm rot="-1200000">
            <a:off x="5749925" y="3168650"/>
            <a:ext cx="1839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GB" altLang="en-US" sz="180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Differentiation</a:t>
            </a:r>
          </a:p>
        </p:txBody>
      </p:sp>
      <p:sp>
        <p:nvSpPr>
          <p:cNvPr id="14369" name="TextBox 41"/>
          <p:cNvSpPr txBox="1">
            <a:spLocks noChangeArrowheads="1"/>
          </p:cNvSpPr>
          <p:nvPr/>
        </p:nvSpPr>
        <p:spPr bwMode="auto">
          <a:xfrm rot="-1200000">
            <a:off x="7938" y="3062288"/>
            <a:ext cx="18399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GB" altLang="en-US" sz="180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Differentiation</a:t>
            </a:r>
          </a:p>
        </p:txBody>
      </p:sp>
      <p:graphicFrame>
        <p:nvGraphicFramePr>
          <p:cNvPr id="1063" name="Object 25"/>
          <p:cNvGraphicFramePr>
            <a:graphicFrameLocks noChangeAspect="1"/>
          </p:cNvGraphicFramePr>
          <p:nvPr/>
        </p:nvGraphicFramePr>
        <p:xfrm>
          <a:off x="612775" y="4441825"/>
          <a:ext cx="175260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7" name="Equation" r:id="rId7" imgW="1041120" imgH="482400" progId="Equation.DSMT4">
                  <p:embed/>
                </p:oleObj>
              </mc:Choice>
              <mc:Fallback>
                <p:oleObj name="Equation" r:id="rId7" imgW="1041120" imgH="4824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75" y="4441825"/>
                        <a:ext cx="1752600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5"/>
          <p:cNvGraphicFramePr>
            <a:graphicFrameLocks noChangeAspect="1"/>
          </p:cNvGraphicFramePr>
          <p:nvPr/>
        </p:nvGraphicFramePr>
        <p:xfrm>
          <a:off x="614363" y="5351463"/>
          <a:ext cx="1089025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8" name="Equation" r:id="rId9" imgW="647640" imgH="203040" progId="Equation.DSMT4">
                  <p:embed/>
                </p:oleObj>
              </mc:Choice>
              <mc:Fallback>
                <p:oleObj name="Equation" r:id="rId9" imgW="647640" imgH="20304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3" y="5351463"/>
                        <a:ext cx="1089025" cy="34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25"/>
          <p:cNvGraphicFramePr>
            <a:graphicFrameLocks noChangeAspect="1"/>
          </p:cNvGraphicFramePr>
          <p:nvPr/>
        </p:nvGraphicFramePr>
        <p:xfrm>
          <a:off x="531813" y="5965825"/>
          <a:ext cx="1025525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9" name="Equation" r:id="rId11" imgW="609480" imgH="203040" progId="Equation.DSMT4">
                  <p:embed/>
                </p:oleObj>
              </mc:Choice>
              <mc:Fallback>
                <p:oleObj name="Equation" r:id="rId11" imgW="609480" imgH="20304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13" y="5965825"/>
                        <a:ext cx="1025525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4"/>
          <p:cNvGraphicFramePr>
            <a:graphicFrameLocks noChangeAspect="1"/>
          </p:cNvGraphicFramePr>
          <p:nvPr/>
        </p:nvGraphicFramePr>
        <p:xfrm>
          <a:off x="6672263" y="4478338"/>
          <a:ext cx="1795462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0" name="Equation" r:id="rId13" imgW="1066680" imgH="419040" progId="Equation.DSMT4">
                  <p:embed/>
                </p:oleObj>
              </mc:Choice>
              <mc:Fallback>
                <p:oleObj name="Equation" r:id="rId13" imgW="1066680" imgH="41904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2263" y="4478338"/>
                        <a:ext cx="1795462" cy="703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4"/>
          <p:cNvGraphicFramePr>
            <a:graphicFrameLocks noChangeAspect="1"/>
          </p:cNvGraphicFramePr>
          <p:nvPr/>
        </p:nvGraphicFramePr>
        <p:xfrm>
          <a:off x="6618288" y="5172075"/>
          <a:ext cx="1903412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1" name="Equation" r:id="rId15" imgW="1130040" imgH="330120" progId="Equation.DSMT4">
                  <p:embed/>
                </p:oleObj>
              </mc:Choice>
              <mc:Fallback>
                <p:oleObj name="Equation" r:id="rId15" imgW="1130040" imgH="33012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8288" y="5172075"/>
                        <a:ext cx="1903412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0" name="Object 24"/>
          <p:cNvGraphicFramePr>
            <a:graphicFrameLocks noChangeAspect="1"/>
          </p:cNvGraphicFramePr>
          <p:nvPr/>
        </p:nvGraphicFramePr>
        <p:xfrm>
          <a:off x="6521450" y="5716588"/>
          <a:ext cx="209550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2" name="Equation" r:id="rId17" imgW="1244520" imgH="444240" progId="Equation.DSMT4">
                  <p:embed/>
                </p:oleObj>
              </mc:Choice>
              <mc:Fallback>
                <p:oleObj name="Equation" r:id="rId17" imgW="1244520" imgH="44424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1450" y="5716588"/>
                        <a:ext cx="2095500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6" name="Object 23"/>
          <p:cNvGraphicFramePr>
            <a:graphicFrameLocks noChangeAspect="1"/>
          </p:cNvGraphicFramePr>
          <p:nvPr/>
        </p:nvGraphicFramePr>
        <p:xfrm>
          <a:off x="3262313" y="150813"/>
          <a:ext cx="2413000" cy="72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3" name="Equation" r:id="rId19" imgW="1434960" imgH="431640" progId="Equation.DSMT4">
                  <p:embed/>
                </p:oleObj>
              </mc:Choice>
              <mc:Fallback>
                <p:oleObj name="Equation" r:id="rId19" imgW="1434960" imgH="43164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2313" y="150813"/>
                        <a:ext cx="2413000" cy="725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Rectangle 49"/>
          <p:cNvSpPr/>
          <p:nvPr/>
        </p:nvSpPr>
        <p:spPr>
          <a:xfrm>
            <a:off x="3186113" y="142875"/>
            <a:ext cx="2562225" cy="27289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graphicFrame>
        <p:nvGraphicFramePr>
          <p:cNvPr id="55" name="Object 23"/>
          <p:cNvGraphicFramePr>
            <a:graphicFrameLocks noChangeAspect="1"/>
          </p:cNvGraphicFramePr>
          <p:nvPr/>
        </p:nvGraphicFramePr>
        <p:xfrm>
          <a:off x="3265488" y="893763"/>
          <a:ext cx="1471612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4" name="Equation" r:id="rId21" imgW="876240" imgH="393480" progId="Equation.DSMT4">
                  <p:embed/>
                </p:oleObj>
              </mc:Choice>
              <mc:Fallback>
                <p:oleObj name="Equation" r:id="rId21" imgW="876240" imgH="39348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5488" y="893763"/>
                        <a:ext cx="1471612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23"/>
          <p:cNvGraphicFramePr>
            <a:graphicFrameLocks noChangeAspect="1"/>
          </p:cNvGraphicFramePr>
          <p:nvPr/>
        </p:nvGraphicFramePr>
        <p:xfrm>
          <a:off x="3259138" y="1628775"/>
          <a:ext cx="1493837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5" name="Equation" r:id="rId23" imgW="888840" imgH="228600" progId="Equation.DSMT4">
                  <p:embed/>
                </p:oleObj>
              </mc:Choice>
              <mc:Fallback>
                <p:oleObj name="Equation" r:id="rId23" imgW="888840" imgH="2286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9138" y="1628775"/>
                        <a:ext cx="1493837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Cloud 17"/>
          <p:cNvSpPr/>
          <p:nvPr/>
        </p:nvSpPr>
        <p:spPr>
          <a:xfrm>
            <a:off x="2936875" y="2784475"/>
            <a:ext cx="3006725" cy="1039813"/>
          </a:xfrm>
          <a:prstGeom prst="cloud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en-GB" sz="1800" dirty="0">
                <a:solidFill>
                  <a:prstClr val="black"/>
                </a:solidFill>
                <a:latin typeface="Comic Sans MS" pitchFamily="66" charset="0"/>
              </a:rPr>
              <a:t>Differentiation techniques</a:t>
            </a:r>
            <a:endParaRPr lang="en-GB" sz="1800" dirty="0">
              <a:solidFill>
                <a:prstClr val="black"/>
              </a:solidFill>
            </a:endParaRPr>
          </a:p>
        </p:txBody>
      </p:sp>
      <p:graphicFrame>
        <p:nvGraphicFramePr>
          <p:cNvPr id="14349" name="Object 23"/>
          <p:cNvGraphicFramePr>
            <a:graphicFrameLocks noChangeAspect="1"/>
          </p:cNvGraphicFramePr>
          <p:nvPr/>
        </p:nvGraphicFramePr>
        <p:xfrm>
          <a:off x="373063" y="368300"/>
          <a:ext cx="2220912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6" name="Equation" r:id="rId25" imgW="1320480" imgH="203040" progId="Equation.DSMT4">
                  <p:embed/>
                </p:oleObj>
              </mc:Choice>
              <mc:Fallback>
                <p:oleObj name="Equation" r:id="rId25" imgW="1320480" imgH="20304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063" y="368300"/>
                        <a:ext cx="2220912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Rectangle 60"/>
          <p:cNvSpPr/>
          <p:nvPr/>
        </p:nvSpPr>
        <p:spPr>
          <a:xfrm>
            <a:off x="201613" y="142875"/>
            <a:ext cx="2562225" cy="27289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graphicFrame>
        <p:nvGraphicFramePr>
          <p:cNvPr id="62" name="Object 23"/>
          <p:cNvGraphicFramePr>
            <a:graphicFrameLocks noChangeAspect="1"/>
          </p:cNvGraphicFramePr>
          <p:nvPr/>
        </p:nvGraphicFramePr>
        <p:xfrm>
          <a:off x="319088" y="879475"/>
          <a:ext cx="200660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7" name="Equation" r:id="rId27" imgW="1193760" imgH="228600" progId="Equation.DSMT4">
                  <p:embed/>
                </p:oleObj>
              </mc:Choice>
              <mc:Fallback>
                <p:oleObj name="Equation" r:id="rId27" imgW="1193760" imgH="2286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088" y="879475"/>
                        <a:ext cx="2006600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23"/>
          <p:cNvGraphicFramePr>
            <a:graphicFrameLocks noChangeAspect="1"/>
          </p:cNvGraphicFramePr>
          <p:nvPr/>
        </p:nvGraphicFramePr>
        <p:xfrm>
          <a:off x="363538" y="1433513"/>
          <a:ext cx="1493837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8" name="Equation" r:id="rId29" imgW="888840" imgH="203040" progId="Equation.DSMT4">
                  <p:embed/>
                </p:oleObj>
              </mc:Choice>
              <mc:Fallback>
                <p:oleObj name="Equation" r:id="rId29" imgW="888840" imgH="20304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8" y="1433513"/>
                        <a:ext cx="1493837" cy="34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52" name="Object 24"/>
          <p:cNvGraphicFramePr>
            <a:graphicFrameLocks noChangeAspect="1"/>
          </p:cNvGraphicFramePr>
          <p:nvPr/>
        </p:nvGraphicFramePr>
        <p:xfrm>
          <a:off x="3530600" y="3908425"/>
          <a:ext cx="1303338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9" name="Equation" r:id="rId31" imgW="774360" imgH="419040" progId="Equation.DSMT4">
                  <p:embed/>
                </p:oleObj>
              </mc:Choice>
              <mc:Fallback>
                <p:oleObj name="Equation" r:id="rId31" imgW="774360" imgH="41904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0600" y="3908425"/>
                        <a:ext cx="1303338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Rectangle 64"/>
          <p:cNvSpPr/>
          <p:nvPr/>
        </p:nvSpPr>
        <p:spPr>
          <a:xfrm>
            <a:off x="3167063" y="3851275"/>
            <a:ext cx="2562225" cy="27289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graphicFrame>
        <p:nvGraphicFramePr>
          <p:cNvPr id="66" name="Object 24"/>
          <p:cNvGraphicFramePr>
            <a:graphicFrameLocks noChangeAspect="1"/>
          </p:cNvGraphicFramePr>
          <p:nvPr/>
        </p:nvGraphicFramePr>
        <p:xfrm>
          <a:off x="3535363" y="4516438"/>
          <a:ext cx="1795462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0" name="Equation" r:id="rId33" imgW="1066680" imgH="419040" progId="Equation.DSMT4">
                  <p:embed/>
                </p:oleObj>
              </mc:Choice>
              <mc:Fallback>
                <p:oleObj name="Equation" r:id="rId33" imgW="1066680" imgH="41904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5363" y="4516438"/>
                        <a:ext cx="1795462" cy="703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24"/>
          <p:cNvGraphicFramePr>
            <a:graphicFrameLocks noChangeAspect="1"/>
          </p:cNvGraphicFramePr>
          <p:nvPr/>
        </p:nvGraphicFramePr>
        <p:xfrm>
          <a:off x="3557588" y="5210175"/>
          <a:ext cx="1647825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1" name="Equation" r:id="rId35" imgW="977760" imgH="330120" progId="Equation.DSMT4">
                  <p:embed/>
                </p:oleObj>
              </mc:Choice>
              <mc:Fallback>
                <p:oleObj name="Equation" r:id="rId35" imgW="977760" imgH="33012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7588" y="5210175"/>
                        <a:ext cx="1647825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55" name="Object 25"/>
          <p:cNvGraphicFramePr>
            <a:graphicFrameLocks noChangeAspect="1"/>
          </p:cNvGraphicFramePr>
          <p:nvPr/>
        </p:nvGraphicFramePr>
        <p:xfrm>
          <a:off x="6696075" y="174625"/>
          <a:ext cx="1751013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2" name="Equation" r:id="rId37" imgW="1041120" imgH="419040" progId="Equation.DSMT4">
                  <p:embed/>
                </p:oleObj>
              </mc:Choice>
              <mc:Fallback>
                <p:oleObj name="Equation" r:id="rId37" imgW="1041120" imgH="41904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6075" y="174625"/>
                        <a:ext cx="1751013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Rectangle 69"/>
          <p:cNvSpPr/>
          <p:nvPr/>
        </p:nvSpPr>
        <p:spPr>
          <a:xfrm>
            <a:off x="6291263" y="142875"/>
            <a:ext cx="2562225" cy="27289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graphicFrame>
        <p:nvGraphicFramePr>
          <p:cNvPr id="71" name="Object 25"/>
          <p:cNvGraphicFramePr>
            <a:graphicFrameLocks noChangeAspect="1"/>
          </p:cNvGraphicFramePr>
          <p:nvPr/>
        </p:nvGraphicFramePr>
        <p:xfrm>
          <a:off x="6750050" y="873125"/>
          <a:ext cx="1644650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3" name="Equation" r:id="rId39" imgW="977760" imgH="330120" progId="Equation.DSMT4">
                  <p:embed/>
                </p:oleObj>
              </mc:Choice>
              <mc:Fallback>
                <p:oleObj name="Equation" r:id="rId39" imgW="977760" imgH="33012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0050" y="873125"/>
                        <a:ext cx="1644650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Object 25"/>
          <p:cNvGraphicFramePr>
            <a:graphicFrameLocks noChangeAspect="1"/>
          </p:cNvGraphicFramePr>
          <p:nvPr/>
        </p:nvGraphicFramePr>
        <p:xfrm>
          <a:off x="6376988" y="1474788"/>
          <a:ext cx="2392362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4" name="Equation" r:id="rId41" imgW="1422360" imgH="419040" progId="Equation.DSMT4">
                  <p:embed/>
                </p:oleObj>
              </mc:Choice>
              <mc:Fallback>
                <p:oleObj name="Equation" r:id="rId41" imgW="1422360" imgH="41904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6988" y="1474788"/>
                        <a:ext cx="2392362" cy="703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25"/>
          <p:cNvGraphicFramePr>
            <a:graphicFrameLocks noChangeAspect="1"/>
          </p:cNvGraphicFramePr>
          <p:nvPr/>
        </p:nvGraphicFramePr>
        <p:xfrm>
          <a:off x="6375400" y="2132013"/>
          <a:ext cx="2392363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5" name="Equation" r:id="rId43" imgW="1422360" imgH="444240" progId="Equation.DSMT4">
                  <p:embed/>
                </p:oleObj>
              </mc:Choice>
              <mc:Fallback>
                <p:oleObj name="Equation" r:id="rId43" imgW="1422360" imgH="44424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5400" y="2132013"/>
                        <a:ext cx="2392363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23"/>
          <p:cNvGraphicFramePr>
            <a:graphicFrameLocks noChangeAspect="1"/>
          </p:cNvGraphicFramePr>
          <p:nvPr/>
        </p:nvGraphicFramePr>
        <p:xfrm>
          <a:off x="3201988" y="2038350"/>
          <a:ext cx="2197100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6" name="Equation" r:id="rId45" imgW="1307880" imgH="393480" progId="Equation.DSMT4">
                  <p:embed/>
                </p:oleObj>
              </mc:Choice>
              <mc:Fallback>
                <p:oleObj name="Equation" r:id="rId45" imgW="1307880" imgH="39348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1988" y="2038350"/>
                        <a:ext cx="2197100" cy="66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5"/>
          <p:cNvGraphicFramePr>
            <a:graphicFrameLocks noChangeAspect="1"/>
          </p:cNvGraphicFramePr>
          <p:nvPr/>
        </p:nvGraphicFramePr>
        <p:xfrm>
          <a:off x="3216275" y="5819775"/>
          <a:ext cx="2392363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7" name="Equation" r:id="rId47" imgW="1422360" imgH="419040" progId="Equation.DSMT4">
                  <p:embed/>
                </p:oleObj>
              </mc:Choice>
              <mc:Fallback>
                <p:oleObj name="Equation" r:id="rId47" imgW="1422360" imgH="41904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6275" y="5819775"/>
                        <a:ext cx="2392363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Text Box 2"/>
          <p:cNvSpPr txBox="1">
            <a:spLocks noChangeArrowheads="1"/>
          </p:cNvSpPr>
          <p:nvPr/>
        </p:nvSpPr>
        <p:spPr bwMode="auto">
          <a:xfrm>
            <a:off x="323850" y="333375"/>
            <a:ext cx="84963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b="1"/>
              <a:t>Calculus                                                                                                   Revision	</a:t>
            </a:r>
          </a:p>
        </p:txBody>
      </p:sp>
      <p:sp>
        <p:nvSpPr>
          <p:cNvPr id="15367" name="Text Box 9"/>
          <p:cNvSpPr txBox="1">
            <a:spLocks noChangeArrowheads="1"/>
          </p:cNvSpPr>
          <p:nvPr/>
        </p:nvSpPr>
        <p:spPr bwMode="auto">
          <a:xfrm>
            <a:off x="417513" y="1438275"/>
            <a:ext cx="1552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2000"/>
              <a:t>Differentiate</a:t>
            </a:r>
          </a:p>
        </p:txBody>
      </p:sp>
      <p:graphicFrame>
        <p:nvGraphicFramePr>
          <p:cNvPr id="15362" name="Object 10"/>
          <p:cNvGraphicFramePr>
            <a:graphicFrameLocks noChangeAspect="1"/>
          </p:cNvGraphicFramePr>
          <p:nvPr/>
        </p:nvGraphicFramePr>
        <p:xfrm>
          <a:off x="2082800" y="1392238"/>
          <a:ext cx="2217738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1" name="Equation" r:id="rId3" imgW="901440" imgH="203040" progId="Equation.DSMT4">
                  <p:embed/>
                </p:oleObj>
              </mc:Choice>
              <mc:Fallback>
                <p:oleObj name="Equation" r:id="rId3" imgW="901440" imgH="2030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2800" y="1392238"/>
                        <a:ext cx="2217738" cy="50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1804" name="Object 12"/>
          <p:cNvGraphicFramePr>
            <a:graphicFrameLocks noChangeAspect="1"/>
          </p:cNvGraphicFramePr>
          <p:nvPr/>
        </p:nvGraphicFramePr>
        <p:xfrm>
          <a:off x="2384425" y="2736850"/>
          <a:ext cx="2863850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2" name="Equation" r:id="rId5" imgW="1104840" imgH="203040" progId="Equation.DSMT4">
                  <p:embed/>
                </p:oleObj>
              </mc:Choice>
              <mc:Fallback>
                <p:oleObj name="Equation" r:id="rId5" imgW="1104840" imgH="20304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4425" y="2736850"/>
                        <a:ext cx="2863850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1805" name="Text Box 13"/>
          <p:cNvSpPr txBox="1">
            <a:spLocks noChangeArrowheads="1"/>
          </p:cNvSpPr>
          <p:nvPr/>
        </p:nvSpPr>
        <p:spPr bwMode="auto">
          <a:xfrm>
            <a:off x="515938" y="2795588"/>
            <a:ext cx="1468437" cy="396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2000"/>
              <a:t>Multiply out</a:t>
            </a:r>
          </a:p>
        </p:txBody>
      </p:sp>
      <p:sp>
        <p:nvSpPr>
          <p:cNvPr id="161806" name="Text Box 14"/>
          <p:cNvSpPr txBox="1">
            <a:spLocks noChangeArrowheads="1"/>
          </p:cNvSpPr>
          <p:nvPr/>
        </p:nvSpPr>
        <p:spPr bwMode="auto">
          <a:xfrm>
            <a:off x="661988" y="4089400"/>
            <a:ext cx="1552575" cy="396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2000"/>
              <a:t>Differentiate</a:t>
            </a:r>
          </a:p>
        </p:txBody>
      </p:sp>
      <p:graphicFrame>
        <p:nvGraphicFramePr>
          <p:cNvPr id="161807" name="Object 15"/>
          <p:cNvGraphicFramePr>
            <a:graphicFrameLocks noChangeAspect="1"/>
          </p:cNvGraphicFramePr>
          <p:nvPr/>
        </p:nvGraphicFramePr>
        <p:xfrm>
          <a:off x="3130550" y="4035425"/>
          <a:ext cx="98742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3" name="Equation" r:id="rId7" imgW="380880" imgH="177480" progId="Equation.DSMT4">
                  <p:embed/>
                </p:oleObj>
              </mc:Choice>
              <mc:Fallback>
                <p:oleObj name="Equation" r:id="rId7" imgW="380880" imgH="17748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0550" y="4035425"/>
                        <a:ext cx="987425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1808" name="Object 16"/>
          <p:cNvGraphicFramePr>
            <a:graphicFrameLocks noChangeAspect="1"/>
          </p:cNvGraphicFramePr>
          <p:nvPr/>
        </p:nvGraphicFramePr>
        <p:xfrm>
          <a:off x="5799138" y="2705100"/>
          <a:ext cx="2566987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4" name="Equation" r:id="rId9" imgW="990360" imgH="228600" progId="Equation.DSMT4">
                  <p:embed/>
                </p:oleObj>
              </mc:Choice>
              <mc:Fallback>
                <p:oleObj name="Equation" r:id="rId9" imgW="990360" imgH="2286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9138" y="2705100"/>
                        <a:ext cx="2566987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ounded Rectangle 9">
            <a:hlinkClick r:id="rId11"/>
          </p:cNvPr>
          <p:cNvSpPr/>
          <p:nvPr/>
        </p:nvSpPr>
        <p:spPr>
          <a:xfrm>
            <a:off x="7708900" y="941388"/>
            <a:ext cx="1122363" cy="42862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latin typeface="Comic Sans MS" pitchFamily="66" charset="0"/>
              </a:rPr>
              <a:t>Drill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1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1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1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1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1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805" grpId="0" animBg="1"/>
      <p:bldP spid="16180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Text Box 2"/>
          <p:cNvSpPr txBox="1">
            <a:spLocks noChangeArrowheads="1"/>
          </p:cNvSpPr>
          <p:nvPr/>
        </p:nvSpPr>
        <p:spPr bwMode="auto">
          <a:xfrm>
            <a:off x="323850" y="333375"/>
            <a:ext cx="84963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b="1"/>
              <a:t>Calculus                                                                                                   Revision	</a:t>
            </a:r>
          </a:p>
        </p:txBody>
      </p:sp>
      <p:sp>
        <p:nvSpPr>
          <p:cNvPr id="16390" name="Text Box 9"/>
          <p:cNvSpPr txBox="1">
            <a:spLocks noChangeArrowheads="1"/>
          </p:cNvSpPr>
          <p:nvPr/>
        </p:nvSpPr>
        <p:spPr bwMode="auto">
          <a:xfrm>
            <a:off x="485775" y="1730375"/>
            <a:ext cx="1552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2000"/>
              <a:t>Differentiate</a:t>
            </a:r>
          </a:p>
        </p:txBody>
      </p:sp>
      <p:graphicFrame>
        <p:nvGraphicFramePr>
          <p:cNvPr id="16386" name="Object 10"/>
          <p:cNvGraphicFramePr>
            <a:graphicFrameLocks noChangeAspect="1"/>
          </p:cNvGraphicFramePr>
          <p:nvPr/>
        </p:nvGraphicFramePr>
        <p:xfrm>
          <a:off x="2330450" y="1543050"/>
          <a:ext cx="196215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4" name="Equation" r:id="rId3" imgW="672840" imgH="228600" progId="Equation.DSMT4">
                  <p:embed/>
                </p:oleObj>
              </mc:Choice>
              <mc:Fallback>
                <p:oleObj name="Equation" r:id="rId3" imgW="672840" imgH="2286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0450" y="1543050"/>
                        <a:ext cx="1962150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9995" name="Text Box 11"/>
          <p:cNvSpPr txBox="1">
            <a:spLocks noChangeArrowheads="1"/>
          </p:cNvSpPr>
          <p:nvPr/>
        </p:nvSpPr>
        <p:spPr bwMode="auto">
          <a:xfrm>
            <a:off x="515938" y="2911475"/>
            <a:ext cx="1468437" cy="396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2000"/>
              <a:t>multiply out</a:t>
            </a:r>
          </a:p>
        </p:txBody>
      </p:sp>
      <p:graphicFrame>
        <p:nvGraphicFramePr>
          <p:cNvPr id="169996" name="Object 12"/>
          <p:cNvGraphicFramePr>
            <a:graphicFrameLocks noChangeAspect="1"/>
          </p:cNvGraphicFramePr>
          <p:nvPr/>
        </p:nvGraphicFramePr>
        <p:xfrm>
          <a:off x="2886075" y="2768600"/>
          <a:ext cx="151765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5" name="Equation" r:id="rId5" imgW="520560" imgH="203040" progId="Equation.DSMT4">
                  <p:embed/>
                </p:oleObj>
              </mc:Choice>
              <mc:Fallback>
                <p:oleObj name="Equation" r:id="rId5" imgW="520560" imgH="20304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6075" y="2768600"/>
                        <a:ext cx="1517650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9997" name="Text Box 13"/>
          <p:cNvSpPr txBox="1">
            <a:spLocks noChangeArrowheads="1"/>
          </p:cNvSpPr>
          <p:nvPr/>
        </p:nvSpPr>
        <p:spPr bwMode="auto">
          <a:xfrm>
            <a:off x="515938" y="4027488"/>
            <a:ext cx="1509712" cy="396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2000"/>
              <a:t>differentiate</a:t>
            </a:r>
          </a:p>
        </p:txBody>
      </p:sp>
      <p:graphicFrame>
        <p:nvGraphicFramePr>
          <p:cNvPr id="169998" name="Object 14"/>
          <p:cNvGraphicFramePr>
            <a:graphicFrameLocks noChangeAspect="1"/>
          </p:cNvGraphicFramePr>
          <p:nvPr/>
        </p:nvGraphicFramePr>
        <p:xfrm>
          <a:off x="2849563" y="3884613"/>
          <a:ext cx="1590675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6" name="Equation" r:id="rId7" imgW="545760" imgH="203040" progId="Equation.DSMT4">
                  <p:embed/>
                </p:oleObj>
              </mc:Choice>
              <mc:Fallback>
                <p:oleObj name="Equation" r:id="rId7" imgW="545760" imgH="20304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9563" y="3884613"/>
                        <a:ext cx="1590675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ounded Rectangle 8">
            <a:hlinkClick r:id="rId9"/>
          </p:cNvPr>
          <p:cNvSpPr/>
          <p:nvPr/>
        </p:nvSpPr>
        <p:spPr>
          <a:xfrm>
            <a:off x="7708900" y="941388"/>
            <a:ext cx="1122363" cy="42862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latin typeface="Comic Sans MS" pitchFamily="66" charset="0"/>
              </a:rPr>
              <a:t>Drill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9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9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9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9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95" grpId="0" animBg="1"/>
      <p:bldP spid="16999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Text Box 2"/>
          <p:cNvSpPr txBox="1">
            <a:spLocks noChangeArrowheads="1"/>
          </p:cNvSpPr>
          <p:nvPr/>
        </p:nvSpPr>
        <p:spPr bwMode="auto">
          <a:xfrm>
            <a:off x="323850" y="333375"/>
            <a:ext cx="84963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b="1"/>
              <a:t>Calculus                                                                                                   Revision	</a:t>
            </a:r>
          </a:p>
        </p:txBody>
      </p:sp>
      <p:sp>
        <p:nvSpPr>
          <p:cNvPr id="17415" name="Text Box 9"/>
          <p:cNvSpPr txBox="1">
            <a:spLocks noChangeArrowheads="1"/>
          </p:cNvSpPr>
          <p:nvPr/>
        </p:nvSpPr>
        <p:spPr bwMode="auto">
          <a:xfrm>
            <a:off x="485775" y="1597025"/>
            <a:ext cx="1552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2000"/>
              <a:t>Differentiate</a:t>
            </a:r>
          </a:p>
        </p:txBody>
      </p:sp>
      <p:graphicFrame>
        <p:nvGraphicFramePr>
          <p:cNvPr id="17410" name="Object 10"/>
          <p:cNvGraphicFramePr>
            <a:graphicFrameLocks noChangeAspect="1"/>
          </p:cNvGraphicFramePr>
          <p:nvPr/>
        </p:nvGraphicFramePr>
        <p:xfrm>
          <a:off x="2333625" y="1374775"/>
          <a:ext cx="2146300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0" name="Equation" r:id="rId3" imgW="736560" imgH="279360" progId="Equation.DSMT4">
                  <p:embed/>
                </p:oleObj>
              </mc:Choice>
              <mc:Fallback>
                <p:oleObj name="Equation" r:id="rId3" imgW="736560" imgH="27936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3625" y="1374775"/>
                        <a:ext cx="2146300" cy="814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2043" name="Object 11"/>
          <p:cNvGraphicFramePr>
            <a:graphicFrameLocks noChangeAspect="1"/>
          </p:cNvGraphicFramePr>
          <p:nvPr/>
        </p:nvGraphicFramePr>
        <p:xfrm>
          <a:off x="3343275" y="2463800"/>
          <a:ext cx="1811338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1" name="Equation" r:id="rId5" imgW="698400" imgH="368280" progId="Equation.DSMT4">
                  <p:embed/>
                </p:oleObj>
              </mc:Choice>
              <mc:Fallback>
                <p:oleObj name="Equation" r:id="rId5" imgW="698400" imgH="3682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3275" y="2463800"/>
                        <a:ext cx="1811338" cy="95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2044" name="Text Box 12"/>
          <p:cNvSpPr txBox="1">
            <a:spLocks noChangeArrowheads="1"/>
          </p:cNvSpPr>
          <p:nvPr/>
        </p:nvSpPr>
        <p:spPr bwMode="auto">
          <a:xfrm>
            <a:off x="515938" y="2778125"/>
            <a:ext cx="2101850" cy="396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2000"/>
              <a:t>Straight line form</a:t>
            </a:r>
          </a:p>
        </p:txBody>
      </p:sp>
      <p:sp>
        <p:nvSpPr>
          <p:cNvPr id="172045" name="Text Box 13"/>
          <p:cNvSpPr txBox="1">
            <a:spLocks noChangeArrowheads="1"/>
          </p:cNvSpPr>
          <p:nvPr/>
        </p:nvSpPr>
        <p:spPr bwMode="auto">
          <a:xfrm>
            <a:off x="647700" y="3810000"/>
            <a:ext cx="1468438" cy="396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2000"/>
              <a:t>multiply out</a:t>
            </a:r>
          </a:p>
        </p:txBody>
      </p:sp>
      <p:sp>
        <p:nvSpPr>
          <p:cNvPr id="172048" name="Text Box 16"/>
          <p:cNvSpPr txBox="1">
            <a:spLocks noChangeArrowheads="1"/>
          </p:cNvSpPr>
          <p:nvPr/>
        </p:nvSpPr>
        <p:spPr bwMode="auto">
          <a:xfrm>
            <a:off x="647700" y="4830763"/>
            <a:ext cx="1552575" cy="396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2000"/>
              <a:t>Differentiate</a:t>
            </a:r>
          </a:p>
        </p:txBody>
      </p:sp>
      <p:graphicFrame>
        <p:nvGraphicFramePr>
          <p:cNvPr id="172049" name="Object 17"/>
          <p:cNvGraphicFramePr>
            <a:graphicFrameLocks noChangeAspect="1"/>
          </p:cNvGraphicFramePr>
          <p:nvPr/>
        </p:nvGraphicFramePr>
        <p:xfrm>
          <a:off x="3203575" y="3529013"/>
          <a:ext cx="1250950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2" name="Equation" r:id="rId7" imgW="482400" imgH="304560" progId="Equation.DSMT4">
                  <p:embed/>
                </p:oleObj>
              </mc:Choice>
              <mc:Fallback>
                <p:oleObj name="Equation" r:id="rId7" imgW="482400" imgH="30456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3529013"/>
                        <a:ext cx="1250950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2050" name="Object 18"/>
          <p:cNvGraphicFramePr>
            <a:graphicFrameLocks noChangeAspect="1"/>
          </p:cNvGraphicFramePr>
          <p:nvPr/>
        </p:nvGraphicFramePr>
        <p:xfrm>
          <a:off x="3130550" y="4530725"/>
          <a:ext cx="1776413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3" name="Equation" r:id="rId9" imgW="685800" imgH="380880" progId="Equation.DSMT4">
                  <p:embed/>
                </p:oleObj>
              </mc:Choice>
              <mc:Fallback>
                <p:oleObj name="Equation" r:id="rId9" imgW="685800" imgH="38088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0550" y="4530725"/>
                        <a:ext cx="1776413" cy="989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ounded Rectangle 10">
            <a:hlinkClick r:id="rId11"/>
          </p:cNvPr>
          <p:cNvSpPr/>
          <p:nvPr/>
        </p:nvSpPr>
        <p:spPr>
          <a:xfrm>
            <a:off x="7708900" y="941388"/>
            <a:ext cx="1122363" cy="42862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latin typeface="Comic Sans MS" pitchFamily="66" charset="0"/>
              </a:rPr>
              <a:t>Drill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2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2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2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7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44" grpId="0" animBg="1"/>
      <p:bldP spid="172045" grpId="0" animBg="1"/>
      <p:bldP spid="17204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Text Box 2"/>
          <p:cNvSpPr txBox="1">
            <a:spLocks noChangeArrowheads="1"/>
          </p:cNvSpPr>
          <p:nvPr/>
        </p:nvSpPr>
        <p:spPr bwMode="auto">
          <a:xfrm>
            <a:off x="323850" y="333375"/>
            <a:ext cx="84963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b="1"/>
              <a:t>Calculus                                                                                                   Revision	</a:t>
            </a:r>
          </a:p>
        </p:txBody>
      </p:sp>
      <p:sp>
        <p:nvSpPr>
          <p:cNvPr id="18438" name="Text Box 9"/>
          <p:cNvSpPr txBox="1">
            <a:spLocks noChangeArrowheads="1"/>
          </p:cNvSpPr>
          <p:nvPr/>
        </p:nvSpPr>
        <p:spPr bwMode="auto">
          <a:xfrm>
            <a:off x="485775" y="1830388"/>
            <a:ext cx="1552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2000"/>
              <a:t>Differentiate</a:t>
            </a:r>
          </a:p>
        </p:txBody>
      </p:sp>
      <p:sp>
        <p:nvSpPr>
          <p:cNvPr id="18439" name="Rectangle 10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0" name="Rectangle 11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1" name="Rectangle 12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2" name="Rectangle 14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8434" name="Object 13"/>
          <p:cNvGraphicFramePr>
            <a:graphicFrameLocks noChangeAspect="1"/>
          </p:cNvGraphicFramePr>
          <p:nvPr/>
        </p:nvGraphicFramePr>
        <p:xfrm>
          <a:off x="2259013" y="1644650"/>
          <a:ext cx="1800225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6" name="Equation" r:id="rId3" imgW="888614" imgH="393529" progId="Equation.DSMT4">
                  <p:embed/>
                </p:oleObj>
              </mc:Choice>
              <mc:Fallback>
                <p:oleObj name="Equation" r:id="rId3" imgW="888614" imgH="393529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9013" y="1644650"/>
                        <a:ext cx="1800225" cy="793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75" name="Text Box 15"/>
          <p:cNvSpPr txBox="1">
            <a:spLocks noChangeArrowheads="1"/>
          </p:cNvSpPr>
          <p:nvPr/>
        </p:nvSpPr>
        <p:spPr bwMode="auto">
          <a:xfrm>
            <a:off x="719138" y="2762250"/>
            <a:ext cx="1468437" cy="396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2000"/>
              <a:t>multiply out</a:t>
            </a:r>
          </a:p>
        </p:txBody>
      </p:sp>
      <p:sp>
        <p:nvSpPr>
          <p:cNvPr id="194577" name="Text Box 17"/>
          <p:cNvSpPr txBox="1">
            <a:spLocks noChangeArrowheads="1"/>
          </p:cNvSpPr>
          <p:nvPr/>
        </p:nvSpPr>
        <p:spPr bwMode="auto">
          <a:xfrm>
            <a:off x="719138" y="4052888"/>
            <a:ext cx="1552575" cy="396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2000"/>
              <a:t>Differentiate</a:t>
            </a:r>
          </a:p>
        </p:txBody>
      </p:sp>
      <p:graphicFrame>
        <p:nvGraphicFramePr>
          <p:cNvPr id="194579" name="Object 19"/>
          <p:cNvGraphicFramePr>
            <a:graphicFrameLocks noChangeAspect="1"/>
          </p:cNvGraphicFramePr>
          <p:nvPr/>
        </p:nvGraphicFramePr>
        <p:xfrm>
          <a:off x="3036888" y="2528888"/>
          <a:ext cx="1724025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7" name="Equation" r:id="rId5" imgW="850680" imgH="393480" progId="Equation.DSMT4">
                  <p:embed/>
                </p:oleObj>
              </mc:Choice>
              <mc:Fallback>
                <p:oleObj name="Equation" r:id="rId5" imgW="850680" imgH="39348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6888" y="2528888"/>
                        <a:ext cx="1724025" cy="793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81" name="Object 21"/>
          <p:cNvGraphicFramePr>
            <a:graphicFrameLocks noChangeAspect="1"/>
          </p:cNvGraphicFramePr>
          <p:nvPr/>
        </p:nvGraphicFramePr>
        <p:xfrm>
          <a:off x="3178175" y="3854450"/>
          <a:ext cx="1441450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8" name="Equation" r:id="rId7" imgW="711000" imgH="393480" progId="Equation.DSMT4">
                  <p:embed/>
                </p:oleObj>
              </mc:Choice>
              <mc:Fallback>
                <p:oleObj name="Equation" r:id="rId7" imgW="711000" imgH="39348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8175" y="3854450"/>
                        <a:ext cx="1441450" cy="793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ounded Rectangle 12">
            <a:hlinkClick r:id="rId9"/>
          </p:cNvPr>
          <p:cNvSpPr/>
          <p:nvPr/>
        </p:nvSpPr>
        <p:spPr>
          <a:xfrm>
            <a:off x="7708900" y="941388"/>
            <a:ext cx="1122363" cy="42862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latin typeface="Comic Sans MS" pitchFamily="66" charset="0"/>
              </a:rPr>
              <a:t>Drill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5" grpId="0" animBg="1"/>
      <p:bldP spid="19457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3" name="Text Box 2"/>
          <p:cNvSpPr txBox="1">
            <a:spLocks noChangeArrowheads="1"/>
          </p:cNvSpPr>
          <p:nvPr/>
        </p:nvSpPr>
        <p:spPr bwMode="auto">
          <a:xfrm>
            <a:off x="323850" y="333375"/>
            <a:ext cx="84963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b="1"/>
              <a:t>Calculus                                                                                                   Revision	</a:t>
            </a:r>
          </a:p>
        </p:txBody>
      </p:sp>
      <p:sp>
        <p:nvSpPr>
          <p:cNvPr id="19464" name="Text Box 9"/>
          <p:cNvSpPr txBox="1">
            <a:spLocks noChangeArrowheads="1"/>
          </p:cNvSpPr>
          <p:nvPr/>
        </p:nvSpPr>
        <p:spPr bwMode="auto">
          <a:xfrm>
            <a:off x="485775" y="1501775"/>
            <a:ext cx="1552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2000"/>
              <a:t>Differentiate</a:t>
            </a:r>
          </a:p>
        </p:txBody>
      </p:sp>
      <p:graphicFrame>
        <p:nvGraphicFramePr>
          <p:cNvPr id="19458" name="Object 10"/>
          <p:cNvGraphicFramePr>
            <a:graphicFrameLocks noChangeAspect="1"/>
          </p:cNvGraphicFramePr>
          <p:nvPr/>
        </p:nvGraphicFramePr>
        <p:xfrm>
          <a:off x="2160588" y="1295400"/>
          <a:ext cx="2963862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0" name="Equation" r:id="rId3" imgW="1104840" imgH="304560" progId="Equation.DSMT4">
                  <p:embed/>
                </p:oleObj>
              </mc:Choice>
              <mc:Fallback>
                <p:oleObj name="Equation" r:id="rId3" imgW="1104840" imgH="30456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0588" y="1295400"/>
                        <a:ext cx="2963862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3067" name="Text Box 11"/>
          <p:cNvSpPr txBox="1">
            <a:spLocks noChangeArrowheads="1"/>
          </p:cNvSpPr>
          <p:nvPr/>
        </p:nvSpPr>
        <p:spPr bwMode="auto">
          <a:xfrm>
            <a:off x="719138" y="2611438"/>
            <a:ext cx="1468437" cy="396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2000"/>
              <a:t>multiply out</a:t>
            </a:r>
          </a:p>
        </p:txBody>
      </p:sp>
      <p:sp>
        <p:nvSpPr>
          <p:cNvPr id="173068" name="Text Box 12"/>
          <p:cNvSpPr txBox="1">
            <a:spLocks noChangeArrowheads="1"/>
          </p:cNvSpPr>
          <p:nvPr/>
        </p:nvSpPr>
        <p:spPr bwMode="auto">
          <a:xfrm>
            <a:off x="719138" y="3376613"/>
            <a:ext cx="1074737" cy="396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2000"/>
              <a:t>Simplify</a:t>
            </a:r>
          </a:p>
        </p:txBody>
      </p:sp>
      <p:graphicFrame>
        <p:nvGraphicFramePr>
          <p:cNvPr id="173069" name="Object 13"/>
          <p:cNvGraphicFramePr>
            <a:graphicFrameLocks noChangeAspect="1"/>
          </p:cNvGraphicFramePr>
          <p:nvPr/>
        </p:nvGraphicFramePr>
        <p:xfrm>
          <a:off x="2752725" y="2471738"/>
          <a:ext cx="2962275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1" name="Equation" r:id="rId5" imgW="1143000" imgH="228600" progId="Equation.DSMT4">
                  <p:embed/>
                </p:oleObj>
              </mc:Choice>
              <mc:Fallback>
                <p:oleObj name="Equation" r:id="rId5" imgW="1143000" imgH="2286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2725" y="2471738"/>
                        <a:ext cx="2962275" cy="595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3071" name="Text Box 15"/>
          <p:cNvSpPr txBox="1">
            <a:spLocks noChangeArrowheads="1"/>
          </p:cNvSpPr>
          <p:nvPr/>
        </p:nvSpPr>
        <p:spPr bwMode="auto">
          <a:xfrm>
            <a:off x="719138" y="5048250"/>
            <a:ext cx="1552575" cy="396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2000"/>
              <a:t>Differentiate</a:t>
            </a:r>
          </a:p>
        </p:txBody>
      </p:sp>
      <p:graphicFrame>
        <p:nvGraphicFramePr>
          <p:cNvPr id="173072" name="Object 16"/>
          <p:cNvGraphicFramePr>
            <a:graphicFrameLocks noChangeAspect="1"/>
          </p:cNvGraphicFramePr>
          <p:nvPr/>
        </p:nvGraphicFramePr>
        <p:xfrm>
          <a:off x="2959100" y="3228975"/>
          <a:ext cx="1876425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2" name="Equation" r:id="rId7" imgW="723600" imgH="228600" progId="Equation.DSMT4">
                  <p:embed/>
                </p:oleObj>
              </mc:Choice>
              <mc:Fallback>
                <p:oleObj name="Equation" r:id="rId7" imgW="723600" imgH="2286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9100" y="3228975"/>
                        <a:ext cx="1876425" cy="59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3073" name="Text Box 17"/>
          <p:cNvSpPr txBox="1">
            <a:spLocks noChangeArrowheads="1"/>
          </p:cNvSpPr>
          <p:nvPr/>
        </p:nvSpPr>
        <p:spPr bwMode="auto">
          <a:xfrm>
            <a:off x="719138" y="4235450"/>
            <a:ext cx="2101850" cy="396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2000"/>
              <a:t>Straight line form</a:t>
            </a:r>
          </a:p>
        </p:txBody>
      </p:sp>
      <p:graphicFrame>
        <p:nvGraphicFramePr>
          <p:cNvPr id="173074" name="Object 18"/>
          <p:cNvGraphicFramePr>
            <a:graphicFrameLocks noChangeAspect="1"/>
          </p:cNvGraphicFramePr>
          <p:nvPr/>
        </p:nvGraphicFramePr>
        <p:xfrm>
          <a:off x="3354388" y="3922713"/>
          <a:ext cx="1809750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3" name="Equation" r:id="rId9" imgW="698400" imgH="304560" progId="Equation.DSMT4">
                  <p:embed/>
                </p:oleObj>
              </mc:Choice>
              <mc:Fallback>
                <p:oleObj name="Equation" r:id="rId9" imgW="698400" imgH="30456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4388" y="3922713"/>
                        <a:ext cx="1809750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3075" name="Object 19"/>
          <p:cNvGraphicFramePr>
            <a:graphicFrameLocks noChangeAspect="1"/>
          </p:cNvGraphicFramePr>
          <p:nvPr/>
        </p:nvGraphicFramePr>
        <p:xfrm>
          <a:off x="3573463" y="4794250"/>
          <a:ext cx="1316037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4" name="Equation" r:id="rId11" imgW="507960" imgH="304560" progId="Equation.DSMT4">
                  <p:embed/>
                </p:oleObj>
              </mc:Choice>
              <mc:Fallback>
                <p:oleObj name="Equation" r:id="rId11" imgW="507960" imgH="30456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3463" y="4794250"/>
                        <a:ext cx="1316037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ounded Rectangle 12">
            <a:hlinkClick r:id="rId13"/>
          </p:cNvPr>
          <p:cNvSpPr/>
          <p:nvPr/>
        </p:nvSpPr>
        <p:spPr>
          <a:xfrm>
            <a:off x="7708900" y="941388"/>
            <a:ext cx="1122363" cy="42862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latin typeface="Comic Sans MS" pitchFamily="66" charset="0"/>
              </a:rPr>
              <a:t>Drill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3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3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3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3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7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3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7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7" grpId="0" animBg="1"/>
      <p:bldP spid="173068" grpId="0" animBg="1"/>
      <p:bldP spid="173071" grpId="0" animBg="1"/>
      <p:bldP spid="17307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Text Box 2"/>
          <p:cNvSpPr txBox="1">
            <a:spLocks noChangeArrowheads="1"/>
          </p:cNvSpPr>
          <p:nvPr/>
        </p:nvSpPr>
        <p:spPr bwMode="auto">
          <a:xfrm>
            <a:off x="323850" y="333375"/>
            <a:ext cx="84963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b="1"/>
              <a:t>Calculus                                                                                                   Revision	</a:t>
            </a:r>
          </a:p>
        </p:txBody>
      </p:sp>
      <p:sp>
        <p:nvSpPr>
          <p:cNvPr id="20487" name="Text Box 9"/>
          <p:cNvSpPr txBox="1">
            <a:spLocks noChangeArrowheads="1"/>
          </p:cNvSpPr>
          <p:nvPr/>
        </p:nvSpPr>
        <p:spPr bwMode="auto">
          <a:xfrm>
            <a:off x="501650" y="1647825"/>
            <a:ext cx="1552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2000"/>
              <a:t>Differentiate</a:t>
            </a:r>
          </a:p>
        </p:txBody>
      </p:sp>
      <p:sp>
        <p:nvSpPr>
          <p:cNvPr id="20488" name="Rectangle 10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89" name="Rectangle 11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90" name="Rectangle 12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91" name="Rectangle 14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0482" name="Object 13"/>
          <p:cNvGraphicFramePr>
            <a:graphicFrameLocks noChangeAspect="1"/>
          </p:cNvGraphicFramePr>
          <p:nvPr/>
        </p:nvGraphicFramePr>
        <p:xfrm>
          <a:off x="2549525" y="1428750"/>
          <a:ext cx="2500313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6" name="Equation" r:id="rId3" imgW="1371600" imgH="457200" progId="Equation.DSMT4">
                  <p:embed/>
                </p:oleObj>
              </mc:Choice>
              <mc:Fallback>
                <p:oleObj name="Equation" r:id="rId3" imgW="1371600" imgH="4572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9525" y="1428750"/>
                        <a:ext cx="2500313" cy="833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7647" name="Text Box 15"/>
          <p:cNvSpPr txBox="1">
            <a:spLocks noChangeArrowheads="1"/>
          </p:cNvSpPr>
          <p:nvPr/>
        </p:nvSpPr>
        <p:spPr bwMode="auto">
          <a:xfrm>
            <a:off x="693738" y="4029075"/>
            <a:ext cx="2101850" cy="396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2000"/>
              <a:t>Straight line form</a:t>
            </a:r>
          </a:p>
        </p:txBody>
      </p:sp>
      <p:sp>
        <p:nvSpPr>
          <p:cNvPr id="197648" name="Text Box 16"/>
          <p:cNvSpPr txBox="1">
            <a:spLocks noChangeArrowheads="1"/>
          </p:cNvSpPr>
          <p:nvPr/>
        </p:nvSpPr>
        <p:spPr bwMode="auto">
          <a:xfrm>
            <a:off x="693738" y="2865438"/>
            <a:ext cx="1468437" cy="396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2000"/>
              <a:t>Multiply out</a:t>
            </a:r>
          </a:p>
        </p:txBody>
      </p:sp>
      <p:graphicFrame>
        <p:nvGraphicFramePr>
          <p:cNvPr id="197649" name="Object 17"/>
          <p:cNvGraphicFramePr>
            <a:graphicFrameLocks noChangeAspect="1"/>
          </p:cNvGraphicFramePr>
          <p:nvPr/>
        </p:nvGraphicFramePr>
        <p:xfrm>
          <a:off x="2770188" y="2628900"/>
          <a:ext cx="2754312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7" name="Equation" r:id="rId5" imgW="1511280" imgH="431640" progId="Equation.DSMT4">
                  <p:embed/>
                </p:oleObj>
              </mc:Choice>
              <mc:Fallback>
                <p:oleObj name="Equation" r:id="rId5" imgW="1511280" imgH="43164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0188" y="2628900"/>
                        <a:ext cx="2754312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7650" name="Text Box 18"/>
          <p:cNvSpPr txBox="1">
            <a:spLocks noChangeArrowheads="1"/>
          </p:cNvSpPr>
          <p:nvPr/>
        </p:nvSpPr>
        <p:spPr bwMode="auto">
          <a:xfrm>
            <a:off x="693738" y="5024438"/>
            <a:ext cx="1552575" cy="396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2000"/>
              <a:t>Differentiate</a:t>
            </a:r>
          </a:p>
        </p:txBody>
      </p:sp>
      <p:graphicFrame>
        <p:nvGraphicFramePr>
          <p:cNvPr id="197651" name="Object 19"/>
          <p:cNvGraphicFramePr>
            <a:graphicFrameLocks noChangeAspect="1"/>
          </p:cNvGraphicFramePr>
          <p:nvPr/>
        </p:nvGraphicFramePr>
        <p:xfrm>
          <a:off x="3451225" y="3756025"/>
          <a:ext cx="2846388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8" name="Equation" r:id="rId7" imgW="1562040" imgH="431640" progId="Equation.DSMT4">
                  <p:embed/>
                </p:oleObj>
              </mc:Choice>
              <mc:Fallback>
                <p:oleObj name="Equation" r:id="rId7" imgW="1562040" imgH="43164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1225" y="3756025"/>
                        <a:ext cx="2846388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7652" name="Object 20"/>
          <p:cNvGraphicFramePr>
            <a:graphicFrameLocks noChangeAspect="1"/>
          </p:cNvGraphicFramePr>
          <p:nvPr/>
        </p:nvGraphicFramePr>
        <p:xfrm>
          <a:off x="3482975" y="4995863"/>
          <a:ext cx="2636838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9" name="Equation" r:id="rId9" imgW="1447560" imgH="241200" progId="Equation.DSMT4">
                  <p:embed/>
                </p:oleObj>
              </mc:Choice>
              <mc:Fallback>
                <p:oleObj name="Equation" r:id="rId9" imgW="1447560" imgH="2412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2975" y="4995863"/>
                        <a:ext cx="2636838" cy="439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ounded Rectangle 14">
            <a:hlinkClick r:id="rId11"/>
          </p:cNvPr>
          <p:cNvSpPr/>
          <p:nvPr/>
        </p:nvSpPr>
        <p:spPr>
          <a:xfrm>
            <a:off x="7708900" y="941388"/>
            <a:ext cx="1122363" cy="42862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latin typeface="Comic Sans MS" pitchFamily="66" charset="0"/>
              </a:rPr>
              <a:t>Drill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7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7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47" grpId="0" animBg="1"/>
      <p:bldP spid="197648" grpId="0" animBg="1"/>
      <p:bldP spid="19765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Text Box 2"/>
          <p:cNvSpPr txBox="1">
            <a:spLocks noChangeArrowheads="1"/>
          </p:cNvSpPr>
          <p:nvPr/>
        </p:nvSpPr>
        <p:spPr bwMode="auto">
          <a:xfrm>
            <a:off x="323850" y="333375"/>
            <a:ext cx="84963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b="1"/>
              <a:t>Calculus                                                                                                   Revision	</a:t>
            </a:r>
          </a:p>
        </p:txBody>
      </p:sp>
      <p:sp>
        <p:nvSpPr>
          <p:cNvPr id="21511" name="Text Box 9"/>
          <p:cNvSpPr txBox="1">
            <a:spLocks noChangeArrowheads="1"/>
          </p:cNvSpPr>
          <p:nvPr/>
        </p:nvSpPr>
        <p:spPr bwMode="auto">
          <a:xfrm>
            <a:off x="417513" y="1319213"/>
            <a:ext cx="1552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2000"/>
              <a:t>Differentiate</a:t>
            </a:r>
          </a:p>
        </p:txBody>
      </p:sp>
      <p:graphicFrame>
        <p:nvGraphicFramePr>
          <p:cNvPr id="21506" name="Object 10"/>
          <p:cNvGraphicFramePr>
            <a:graphicFrameLocks noChangeAspect="1"/>
          </p:cNvGraphicFramePr>
          <p:nvPr/>
        </p:nvGraphicFramePr>
        <p:xfrm>
          <a:off x="2219325" y="963613"/>
          <a:ext cx="2752725" cy="109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6" name="Equation" r:id="rId3" imgW="1054080" imgH="419040" progId="Equation.DSMT4">
                  <p:embed/>
                </p:oleObj>
              </mc:Choice>
              <mc:Fallback>
                <p:oleObj name="Equation" r:id="rId3" imgW="1054080" imgH="4190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9325" y="963613"/>
                        <a:ext cx="2752725" cy="1093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8732" name="Object 12"/>
          <p:cNvGraphicFramePr>
            <a:graphicFrameLocks noChangeAspect="1"/>
          </p:cNvGraphicFramePr>
          <p:nvPr/>
        </p:nvGraphicFramePr>
        <p:xfrm>
          <a:off x="2513013" y="2411413"/>
          <a:ext cx="2930525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7" name="Equation" r:id="rId5" imgW="1130040" imgH="419040" progId="Equation.DSMT4">
                  <p:embed/>
                </p:oleObj>
              </mc:Choice>
              <mc:Fallback>
                <p:oleObj name="Equation" r:id="rId5" imgW="1130040" imgH="41904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3013" y="2411413"/>
                        <a:ext cx="2930525" cy="1085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8733" name="Object 13"/>
          <p:cNvGraphicFramePr>
            <a:graphicFrameLocks noChangeAspect="1"/>
          </p:cNvGraphicFramePr>
          <p:nvPr/>
        </p:nvGraphicFramePr>
        <p:xfrm>
          <a:off x="3843338" y="4008438"/>
          <a:ext cx="276542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8" name="Equation" r:id="rId7" imgW="1066680" imgH="203040" progId="Equation.DSMT4">
                  <p:embed/>
                </p:oleObj>
              </mc:Choice>
              <mc:Fallback>
                <p:oleObj name="Equation" r:id="rId7" imgW="1066680" imgH="20304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3338" y="4008438"/>
                        <a:ext cx="2765425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8734" name="Text Box 14"/>
          <p:cNvSpPr txBox="1">
            <a:spLocks noChangeArrowheads="1"/>
          </p:cNvSpPr>
          <p:nvPr/>
        </p:nvSpPr>
        <p:spPr bwMode="auto">
          <a:xfrm>
            <a:off x="676275" y="2741613"/>
            <a:ext cx="1031875" cy="396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2000"/>
              <a:t>Split up</a:t>
            </a:r>
          </a:p>
        </p:txBody>
      </p:sp>
      <p:sp>
        <p:nvSpPr>
          <p:cNvPr id="158735" name="Text Box 15"/>
          <p:cNvSpPr txBox="1">
            <a:spLocks noChangeArrowheads="1"/>
          </p:cNvSpPr>
          <p:nvPr/>
        </p:nvSpPr>
        <p:spPr bwMode="auto">
          <a:xfrm>
            <a:off x="676275" y="4076700"/>
            <a:ext cx="2101850" cy="396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2000"/>
              <a:t>Straight line form</a:t>
            </a:r>
          </a:p>
        </p:txBody>
      </p:sp>
      <p:graphicFrame>
        <p:nvGraphicFramePr>
          <p:cNvPr id="158736" name="Object 16"/>
          <p:cNvGraphicFramePr>
            <a:graphicFrameLocks noChangeAspect="1"/>
          </p:cNvGraphicFramePr>
          <p:nvPr/>
        </p:nvGraphicFramePr>
        <p:xfrm>
          <a:off x="3595688" y="4911725"/>
          <a:ext cx="207327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9" name="Equation" r:id="rId9" imgW="799920" imgH="203040" progId="Equation.DSMT4">
                  <p:embed/>
                </p:oleObj>
              </mc:Choice>
              <mc:Fallback>
                <p:oleObj name="Equation" r:id="rId9" imgW="799920" imgH="20304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5688" y="4911725"/>
                        <a:ext cx="2073275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8737" name="Text Box 17"/>
          <p:cNvSpPr txBox="1">
            <a:spLocks noChangeArrowheads="1"/>
          </p:cNvSpPr>
          <p:nvPr/>
        </p:nvSpPr>
        <p:spPr bwMode="auto">
          <a:xfrm>
            <a:off x="676275" y="5010150"/>
            <a:ext cx="1552575" cy="396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2000"/>
              <a:t>Differentiate</a:t>
            </a:r>
          </a:p>
        </p:txBody>
      </p:sp>
      <p:sp>
        <p:nvSpPr>
          <p:cNvPr id="11" name="Rounded Rectangle 10">
            <a:hlinkClick r:id="rId11"/>
          </p:cNvPr>
          <p:cNvSpPr/>
          <p:nvPr/>
        </p:nvSpPr>
        <p:spPr>
          <a:xfrm>
            <a:off x="7708900" y="941388"/>
            <a:ext cx="1122363" cy="42862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latin typeface="Comic Sans MS" pitchFamily="66" charset="0"/>
              </a:rPr>
              <a:t>Drill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8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8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8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8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8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8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34" grpId="0" animBg="1"/>
      <p:bldP spid="158735" grpId="0" animBg="1"/>
      <p:bldP spid="15873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5" name="Text Box 41"/>
          <p:cNvSpPr txBox="1">
            <a:spLocks noChangeArrowheads="1"/>
          </p:cNvSpPr>
          <p:nvPr/>
        </p:nvSpPr>
        <p:spPr bwMode="auto">
          <a:xfrm>
            <a:off x="1004888" y="2779713"/>
            <a:ext cx="78486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If y is expressed in terms of x then the derivative is written as   </a:t>
            </a:r>
            <a:r>
              <a:rPr lang="en-GB" baseline="30000" dirty="0" err="1">
                <a:solidFill>
                  <a:srgbClr val="FFFF00"/>
                </a:solidFill>
                <a:latin typeface="+mj-lt"/>
              </a:rPr>
              <a:t>dy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/</a:t>
            </a:r>
            <a:r>
              <a:rPr lang="en-GB" baseline="-25000" dirty="0" err="1">
                <a:solidFill>
                  <a:srgbClr val="FFFF00"/>
                </a:solidFill>
                <a:latin typeface="+mj-lt"/>
              </a:rPr>
              <a:t>dx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  .</a:t>
            </a:r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71450"/>
            <a:ext cx="7086600" cy="1069975"/>
          </a:xfrm>
        </p:spPr>
        <p:txBody>
          <a:bodyPr/>
          <a:lstStyle/>
          <a:p>
            <a:pPr algn="ctr"/>
            <a:r>
              <a:rPr lang="en-GB" altLang="en-US" b="0" smtClean="0">
                <a:effectLst/>
              </a:rPr>
              <a:t>Leibniz Notation</a:t>
            </a:r>
          </a:p>
        </p:txBody>
      </p:sp>
      <p:sp>
        <p:nvSpPr>
          <p:cNvPr id="16424" name="Text Box 40"/>
          <p:cNvSpPr txBox="1">
            <a:spLocks noChangeArrowheads="1"/>
          </p:cNvSpPr>
          <p:nvPr/>
        </p:nvSpPr>
        <p:spPr bwMode="auto">
          <a:xfrm>
            <a:off x="852488" y="1865313"/>
            <a:ext cx="81534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Leibniz Notation is an alternative way of expressing derivatives to  f'(x) ,  g'(x) , etc.  </a:t>
            </a:r>
          </a:p>
        </p:txBody>
      </p:sp>
      <p:sp>
        <p:nvSpPr>
          <p:cNvPr id="16426" name="Text Box 42"/>
          <p:cNvSpPr txBox="1">
            <a:spLocks noChangeArrowheads="1"/>
          </p:cNvSpPr>
          <p:nvPr/>
        </p:nvSpPr>
        <p:spPr bwMode="auto">
          <a:xfrm>
            <a:off x="714375" y="3781425"/>
            <a:ext cx="289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 err="1">
                <a:latin typeface="+mj-lt"/>
              </a:rPr>
              <a:t>eg</a:t>
            </a:r>
            <a:r>
              <a:rPr lang="en-GB" dirty="0">
                <a:latin typeface="+mj-lt"/>
              </a:rPr>
              <a:t>     y = 3x</a:t>
            </a:r>
            <a:r>
              <a:rPr lang="en-GB" baseline="30000" dirty="0">
                <a:latin typeface="+mj-lt"/>
              </a:rPr>
              <a:t>2</a:t>
            </a:r>
            <a:r>
              <a:rPr lang="en-GB" dirty="0">
                <a:latin typeface="+mj-lt"/>
              </a:rPr>
              <a:t> - 7x</a:t>
            </a:r>
          </a:p>
        </p:txBody>
      </p:sp>
      <p:sp>
        <p:nvSpPr>
          <p:cNvPr id="16427" name="Text Box 43"/>
          <p:cNvSpPr txBox="1">
            <a:spLocks noChangeArrowheads="1"/>
          </p:cNvSpPr>
          <p:nvPr/>
        </p:nvSpPr>
        <p:spPr bwMode="auto">
          <a:xfrm>
            <a:off x="3457575" y="3781425"/>
            <a:ext cx="441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   so     </a:t>
            </a:r>
            <a:r>
              <a:rPr lang="en-GB" baseline="30000" dirty="0" err="1">
                <a:latin typeface="+mj-lt"/>
              </a:rPr>
              <a:t>dy</a:t>
            </a:r>
            <a:r>
              <a:rPr lang="en-GB" dirty="0">
                <a:latin typeface="+mj-lt"/>
              </a:rPr>
              <a:t>/</a:t>
            </a:r>
            <a:r>
              <a:rPr lang="en-GB" baseline="-25000" dirty="0" err="1">
                <a:latin typeface="+mj-lt"/>
              </a:rPr>
              <a:t>dx</a:t>
            </a:r>
            <a:r>
              <a:rPr lang="en-GB" dirty="0">
                <a:latin typeface="+mj-lt"/>
              </a:rPr>
              <a:t>  =   6x - 7 .</a:t>
            </a:r>
          </a:p>
        </p:txBody>
      </p:sp>
      <p:sp>
        <p:nvSpPr>
          <p:cNvPr id="16428" name="Text Box 44"/>
          <p:cNvSpPr txBox="1">
            <a:spLocks noChangeArrowheads="1"/>
          </p:cNvSpPr>
          <p:nvPr/>
        </p:nvSpPr>
        <p:spPr bwMode="auto">
          <a:xfrm>
            <a:off x="638175" y="4437063"/>
            <a:ext cx="2667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Example 19</a:t>
            </a:r>
          </a:p>
        </p:txBody>
      </p:sp>
      <p:sp>
        <p:nvSpPr>
          <p:cNvPr id="16430" name="Text Box 46"/>
          <p:cNvSpPr txBox="1">
            <a:spLocks noChangeArrowheads="1"/>
          </p:cNvSpPr>
          <p:nvPr/>
        </p:nvSpPr>
        <p:spPr bwMode="auto">
          <a:xfrm>
            <a:off x="5743575" y="4513263"/>
            <a:ext cx="28194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Find    </a:t>
            </a:r>
            <a:r>
              <a:rPr lang="en-GB" baseline="30000" dirty="0" err="1">
                <a:solidFill>
                  <a:srgbClr val="FFFF00"/>
                </a:solidFill>
                <a:latin typeface="+mj-lt"/>
              </a:rPr>
              <a:t>dQ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/</a:t>
            </a:r>
            <a:r>
              <a:rPr lang="en-GB" baseline="-25000" dirty="0" err="1">
                <a:solidFill>
                  <a:srgbClr val="FFFF00"/>
                </a:solidFill>
                <a:latin typeface="+mj-lt"/>
              </a:rPr>
              <a:t>dR</a:t>
            </a:r>
            <a:r>
              <a:rPr lang="en-GB" baseline="-25000" dirty="0">
                <a:solidFill>
                  <a:srgbClr val="FFFF00"/>
                </a:solidFill>
                <a:latin typeface="+mj-lt"/>
              </a:rPr>
              <a:t>  </a:t>
            </a:r>
            <a:endParaRPr lang="en-GB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6431" name="Text Box 47"/>
          <p:cNvSpPr txBox="1">
            <a:spLocks noChangeArrowheads="1"/>
          </p:cNvSpPr>
          <p:nvPr/>
        </p:nvSpPr>
        <p:spPr bwMode="auto">
          <a:xfrm>
            <a:off x="1400175" y="5427663"/>
            <a:ext cx="51054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>
                <a:latin typeface="+mj-lt"/>
              </a:rPr>
              <a:t>NB:            Q =  9R</a:t>
            </a:r>
            <a:r>
              <a:rPr lang="en-GB" baseline="30000">
                <a:latin typeface="+mj-lt"/>
              </a:rPr>
              <a:t>2</a:t>
            </a:r>
            <a:r>
              <a:rPr lang="en-GB">
                <a:latin typeface="+mj-lt"/>
              </a:rPr>
              <a:t> - 15R</a:t>
            </a:r>
            <a:r>
              <a:rPr lang="en-GB" baseline="30000">
                <a:latin typeface="+mj-lt"/>
              </a:rPr>
              <a:t>-3</a:t>
            </a:r>
            <a:endParaRPr lang="en-GB">
              <a:latin typeface="+mj-lt"/>
            </a:endParaRPr>
          </a:p>
        </p:txBody>
      </p:sp>
      <p:sp>
        <p:nvSpPr>
          <p:cNvPr id="16433" name="Text Box 49"/>
          <p:cNvSpPr txBox="1">
            <a:spLocks noChangeArrowheads="1"/>
          </p:cNvSpPr>
          <p:nvPr/>
        </p:nvSpPr>
        <p:spPr bwMode="auto">
          <a:xfrm>
            <a:off x="1400175" y="6037263"/>
            <a:ext cx="51054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>
                <a:latin typeface="+mj-lt"/>
              </a:rPr>
              <a:t>So 	  </a:t>
            </a:r>
            <a:r>
              <a:rPr lang="en-GB" baseline="30000">
                <a:latin typeface="+mj-lt"/>
              </a:rPr>
              <a:t>dQ</a:t>
            </a:r>
            <a:r>
              <a:rPr lang="en-GB">
                <a:latin typeface="+mj-lt"/>
              </a:rPr>
              <a:t>/</a:t>
            </a:r>
            <a:r>
              <a:rPr lang="en-GB" baseline="-25000">
                <a:latin typeface="+mj-lt"/>
              </a:rPr>
              <a:t>dR    </a:t>
            </a:r>
            <a:r>
              <a:rPr lang="en-GB">
                <a:latin typeface="+mj-lt"/>
              </a:rPr>
              <a:t>=  18R + 45R</a:t>
            </a:r>
            <a:r>
              <a:rPr lang="en-GB" baseline="30000">
                <a:latin typeface="+mj-lt"/>
              </a:rPr>
              <a:t>-4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6124575" y="6037263"/>
            <a:ext cx="2971800" cy="830262"/>
            <a:chOff x="5867400" y="5257800"/>
            <a:chExt cx="2971800" cy="830997"/>
          </a:xfrm>
        </p:grpSpPr>
        <p:sp>
          <p:nvSpPr>
            <p:cNvPr id="16434" name="Text Box 50"/>
            <p:cNvSpPr txBox="1">
              <a:spLocks noChangeArrowheads="1"/>
            </p:cNvSpPr>
            <p:nvPr/>
          </p:nvSpPr>
          <p:spPr bwMode="auto">
            <a:xfrm>
              <a:off x="5867400" y="5257800"/>
              <a:ext cx="29718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dirty="0">
                  <a:latin typeface="+mj-lt"/>
                </a:rPr>
                <a:t>=  18R + 45 		      R</a:t>
              </a:r>
              <a:r>
                <a:rPr lang="en-GB" baseline="30000" dirty="0">
                  <a:latin typeface="+mj-lt"/>
                </a:rPr>
                <a:t>4</a:t>
              </a:r>
            </a:p>
          </p:txBody>
        </p:sp>
        <p:cxnSp>
          <p:nvCxnSpPr>
            <p:cNvPr id="53265" name="Straight Connector 15"/>
            <p:cNvCxnSpPr>
              <a:cxnSpLocks noChangeShapeType="1"/>
            </p:cNvCxnSpPr>
            <p:nvPr/>
          </p:nvCxnSpPr>
          <p:spPr bwMode="auto">
            <a:xfrm>
              <a:off x="7105664" y="5657500"/>
              <a:ext cx="452440" cy="1588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3260" name="Group 18"/>
          <p:cNvGrpSpPr>
            <a:grpSpLocks/>
          </p:cNvGrpSpPr>
          <p:nvPr/>
        </p:nvGrpSpPr>
        <p:grpSpPr bwMode="auto">
          <a:xfrm>
            <a:off x="3076575" y="4513263"/>
            <a:ext cx="2590800" cy="830262"/>
            <a:chOff x="3076600" y="4512547"/>
            <a:chExt cx="2590800" cy="830997"/>
          </a:xfrm>
        </p:grpSpPr>
        <p:sp>
          <p:nvSpPr>
            <p:cNvPr id="16429" name="Text Box 45"/>
            <p:cNvSpPr txBox="1">
              <a:spLocks noChangeArrowheads="1"/>
            </p:cNvSpPr>
            <p:nvPr/>
          </p:nvSpPr>
          <p:spPr bwMode="auto">
            <a:xfrm>
              <a:off x="3076600" y="4512547"/>
              <a:ext cx="25908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dirty="0">
                  <a:solidFill>
                    <a:srgbClr val="FFFF00"/>
                  </a:solidFill>
                  <a:latin typeface="+mj-lt"/>
                </a:rPr>
                <a:t>Q = 9R</a:t>
              </a:r>
              <a:r>
                <a:rPr lang="en-GB" baseline="30000" dirty="0">
                  <a:solidFill>
                    <a:srgbClr val="FFFF00"/>
                  </a:solidFill>
                  <a:latin typeface="+mj-lt"/>
                </a:rPr>
                <a:t>2 </a:t>
              </a:r>
              <a:r>
                <a:rPr lang="en-GB" dirty="0">
                  <a:solidFill>
                    <a:srgbClr val="FFFF00"/>
                  </a:solidFill>
                  <a:latin typeface="+mj-lt"/>
                </a:rPr>
                <a:t>- 15    	       R</a:t>
              </a:r>
              <a:r>
                <a:rPr lang="en-GB" baseline="30000" dirty="0">
                  <a:solidFill>
                    <a:srgbClr val="FFFF00"/>
                  </a:solidFill>
                  <a:latin typeface="+mj-lt"/>
                </a:rPr>
                <a:t>3</a:t>
              </a:r>
              <a:endParaRPr lang="en-GB" dirty="0">
                <a:solidFill>
                  <a:srgbClr val="FFFF00"/>
                </a:solidFill>
                <a:latin typeface="+mj-lt"/>
              </a:endParaRPr>
            </a:p>
          </p:txBody>
        </p:sp>
        <p:cxnSp>
          <p:nvCxnSpPr>
            <p:cNvPr id="53263" name="Straight Connector 17"/>
            <p:cNvCxnSpPr>
              <a:cxnSpLocks noChangeShapeType="1"/>
            </p:cNvCxnSpPr>
            <p:nvPr/>
          </p:nvCxnSpPr>
          <p:spPr bwMode="auto">
            <a:xfrm>
              <a:off x="4843464" y="4876808"/>
              <a:ext cx="452440" cy="1588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8" name="TextBox 17"/>
          <p:cNvSpPr txBox="1"/>
          <p:nvPr/>
        </p:nvSpPr>
        <p:spPr>
          <a:xfrm>
            <a:off x="60325" y="1417638"/>
            <a:ext cx="839788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rgbClr val="FFFF00"/>
                </a:solidFill>
                <a:latin typeface="+mj-lt"/>
              </a:rPr>
              <a:t>Higher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4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4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4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64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64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64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31" grpId="0" autoUpdateAnimBg="0"/>
      <p:bldP spid="16433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862013" y="1890713"/>
            <a:ext cx="19002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Example 20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952500" y="2433638"/>
            <a:ext cx="81915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A curve has equation    y  =  5x</a:t>
            </a:r>
            <a:r>
              <a:rPr lang="en-GB" baseline="30000" dirty="0">
                <a:solidFill>
                  <a:srgbClr val="FFFF00"/>
                </a:solidFill>
                <a:latin typeface="+mj-lt"/>
              </a:rPr>
              <a:t>3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 - 4x</a:t>
            </a:r>
            <a:r>
              <a:rPr lang="en-GB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 + 7  . </a:t>
            </a:r>
          </a:p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Find the gradient where  x =  -2   ( differentiate ! )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1714500" y="3781425"/>
            <a:ext cx="5029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>
                <a:latin typeface="+mj-lt"/>
              </a:rPr>
              <a:t>gradient  =  </a:t>
            </a:r>
            <a:r>
              <a:rPr lang="en-GB" baseline="30000">
                <a:latin typeface="+mj-lt"/>
              </a:rPr>
              <a:t>dy</a:t>
            </a:r>
            <a:r>
              <a:rPr lang="en-GB">
                <a:latin typeface="+mj-lt"/>
              </a:rPr>
              <a:t>/</a:t>
            </a:r>
            <a:r>
              <a:rPr lang="en-GB" baseline="-25000">
                <a:latin typeface="+mj-lt"/>
              </a:rPr>
              <a:t>dx</a:t>
            </a:r>
            <a:r>
              <a:rPr lang="en-GB">
                <a:latin typeface="+mj-lt"/>
              </a:rPr>
              <a:t>  =  15x</a:t>
            </a:r>
            <a:r>
              <a:rPr lang="en-GB" baseline="30000">
                <a:latin typeface="+mj-lt"/>
              </a:rPr>
              <a:t>2</a:t>
            </a:r>
            <a:r>
              <a:rPr lang="en-GB">
                <a:latin typeface="+mj-lt"/>
              </a:rPr>
              <a:t> - 8x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2228850" y="4629150"/>
            <a:ext cx="3429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if  x = -2  then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2133600" y="5387975"/>
            <a:ext cx="533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gradient  =   15 </a:t>
            </a:r>
            <a:r>
              <a:rPr lang="en-GB" sz="1100" dirty="0">
                <a:latin typeface="+mj-lt"/>
              </a:rPr>
              <a:t>X</a:t>
            </a:r>
            <a:r>
              <a:rPr lang="en-GB" dirty="0">
                <a:latin typeface="+mj-lt"/>
              </a:rPr>
              <a:t> (-2)</a:t>
            </a:r>
            <a:r>
              <a:rPr lang="en-GB" baseline="30000" dirty="0">
                <a:latin typeface="+mj-lt"/>
              </a:rPr>
              <a:t>2</a:t>
            </a:r>
            <a:r>
              <a:rPr lang="en-GB" dirty="0">
                <a:latin typeface="+mj-lt"/>
              </a:rPr>
              <a:t> - 8 </a:t>
            </a:r>
            <a:r>
              <a:rPr lang="en-GB" sz="1100" dirty="0">
                <a:latin typeface="+mj-lt"/>
              </a:rPr>
              <a:t>X</a:t>
            </a:r>
            <a:r>
              <a:rPr lang="en-GB" dirty="0">
                <a:latin typeface="+mj-lt"/>
              </a:rPr>
              <a:t> (-2)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3757613" y="6124575"/>
            <a:ext cx="355758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800" dirty="0">
                <a:latin typeface="+mj-lt"/>
              </a:rPr>
              <a:t>=  60 - (-16)  =  76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128838" y="476250"/>
            <a:ext cx="4705350" cy="1143000"/>
          </a:xfrm>
          <a:prstGeom prst="rect">
            <a:avLst/>
          </a:prstGeom>
        </p:spPr>
        <p:txBody>
          <a:bodyPr/>
          <a:lstStyle/>
          <a:p>
            <a:pPr algn="l" eaLnBrk="0" hangingPunct="0">
              <a:spcBef>
                <a:spcPct val="0"/>
              </a:spcBef>
              <a:defRPr/>
            </a:pPr>
            <a:r>
              <a:rPr lang="en-GB" sz="4400" kern="0" dirty="0">
                <a:solidFill>
                  <a:srgbClr val="EEF82A"/>
                </a:solidFill>
                <a:latin typeface="+mj-lt"/>
                <a:ea typeface="+mj-ea"/>
                <a:cs typeface="+mj-cs"/>
              </a:rPr>
              <a:t>Leibniz Notation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325" y="1417638"/>
            <a:ext cx="839788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rgbClr val="FFFF00"/>
                </a:solidFill>
                <a:latin typeface="+mj-lt"/>
              </a:rPr>
              <a:t>Higher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autoUpdateAnimBg="0"/>
      <p:bldP spid="33797" grpId="0" autoUpdateAnimBg="0"/>
      <p:bldP spid="33798" grpId="0" autoUpdateAnimBg="0"/>
      <p:bldP spid="33799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2071688" y="566738"/>
            <a:ext cx="5486400" cy="1143000"/>
          </a:xfrm>
          <a:prstGeom prst="rect">
            <a:avLst/>
          </a:prstGeom>
        </p:spPr>
        <p:txBody>
          <a:bodyPr/>
          <a:lstStyle/>
          <a:p>
            <a:pPr algn="l" eaLnBrk="0" hangingPunct="0">
              <a:spcBef>
                <a:spcPct val="0"/>
              </a:spcBef>
              <a:defRPr/>
            </a:pPr>
            <a:r>
              <a:rPr lang="en-GB" sz="4400" kern="0" dirty="0">
                <a:solidFill>
                  <a:srgbClr val="EEF82A"/>
                </a:solidFill>
                <a:latin typeface="+mj-lt"/>
                <a:ea typeface="+mj-ea"/>
                <a:cs typeface="+mj-cs"/>
              </a:rPr>
              <a:t>Gradients &amp; Curves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325" y="1417638"/>
            <a:ext cx="839788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rgbClr val="FFFF00"/>
                </a:solidFill>
                <a:latin typeface="+mj-lt"/>
              </a:rPr>
              <a:t>Higher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868363" y="2073275"/>
            <a:ext cx="821531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solidFill>
                  <a:srgbClr val="FFFF00"/>
                </a:solidFill>
                <a:latin typeface="+mj-lt"/>
              </a:rPr>
              <a:t>For the function  y = f(x)   we do this by taking  the point (x, f(x))   </a:t>
            </a:r>
          </a:p>
          <a:p>
            <a:pPr>
              <a:defRPr/>
            </a:pPr>
            <a:r>
              <a:rPr lang="en-GB" sz="2000" dirty="0">
                <a:solidFill>
                  <a:srgbClr val="FFFF00"/>
                </a:solidFill>
                <a:latin typeface="+mj-lt"/>
              </a:rPr>
              <a:t>and another “very close point”   ((</a:t>
            </a:r>
            <a:r>
              <a:rPr lang="en-GB" sz="2000" dirty="0" err="1">
                <a:solidFill>
                  <a:srgbClr val="FFFF00"/>
                </a:solidFill>
                <a:latin typeface="+mj-lt"/>
              </a:rPr>
              <a:t>x+h</a:t>
            </a:r>
            <a:r>
              <a:rPr lang="en-GB" sz="2000" dirty="0">
                <a:solidFill>
                  <a:srgbClr val="FFFF00"/>
                </a:solidFill>
                <a:latin typeface="+mj-lt"/>
              </a:rPr>
              <a:t>), f(</a:t>
            </a:r>
            <a:r>
              <a:rPr lang="en-GB" sz="2000" dirty="0" err="1">
                <a:solidFill>
                  <a:srgbClr val="FFFF00"/>
                </a:solidFill>
                <a:latin typeface="+mj-lt"/>
              </a:rPr>
              <a:t>x+h</a:t>
            </a:r>
            <a:r>
              <a:rPr lang="en-GB" sz="2000" dirty="0">
                <a:solidFill>
                  <a:srgbClr val="FFFF00"/>
                </a:solidFill>
                <a:latin typeface="+mj-lt"/>
              </a:rPr>
              <a:t>)).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960438" y="3001963"/>
            <a:ext cx="7543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solidFill>
                  <a:srgbClr val="FFFF00"/>
                </a:solidFill>
                <a:latin typeface="+mj-lt"/>
              </a:rPr>
              <a:t>Then we find the gradient between the two.</a:t>
            </a:r>
          </a:p>
        </p:txBody>
      </p:sp>
      <p:pic>
        <p:nvPicPr>
          <p:cNvPr id="4106" name="Picture 10"/>
          <p:cNvPicPr>
            <a:picLocks noChangeArrowheads="1"/>
          </p:cNvPicPr>
          <p:nvPr/>
        </p:nvPicPr>
        <p:blipFill>
          <a:blip r:embed="rId3"/>
          <a:srcRect l="11850" t="12292" r="29623" b="35854"/>
          <a:stretch>
            <a:fillRect/>
          </a:stretch>
        </p:blipFill>
        <p:spPr bwMode="auto">
          <a:xfrm>
            <a:off x="1020763" y="3551238"/>
            <a:ext cx="7924800" cy="3159125"/>
          </a:xfrm>
          <a:prstGeom prst="rect">
            <a:avLst/>
          </a:prstGeom>
          <a:noFill/>
          <a:ln w="50800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4108" name="Line 12"/>
          <p:cNvSpPr>
            <a:spLocks noChangeShapeType="1"/>
          </p:cNvSpPr>
          <p:nvPr/>
        </p:nvSpPr>
        <p:spPr bwMode="auto">
          <a:xfrm flipV="1">
            <a:off x="3535363" y="5608638"/>
            <a:ext cx="4572000" cy="10668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GB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3611563" y="5883275"/>
            <a:ext cx="1524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000000"/>
                </a:solidFill>
                <a:latin typeface="+mj-lt"/>
              </a:rPr>
              <a:t>  (x, f(x))</a:t>
            </a:r>
          </a:p>
        </p:txBody>
      </p:sp>
      <p:sp>
        <p:nvSpPr>
          <p:cNvPr id="4110" name="Line 14"/>
          <p:cNvSpPr>
            <a:spLocks noChangeShapeType="1"/>
          </p:cNvSpPr>
          <p:nvPr/>
        </p:nvSpPr>
        <p:spPr bwMode="auto">
          <a:xfrm flipV="1">
            <a:off x="4906963" y="3856038"/>
            <a:ext cx="3048000" cy="25146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GB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5745163" y="3475038"/>
            <a:ext cx="2362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>
                <a:solidFill>
                  <a:srgbClr val="000000"/>
                </a:solidFill>
                <a:latin typeface="+mj-lt"/>
              </a:rPr>
              <a:t>((x+h), f(x+h))</a:t>
            </a:r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6308725" y="5959475"/>
            <a:ext cx="2514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>
                <a:solidFill>
                  <a:srgbClr val="000000"/>
                </a:solidFill>
                <a:latin typeface="+mj-lt"/>
              </a:rPr>
              <a:t>True gradient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3840163" y="4465638"/>
            <a:ext cx="2819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>
                <a:solidFill>
                  <a:srgbClr val="000000"/>
                </a:solidFill>
                <a:latin typeface="+mj-lt"/>
              </a:rPr>
              <a:t>Approx gradient</a:t>
            </a: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7829550" y="3790950"/>
            <a:ext cx="180975" cy="179388"/>
          </a:xfrm>
          <a:prstGeom prst="ellipse">
            <a:avLst/>
          </a:prstGeom>
          <a:solidFill>
            <a:srgbClr val="FF0000"/>
          </a:solid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4843463" y="6235700"/>
            <a:ext cx="180975" cy="179388"/>
          </a:xfrm>
          <a:prstGeom prst="ellipse">
            <a:avLst/>
          </a:prstGeom>
          <a:solidFill>
            <a:srgbClr val="FF0000"/>
          </a:solid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" name="Cloud 14"/>
          <p:cNvSpPr/>
          <p:nvPr/>
        </p:nvSpPr>
        <p:spPr bwMode="auto">
          <a:xfrm>
            <a:off x="0" y="198438"/>
            <a:ext cx="6599238" cy="1827212"/>
          </a:xfrm>
          <a:prstGeom prst="cloud">
            <a:avLst/>
          </a:prstGeom>
          <a:solidFill>
            <a:srgbClr val="4D4D4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To find the gradient at any point on a curve we need to modify the gradient formula </a:t>
            </a:r>
          </a:p>
        </p:txBody>
      </p:sp>
      <p:graphicFrame>
        <p:nvGraphicFramePr>
          <p:cNvPr id="17" name="Object 15"/>
          <p:cNvGraphicFramePr>
            <a:graphicFrameLocks noChangeAspect="1"/>
          </p:cNvGraphicFramePr>
          <p:nvPr/>
        </p:nvGraphicFramePr>
        <p:xfrm>
          <a:off x="5367338" y="728663"/>
          <a:ext cx="1560512" cy="85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Equation" r:id="rId4" imgW="787320" imgH="431640" progId="Equation.DSMT4">
                  <p:embed/>
                </p:oleObj>
              </mc:Choice>
              <mc:Fallback>
                <p:oleObj name="Equation" r:id="rId4" imgW="787320" imgH="43164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7338" y="728663"/>
                        <a:ext cx="1560512" cy="85566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C0C0C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72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 autoUpdateAnimBg="0"/>
      <p:bldP spid="4105" grpId="0" autoUpdateAnimBg="0"/>
      <p:bldP spid="4109" grpId="0" autoUpdateAnimBg="0"/>
      <p:bldP spid="4111" grpId="0" autoUpdateAnimBg="0"/>
      <p:bldP spid="4112" grpId="0" autoUpdateAnimBg="0"/>
      <p:bldP spid="4113" grpId="0" autoUpdateAnimBg="0"/>
      <p:bldP spid="18" grpId="0" animBg="1"/>
      <p:bldP spid="21" grpId="0" animBg="1"/>
      <p:bldP spid="1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009650" y="2833688"/>
            <a:ext cx="8134350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3200" dirty="0">
                <a:solidFill>
                  <a:srgbClr val="FFFF00"/>
                </a:solidFill>
                <a:latin typeface="+mj-lt"/>
              </a:rPr>
              <a:t>HHM 	Ex6H Q1 – Q3</a:t>
            </a:r>
          </a:p>
          <a:p>
            <a:pPr algn="l">
              <a:defRPr/>
            </a:pPr>
            <a:r>
              <a:rPr lang="en-GB" sz="3200" dirty="0">
                <a:solidFill>
                  <a:srgbClr val="FFFF00"/>
                </a:solidFill>
                <a:latin typeface="+mj-lt"/>
              </a:rPr>
              <a:t>HHM 	</a:t>
            </a:r>
            <a:r>
              <a:rPr lang="en-GB" sz="3200" dirty="0">
                <a:solidFill>
                  <a:srgbClr val="FFFF00"/>
                </a:solidFill>
              </a:rPr>
              <a:t> </a:t>
            </a:r>
            <a:r>
              <a:rPr lang="en-GB" sz="3200" dirty="0">
                <a:solidFill>
                  <a:srgbClr val="FFFF00"/>
                </a:solidFill>
                <a:latin typeface="+mj-lt"/>
              </a:rPr>
              <a:t>Ex6G Q1,4,7,10,13,16,19,22,25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1054100" y="533400"/>
            <a:ext cx="7197725" cy="11430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0"/>
              </a:spcBef>
              <a:defRPr/>
            </a:pPr>
            <a:r>
              <a:rPr lang="en-GB" sz="4400" kern="0" dirty="0">
                <a:solidFill>
                  <a:srgbClr val="EEF82A"/>
                </a:solidFill>
                <a:latin typeface="+mj-lt"/>
                <a:ea typeface="+mj-ea"/>
                <a:cs typeface="+mj-cs"/>
              </a:rPr>
              <a:t>Derivative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325" y="1417638"/>
            <a:ext cx="839788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rgbClr val="FFFF00"/>
                </a:solidFill>
                <a:latin typeface="+mj-lt"/>
              </a:rPr>
              <a:t>Higher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042988" y="1890713"/>
            <a:ext cx="40100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Newton’s 2</a:t>
            </a:r>
            <a:r>
              <a:rPr lang="en-GB" baseline="30000" dirty="0">
                <a:solidFill>
                  <a:srgbClr val="FFFF00"/>
                </a:solidFill>
                <a:latin typeface="+mj-lt"/>
              </a:rPr>
              <a:t>nd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Law of Motion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609600" y="2605088"/>
            <a:ext cx="8001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>
                <a:latin typeface="+mj-lt"/>
              </a:rPr>
              <a:t>s = ut + </a:t>
            </a:r>
            <a:r>
              <a:rPr lang="en-GB" baseline="30000">
                <a:latin typeface="+mj-lt"/>
              </a:rPr>
              <a:t>1</a:t>
            </a:r>
            <a:r>
              <a:rPr lang="en-GB">
                <a:latin typeface="+mj-lt"/>
              </a:rPr>
              <a:t>/</a:t>
            </a:r>
            <a:r>
              <a:rPr lang="en-GB" baseline="-25000">
                <a:latin typeface="+mj-lt"/>
              </a:rPr>
              <a:t>2</a:t>
            </a:r>
            <a:r>
              <a:rPr lang="en-GB">
                <a:latin typeface="+mj-lt"/>
              </a:rPr>
              <a:t>at</a:t>
            </a:r>
            <a:r>
              <a:rPr lang="en-GB" baseline="30000">
                <a:latin typeface="+mj-lt"/>
              </a:rPr>
              <a:t>2      </a:t>
            </a:r>
            <a:r>
              <a:rPr lang="en-GB">
                <a:latin typeface="+mj-lt"/>
              </a:rPr>
              <a:t>where  s = distance &amp; t = time.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457200" y="3068638"/>
            <a:ext cx="8686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Finding   </a:t>
            </a:r>
            <a:r>
              <a:rPr lang="en-GB" baseline="30000" dirty="0" err="1">
                <a:solidFill>
                  <a:srgbClr val="FFFF00"/>
                </a:solidFill>
                <a:latin typeface="+mj-lt"/>
              </a:rPr>
              <a:t>ds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/</a:t>
            </a:r>
            <a:r>
              <a:rPr lang="en-GB" baseline="-25000" dirty="0" err="1">
                <a:solidFill>
                  <a:srgbClr val="FFFF00"/>
                </a:solidFill>
                <a:latin typeface="+mj-lt"/>
              </a:rPr>
              <a:t>dt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   means “diff in dist” </a:t>
            </a:r>
            <a:r>
              <a:rPr lang="en-GB" sz="3600" dirty="0">
                <a:solidFill>
                  <a:srgbClr val="FFFF00"/>
                </a:solidFill>
                <a:latin typeface="+mj-lt"/>
                <a:sym typeface="Symbol" pitchFamily="18" charset="2"/>
              </a:rPr>
              <a:t>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 “diff in time”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3757613" y="3790950"/>
            <a:ext cx="3810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 err="1">
                <a:solidFill>
                  <a:srgbClr val="FFFF00"/>
                </a:solidFill>
                <a:latin typeface="+mj-lt"/>
              </a:rPr>
              <a:t>ie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    speed or  velocity</a:t>
            </a: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685800" y="4495800"/>
            <a:ext cx="5791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>
                <a:latin typeface="+mj-lt"/>
              </a:rPr>
              <a:t>so    </a:t>
            </a:r>
            <a:r>
              <a:rPr lang="en-GB" baseline="30000">
                <a:latin typeface="+mj-lt"/>
              </a:rPr>
              <a:t>ds</a:t>
            </a:r>
            <a:r>
              <a:rPr lang="en-GB">
                <a:latin typeface="+mj-lt"/>
              </a:rPr>
              <a:t>/</a:t>
            </a:r>
            <a:r>
              <a:rPr lang="en-GB" baseline="-25000">
                <a:latin typeface="+mj-lt"/>
              </a:rPr>
              <a:t>dt</a:t>
            </a:r>
            <a:r>
              <a:rPr lang="en-GB">
                <a:latin typeface="+mj-lt"/>
              </a:rPr>
              <a:t>  =  u + at </a:t>
            </a: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1676400" y="5181600"/>
            <a:ext cx="434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but    </a:t>
            </a:r>
            <a:r>
              <a:rPr lang="en-GB" baseline="30000" dirty="0" err="1">
                <a:latin typeface="+mj-lt"/>
              </a:rPr>
              <a:t>ds</a:t>
            </a:r>
            <a:r>
              <a:rPr lang="en-GB" dirty="0">
                <a:latin typeface="+mj-lt"/>
              </a:rPr>
              <a:t>/</a:t>
            </a:r>
            <a:r>
              <a:rPr lang="en-GB" baseline="-25000" dirty="0" err="1">
                <a:latin typeface="+mj-lt"/>
              </a:rPr>
              <a:t>dt</a:t>
            </a:r>
            <a:r>
              <a:rPr lang="en-GB" baseline="-25000" dirty="0">
                <a:latin typeface="+mj-lt"/>
              </a:rPr>
              <a:t>   </a:t>
            </a:r>
            <a:r>
              <a:rPr lang="en-GB" dirty="0">
                <a:latin typeface="+mj-lt"/>
              </a:rPr>
              <a:t> =  v  so we get</a:t>
            </a: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5562600" y="5181600"/>
            <a:ext cx="3048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>
                <a:latin typeface="+mj-lt"/>
              </a:rPr>
              <a:t>v =  u + at</a:t>
            </a: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685800" y="5943600"/>
            <a:ext cx="800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>
                <a:solidFill>
                  <a:srgbClr val="FFFF00"/>
                </a:solidFill>
                <a:latin typeface="+mj-lt"/>
              </a:rPr>
              <a:t>and this is     Newton’s 1st Law of Motion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1495425" y="261938"/>
            <a:ext cx="5791200" cy="78105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0"/>
              </a:spcBef>
              <a:defRPr/>
            </a:pPr>
            <a:r>
              <a:rPr lang="en-GB" sz="4400" kern="0" dirty="0">
                <a:solidFill>
                  <a:srgbClr val="EEF82A"/>
                </a:solidFill>
                <a:latin typeface="+mj-lt"/>
                <a:ea typeface="+mj-ea"/>
                <a:cs typeface="+mj-cs"/>
              </a:rPr>
              <a:t>Real Life Example</a:t>
            </a:r>
          </a:p>
          <a:p>
            <a:pPr eaLnBrk="0" hangingPunct="0">
              <a:spcBef>
                <a:spcPct val="0"/>
              </a:spcBef>
              <a:defRPr/>
            </a:pPr>
            <a:r>
              <a:rPr lang="en-GB" kern="0" dirty="0">
                <a:solidFill>
                  <a:srgbClr val="EEF82A"/>
                </a:solidFill>
                <a:latin typeface="+mj-lt"/>
                <a:ea typeface="+mj-ea"/>
                <a:cs typeface="+mj-cs"/>
              </a:rPr>
              <a:t>Physics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325" y="1417638"/>
            <a:ext cx="839788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rgbClr val="FFFF00"/>
                </a:solidFill>
                <a:latin typeface="+mj-lt"/>
              </a:rPr>
              <a:t>Higher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autoUpdateAnimBg="0"/>
      <p:bldP spid="34822" grpId="0" autoUpdateAnimBg="0"/>
      <p:bldP spid="34823" grpId="0" autoUpdateAnimBg="0"/>
      <p:bldP spid="34824" grpId="0" autoUpdateAnimBg="0"/>
      <p:bldP spid="34825" grpId="0" autoUpdateAnimBg="0"/>
      <p:bldP spid="34826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814513" y="3324225"/>
            <a:ext cx="61960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4000" dirty="0">
                <a:solidFill>
                  <a:srgbClr val="FFFF00"/>
                </a:solidFill>
                <a:latin typeface="+mj-lt"/>
              </a:rPr>
              <a:t>HHM 	Ex6H Q4 – Q6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1054100" y="533400"/>
            <a:ext cx="7197725" cy="11430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0"/>
              </a:spcBef>
              <a:defRPr/>
            </a:pPr>
            <a:r>
              <a:rPr lang="en-GB" sz="4400" kern="0" dirty="0">
                <a:solidFill>
                  <a:srgbClr val="EEF82A"/>
                </a:solidFill>
                <a:latin typeface="+mj-lt"/>
                <a:ea typeface="+mj-ea"/>
                <a:cs typeface="+mj-cs"/>
              </a:rPr>
              <a:t>Derivative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325" y="1417638"/>
            <a:ext cx="839788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rgbClr val="FFFF00"/>
                </a:solidFill>
                <a:latin typeface="+mj-lt"/>
              </a:rPr>
              <a:t>Higher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1" t="5122" r="45029" b="20488"/>
          <a:stretch>
            <a:fillRect/>
          </a:stretch>
        </p:blipFill>
        <p:spPr bwMode="auto">
          <a:xfrm>
            <a:off x="2128838" y="2071688"/>
            <a:ext cx="5372100" cy="234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857375" y="2252663"/>
            <a:ext cx="152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000000"/>
                </a:solidFill>
                <a:latin typeface="+mj-lt"/>
              </a:rPr>
              <a:t>A(</a:t>
            </a:r>
            <a:r>
              <a:rPr lang="en-GB" dirty="0" err="1">
                <a:solidFill>
                  <a:srgbClr val="000000"/>
                </a:solidFill>
                <a:latin typeface="+mj-lt"/>
              </a:rPr>
              <a:t>a,b</a:t>
            </a:r>
            <a:r>
              <a:rPr lang="en-GB" dirty="0">
                <a:solidFill>
                  <a:srgbClr val="000000"/>
                </a:solidFill>
                <a:latin typeface="+mj-lt"/>
              </a:rPr>
              <a:t>)</a:t>
            </a:r>
            <a:endParaRPr lang="en-GB" sz="18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3657600" y="795338"/>
            <a:ext cx="19812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FFFF00"/>
                </a:solidFill>
                <a:latin typeface="+mj-lt"/>
              </a:rPr>
              <a:t>y = </a:t>
            </a:r>
            <a:r>
              <a:rPr lang="en-GB" sz="3200" dirty="0" err="1">
                <a:solidFill>
                  <a:srgbClr val="FFFF00"/>
                </a:solidFill>
                <a:latin typeface="+mj-lt"/>
              </a:rPr>
              <a:t>mx</a:t>
            </a:r>
            <a:r>
              <a:rPr lang="en-GB" sz="3200" dirty="0">
                <a:solidFill>
                  <a:srgbClr val="FFFF00"/>
                </a:solidFill>
                <a:latin typeface="+mj-lt"/>
              </a:rPr>
              <a:t> +c</a:t>
            </a: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5476875" y="2071688"/>
            <a:ext cx="2057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000000"/>
                </a:solidFill>
                <a:latin typeface="+mj-lt"/>
              </a:rPr>
              <a:t>y = f(x)</a:t>
            </a: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1676400" y="261938"/>
            <a:ext cx="5410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4000" dirty="0">
                <a:solidFill>
                  <a:srgbClr val="FFFF00"/>
                </a:solidFill>
                <a:latin typeface="+mj-lt"/>
              </a:rPr>
              <a:t>Equation of Tangents</a:t>
            </a:r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2490788" y="2886075"/>
            <a:ext cx="1905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000000"/>
                </a:solidFill>
                <a:latin typeface="+mj-lt"/>
              </a:rPr>
              <a:t>tangent</a:t>
            </a:r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790575" y="4605338"/>
            <a:ext cx="8305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>
                <a:solidFill>
                  <a:srgbClr val="FFFF00"/>
                </a:solidFill>
                <a:latin typeface="+mj-lt"/>
              </a:rPr>
              <a:t>NB: at A(a, b)   gradient of line = gradient of curve </a:t>
            </a:r>
          </a:p>
        </p:txBody>
      </p:sp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866775" y="5062538"/>
            <a:ext cx="7543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gradient of line = m          (from  y = </a:t>
            </a:r>
            <a:r>
              <a:rPr lang="en-GB" dirty="0" err="1">
                <a:solidFill>
                  <a:srgbClr val="FFFF00"/>
                </a:solidFill>
                <a:latin typeface="+mj-lt"/>
              </a:rPr>
              <a:t>mx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 + c )</a:t>
            </a:r>
          </a:p>
        </p:txBody>
      </p:sp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866775" y="5519738"/>
            <a:ext cx="6477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>
                <a:solidFill>
                  <a:srgbClr val="FFFF00"/>
                </a:solidFill>
                <a:latin typeface="+mj-lt"/>
              </a:rPr>
              <a:t>gradient of curve at (a, b) = f</a:t>
            </a:r>
            <a:r>
              <a:rPr lang="en-GB">
                <a:solidFill>
                  <a:srgbClr val="FFFF00"/>
                </a:solidFill>
                <a:latin typeface="+mj-lt"/>
                <a:sym typeface="Symbol" pitchFamily="18" charset="2"/>
              </a:rPr>
              <a:t> </a:t>
            </a:r>
            <a:r>
              <a:rPr lang="en-GB">
                <a:solidFill>
                  <a:srgbClr val="FFFF00"/>
                </a:solidFill>
                <a:latin typeface="+mj-lt"/>
              </a:rPr>
              <a:t>(a)</a:t>
            </a:r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2085975" y="6219825"/>
            <a:ext cx="5486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>
                <a:solidFill>
                  <a:srgbClr val="FFFF00"/>
                </a:solidFill>
                <a:latin typeface="+mj-lt"/>
              </a:rPr>
              <a:t>it follows that        m = f</a:t>
            </a:r>
            <a:r>
              <a:rPr lang="en-GB">
                <a:solidFill>
                  <a:srgbClr val="FFFF00"/>
                </a:solidFill>
                <a:latin typeface="+mj-lt"/>
                <a:sym typeface="Symbol" pitchFamily="18" charset="2"/>
              </a:rPr>
              <a:t> </a:t>
            </a:r>
            <a:r>
              <a:rPr lang="en-GB">
                <a:solidFill>
                  <a:srgbClr val="FFFF00"/>
                </a:solidFill>
                <a:latin typeface="+mj-lt"/>
              </a:rPr>
              <a:t>(a) 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495425" y="1890713"/>
            <a:ext cx="2362200" cy="2286000"/>
            <a:chOff x="1495408" y="1890704"/>
            <a:chExt cx="2362200" cy="2286000"/>
          </a:xfrm>
        </p:grpSpPr>
        <p:sp>
          <p:nvSpPr>
            <p:cNvPr id="3079" name="Line 7"/>
            <p:cNvSpPr>
              <a:spLocks noChangeShapeType="1"/>
            </p:cNvSpPr>
            <p:nvPr/>
          </p:nvSpPr>
          <p:spPr bwMode="auto">
            <a:xfrm flipH="1">
              <a:off x="1495408" y="1890704"/>
              <a:ext cx="2362200" cy="228600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latin typeface="+mj-lt"/>
              </a:endParaRPr>
            </a:p>
          </p:txBody>
        </p:sp>
        <p:sp>
          <p:nvSpPr>
            <p:cNvPr id="58384" name="Oval 13"/>
            <p:cNvSpPr>
              <a:spLocks noChangeArrowheads="1"/>
            </p:cNvSpPr>
            <p:nvPr/>
          </p:nvSpPr>
          <p:spPr bwMode="auto">
            <a:xfrm>
              <a:off x="3033687" y="2614599"/>
              <a:ext cx="90488" cy="9048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0325" y="1417638"/>
            <a:ext cx="839788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rgbClr val="FFFF00"/>
                </a:solidFill>
                <a:latin typeface="+mj-lt"/>
              </a:rPr>
              <a:t>Higher</a:t>
            </a:r>
          </a:p>
        </p:txBody>
      </p:sp>
      <p:sp>
        <p:nvSpPr>
          <p:cNvPr id="20" name="Rounded Rectangle 19"/>
          <p:cNvSpPr/>
          <p:nvPr/>
        </p:nvSpPr>
        <p:spPr bwMode="auto">
          <a:xfrm>
            <a:off x="7645400" y="2108200"/>
            <a:ext cx="1257300" cy="511175"/>
          </a:xfrm>
          <a:prstGeom prst="roundRect">
            <a:avLst/>
          </a:prstGeom>
          <a:solidFill>
            <a:srgbClr val="00B0F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000000"/>
                </a:solidFill>
                <a:latin typeface="+mj-lt"/>
                <a:hlinkClick r:id="rId3"/>
              </a:rPr>
              <a:t>Demo</a:t>
            </a:r>
            <a:endParaRPr lang="en-GB" dirty="0">
              <a:solidFill>
                <a:srgbClr val="0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autoUpdateAnimBg="0"/>
      <p:bldP spid="3084" grpId="0" autoUpdateAnimBg="0"/>
      <p:bldP spid="3087" grpId="0" autoUpdateAnimBg="0"/>
      <p:bldP spid="3088" grpId="0" autoUpdateAnimBg="0"/>
      <p:bldP spid="3089" grpId="0" autoUpdateAnimBg="0"/>
      <p:bldP spid="3090" grpId="0" autoUpdateAnimBg="0"/>
      <p:bldP spid="3091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60325" y="1417638"/>
            <a:ext cx="839788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rgbClr val="FFFF00"/>
                </a:solidFill>
                <a:latin typeface="+mj-lt"/>
              </a:rPr>
              <a:t>Higher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1676400" y="261938"/>
            <a:ext cx="5410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4000" dirty="0">
                <a:solidFill>
                  <a:srgbClr val="FFFF00"/>
                </a:solidFill>
                <a:latin typeface="+mj-lt"/>
              </a:rPr>
              <a:t>Equation of Tangents</a:t>
            </a: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319088" y="1890713"/>
            <a:ext cx="3048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u="sng" dirty="0">
                <a:solidFill>
                  <a:srgbClr val="FFFF00"/>
                </a:solidFill>
                <a:latin typeface="+mj-lt"/>
              </a:rPr>
              <a:t>Example 21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952500" y="2343150"/>
            <a:ext cx="76914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Find the equation of the tangent line to the curve</a:t>
            </a:r>
          </a:p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y = x</a:t>
            </a:r>
            <a:r>
              <a:rPr lang="en-GB" baseline="30000" dirty="0">
                <a:solidFill>
                  <a:srgbClr val="FFFF00"/>
                </a:solidFill>
                <a:latin typeface="+mj-lt"/>
              </a:rPr>
              <a:t>3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 - 2x + 1   at the point where   x = -1.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533400" y="3529013"/>
            <a:ext cx="7467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Point:   </a:t>
            </a:r>
            <a:r>
              <a:rPr lang="en-GB" dirty="0">
                <a:latin typeface="+mj-lt"/>
              </a:rPr>
              <a:t>if  x = -1  then  y = (-1)</a:t>
            </a:r>
            <a:r>
              <a:rPr lang="en-GB" baseline="30000" dirty="0">
                <a:latin typeface="+mj-lt"/>
              </a:rPr>
              <a:t>3</a:t>
            </a:r>
            <a:r>
              <a:rPr lang="en-GB" dirty="0">
                <a:latin typeface="+mj-lt"/>
              </a:rPr>
              <a:t> - (2 </a:t>
            </a:r>
            <a:r>
              <a:rPr lang="en-GB" sz="1100" dirty="0">
                <a:latin typeface="+mj-lt"/>
              </a:rPr>
              <a:t>X</a:t>
            </a:r>
            <a:r>
              <a:rPr lang="en-GB" dirty="0">
                <a:latin typeface="+mj-lt"/>
              </a:rPr>
              <a:t> -1) + 1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4267200" y="4062413"/>
            <a:ext cx="2514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>
                <a:latin typeface="+mj-lt"/>
              </a:rPr>
              <a:t>=    -1 - (-2) + 1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4267200" y="4595813"/>
            <a:ext cx="4495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=   2		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point is   (-1,2)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838200" y="5243513"/>
            <a:ext cx="61769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Gradient:</a:t>
            </a:r>
            <a:r>
              <a:rPr lang="en-GB" dirty="0">
                <a:latin typeface="+mj-lt"/>
              </a:rPr>
              <a:t>     	</a:t>
            </a:r>
            <a:r>
              <a:rPr lang="en-GB" baseline="30000" dirty="0" err="1">
                <a:latin typeface="+mj-lt"/>
              </a:rPr>
              <a:t>dy</a:t>
            </a:r>
            <a:r>
              <a:rPr lang="en-GB" dirty="0">
                <a:latin typeface="+mj-lt"/>
              </a:rPr>
              <a:t>/</a:t>
            </a:r>
            <a:r>
              <a:rPr lang="en-GB" baseline="-25000" dirty="0" err="1">
                <a:latin typeface="+mj-lt"/>
              </a:rPr>
              <a:t>dx</a:t>
            </a:r>
            <a:r>
              <a:rPr lang="en-GB" dirty="0">
                <a:latin typeface="+mj-lt"/>
              </a:rPr>
              <a:t> = 3x</a:t>
            </a:r>
            <a:r>
              <a:rPr lang="en-GB" baseline="30000" dirty="0">
                <a:latin typeface="+mj-lt"/>
              </a:rPr>
              <a:t>2</a:t>
            </a:r>
            <a:r>
              <a:rPr lang="en-GB" dirty="0">
                <a:latin typeface="+mj-lt"/>
              </a:rPr>
              <a:t> - 2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614363" y="5781675"/>
            <a:ext cx="6400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when   x = -1 	</a:t>
            </a:r>
            <a:r>
              <a:rPr lang="en-GB" baseline="30000" dirty="0" err="1">
                <a:latin typeface="+mj-lt"/>
              </a:rPr>
              <a:t>dy</a:t>
            </a:r>
            <a:r>
              <a:rPr lang="en-GB" dirty="0">
                <a:latin typeface="+mj-lt"/>
              </a:rPr>
              <a:t>/</a:t>
            </a:r>
            <a:r>
              <a:rPr lang="en-GB" baseline="-25000" dirty="0" err="1">
                <a:latin typeface="+mj-lt"/>
              </a:rPr>
              <a:t>dx</a:t>
            </a:r>
            <a:r>
              <a:rPr lang="en-GB" dirty="0">
                <a:latin typeface="+mj-lt"/>
              </a:rPr>
              <a:t> = 3 </a:t>
            </a:r>
            <a:r>
              <a:rPr lang="en-GB" sz="1100" dirty="0">
                <a:latin typeface="+mj-lt"/>
              </a:rPr>
              <a:t>X</a:t>
            </a:r>
            <a:r>
              <a:rPr lang="en-GB" dirty="0">
                <a:latin typeface="+mj-lt"/>
              </a:rPr>
              <a:t> (-1)</a:t>
            </a:r>
            <a:r>
              <a:rPr lang="en-GB" baseline="30000" dirty="0">
                <a:latin typeface="+mj-lt"/>
              </a:rPr>
              <a:t>2</a:t>
            </a:r>
            <a:r>
              <a:rPr lang="en-GB" dirty="0">
                <a:latin typeface="+mj-lt"/>
              </a:rPr>
              <a:t> - 2 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4300538" y="6315075"/>
            <a:ext cx="23288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=  3 - 2  =   1 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7458075" y="6257925"/>
            <a:ext cx="13668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m = 1</a:t>
            </a:r>
          </a:p>
        </p:txBody>
      </p:sp>
      <p:sp>
        <p:nvSpPr>
          <p:cNvPr id="12" name="Cloud Callout 11"/>
          <p:cNvSpPr/>
          <p:nvPr/>
        </p:nvSpPr>
        <p:spPr bwMode="auto">
          <a:xfrm>
            <a:off x="681038" y="171450"/>
            <a:ext cx="7972425" cy="1827213"/>
          </a:xfrm>
          <a:prstGeom prst="cloudCallout">
            <a:avLst>
              <a:gd name="adj1" fmla="val 14531"/>
              <a:gd name="adj2" fmla="val 74177"/>
            </a:avLst>
          </a:prstGeom>
          <a:solidFill>
            <a:srgbClr val="4D4D4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Straight line so we need a point plus the gradient then we can use the formula    y - b = m(x - a) </a:t>
            </a:r>
            <a:r>
              <a:rPr lang="en-GB" dirty="0"/>
              <a:t>.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7645400" y="1866900"/>
            <a:ext cx="1257300" cy="511175"/>
          </a:xfrm>
          <a:prstGeom prst="roundRect">
            <a:avLst/>
          </a:prstGeom>
          <a:solidFill>
            <a:srgbClr val="00B0F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000000"/>
                </a:solidFill>
                <a:latin typeface="+mj-lt"/>
                <a:hlinkClick r:id="rId2"/>
              </a:rPr>
              <a:t>Demo</a:t>
            </a:r>
            <a:endParaRPr lang="en-GB" dirty="0">
              <a:solidFill>
                <a:srgbClr val="0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utoUpdateAnimBg="0"/>
      <p:bldP spid="10246" grpId="0" autoUpdateAnimBg="0"/>
      <p:bldP spid="10247" grpId="0" autoUpdateAnimBg="0"/>
      <p:bldP spid="10248" grpId="0" autoUpdateAnimBg="0"/>
      <p:bldP spid="10249" grpId="0" autoUpdateAnimBg="0"/>
      <p:bldP spid="10250" grpId="0" autoUpdateAnimBg="0"/>
      <p:bldP spid="10251" grpId="0" autoUpdateAnimBg="0"/>
      <p:bldP spid="1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314450" y="2343150"/>
            <a:ext cx="6096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>
                <a:latin typeface="+mj-lt"/>
              </a:rPr>
              <a:t>Now using            y - b = m(x - a)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166813" y="3079750"/>
            <a:ext cx="6248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>
                <a:latin typeface="+mj-lt"/>
              </a:rPr>
              <a:t> we get   		y - 2 = 1( x + 1)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314450" y="3816350"/>
            <a:ext cx="5410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>
                <a:latin typeface="+mj-lt"/>
              </a:rPr>
              <a:t>or		         y - 2 = x + 1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1314450" y="4552950"/>
            <a:ext cx="5410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or		              </a:t>
            </a:r>
            <a:r>
              <a:rPr lang="en-GB" u="sng" dirty="0">
                <a:solidFill>
                  <a:srgbClr val="FFFF00"/>
                </a:solidFill>
                <a:latin typeface="+mj-lt"/>
              </a:rPr>
              <a:t>y = x + 3</a:t>
            </a:r>
            <a:endParaRPr lang="en-GB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472238" y="2343150"/>
            <a:ext cx="26717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point is   (-1,2)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7739063" y="2886075"/>
            <a:ext cx="1136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m = 1</a:t>
            </a: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1676400" y="261938"/>
            <a:ext cx="5410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4000" dirty="0">
                <a:solidFill>
                  <a:srgbClr val="FFFF00"/>
                </a:solidFill>
                <a:latin typeface="+mj-lt"/>
              </a:rPr>
              <a:t>Equation of Tangents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325" y="1417638"/>
            <a:ext cx="839788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rgbClr val="FFFF00"/>
                </a:solidFill>
                <a:latin typeface="+mj-lt"/>
              </a:rPr>
              <a:t>Higher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utoUpdateAnimBg="0"/>
      <p:bldP spid="11268" grpId="0" autoUpdateAnimBg="0"/>
      <p:bldP spid="11269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862013" y="1890713"/>
            <a:ext cx="21717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u="sng" dirty="0">
                <a:solidFill>
                  <a:srgbClr val="FFFF00"/>
                </a:solidFill>
                <a:latin typeface="+mj-lt"/>
              </a:rPr>
              <a:t>Example 22</a:t>
            </a:r>
            <a:endParaRPr lang="en-GB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852488" y="2409825"/>
            <a:ext cx="8153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Find the equation of the tangent to the curve   y = </a:t>
            </a:r>
            <a:r>
              <a:rPr lang="en-GB" u="sng" dirty="0">
                <a:solidFill>
                  <a:srgbClr val="FFFF00"/>
                </a:solidFill>
                <a:latin typeface="+mj-lt"/>
              </a:rPr>
              <a:t>4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 								x</a:t>
            </a:r>
            <a:r>
              <a:rPr lang="en-GB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 at the point where   x = -2.    (x </a:t>
            </a:r>
            <a:r>
              <a:rPr lang="en-GB" dirty="0">
                <a:solidFill>
                  <a:srgbClr val="FFFF00"/>
                </a:solidFill>
                <a:latin typeface="+mj-lt"/>
                <a:sym typeface="Symbol" pitchFamily="18" charset="2"/>
              </a:rPr>
              <a:t> 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0)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947738" y="3600450"/>
            <a:ext cx="81486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Also find where the tangent cuts the X-axis and Y-axis.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681038" y="4062413"/>
            <a:ext cx="55673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Point:</a:t>
            </a:r>
            <a:r>
              <a:rPr lang="en-GB" dirty="0">
                <a:latin typeface="+mj-lt"/>
              </a:rPr>
              <a:t>	when    x = -2    then   y = </a:t>
            </a:r>
            <a:r>
              <a:rPr lang="en-GB" u="sng" dirty="0">
                <a:latin typeface="+mj-lt"/>
              </a:rPr>
              <a:t>4  </a:t>
            </a:r>
            <a:r>
              <a:rPr lang="en-GB" dirty="0">
                <a:latin typeface="+mj-lt"/>
              </a:rPr>
              <a:t>  				          (-2)</a:t>
            </a:r>
            <a:r>
              <a:rPr lang="en-GB" baseline="30000" dirty="0">
                <a:latin typeface="+mj-lt"/>
              </a:rPr>
              <a:t>2 </a:t>
            </a:r>
            <a:endParaRPr lang="en-GB" dirty="0">
              <a:latin typeface="+mj-lt"/>
            </a:endParaRP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5929313" y="4138613"/>
            <a:ext cx="2057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=   </a:t>
            </a:r>
            <a:r>
              <a:rPr lang="en-GB" baseline="30000" dirty="0">
                <a:latin typeface="+mj-lt"/>
              </a:rPr>
              <a:t>4</a:t>
            </a:r>
            <a:r>
              <a:rPr lang="en-GB" dirty="0">
                <a:latin typeface="+mj-lt"/>
              </a:rPr>
              <a:t>/</a:t>
            </a:r>
            <a:r>
              <a:rPr lang="en-GB" baseline="-25000" dirty="0">
                <a:latin typeface="+mj-lt"/>
              </a:rPr>
              <a:t>4</a:t>
            </a:r>
            <a:r>
              <a:rPr lang="en-GB" dirty="0">
                <a:latin typeface="+mj-lt"/>
              </a:rPr>
              <a:t>    =  1                                                                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6562725" y="4610100"/>
            <a:ext cx="289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point is  (-2, 1)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590550" y="5313363"/>
            <a:ext cx="73914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Gradient:</a:t>
            </a:r>
            <a:r>
              <a:rPr lang="en-GB" dirty="0">
                <a:latin typeface="+mj-lt"/>
              </a:rPr>
              <a:t>	y = 4x</a:t>
            </a:r>
            <a:r>
              <a:rPr lang="en-GB" baseline="30000" dirty="0">
                <a:latin typeface="+mj-lt"/>
              </a:rPr>
              <a:t>-2          </a:t>
            </a:r>
            <a:r>
              <a:rPr lang="en-GB" dirty="0">
                <a:latin typeface="+mj-lt"/>
              </a:rPr>
              <a:t>so     	</a:t>
            </a:r>
            <a:r>
              <a:rPr lang="en-GB" baseline="30000" dirty="0" err="1">
                <a:latin typeface="+mj-lt"/>
              </a:rPr>
              <a:t>dy</a:t>
            </a:r>
            <a:r>
              <a:rPr lang="en-GB" dirty="0">
                <a:latin typeface="+mj-lt"/>
              </a:rPr>
              <a:t>/</a:t>
            </a:r>
            <a:r>
              <a:rPr lang="en-GB" baseline="-25000" dirty="0" err="1">
                <a:latin typeface="+mj-lt"/>
              </a:rPr>
              <a:t>dx</a:t>
            </a:r>
            <a:r>
              <a:rPr lang="en-GB" dirty="0">
                <a:latin typeface="+mj-lt"/>
              </a:rPr>
              <a:t>   =  -8x</a:t>
            </a:r>
            <a:r>
              <a:rPr lang="en-GB" baseline="30000" dirty="0">
                <a:latin typeface="+mj-lt"/>
              </a:rPr>
              <a:t>-3</a:t>
            </a:r>
            <a:r>
              <a:rPr lang="en-GB" dirty="0">
                <a:latin typeface="+mj-lt"/>
              </a:rPr>
              <a:t> 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7219950" y="5313363"/>
            <a:ext cx="16002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   =    -</a:t>
            </a:r>
            <a:r>
              <a:rPr lang="en-GB" u="sng" dirty="0">
                <a:latin typeface="+mj-lt"/>
              </a:rPr>
              <a:t>8  </a:t>
            </a:r>
            <a:r>
              <a:rPr lang="en-GB" dirty="0">
                <a:latin typeface="+mj-lt"/>
              </a:rPr>
              <a:t>	x</a:t>
            </a:r>
            <a:r>
              <a:rPr lang="en-GB" baseline="30000" dirty="0">
                <a:latin typeface="+mj-lt"/>
              </a:rPr>
              <a:t>3</a:t>
            </a:r>
            <a:endParaRPr lang="en-GB" dirty="0">
              <a:latin typeface="+mj-lt"/>
            </a:endParaRP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681038" y="5946775"/>
            <a:ext cx="5486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when   x = -2   then    </a:t>
            </a:r>
            <a:r>
              <a:rPr lang="en-GB" baseline="30000" dirty="0" err="1">
                <a:latin typeface="+mj-lt"/>
              </a:rPr>
              <a:t>dy</a:t>
            </a:r>
            <a:r>
              <a:rPr lang="en-GB" dirty="0">
                <a:latin typeface="+mj-lt"/>
              </a:rPr>
              <a:t>/</a:t>
            </a:r>
            <a:r>
              <a:rPr lang="en-GB" baseline="-25000" dirty="0" err="1">
                <a:latin typeface="+mj-lt"/>
              </a:rPr>
              <a:t>dx</a:t>
            </a:r>
            <a:r>
              <a:rPr lang="en-GB" dirty="0">
                <a:latin typeface="+mj-lt"/>
              </a:rPr>
              <a:t>   =    </a:t>
            </a:r>
            <a:r>
              <a:rPr lang="en-GB" u="sng" dirty="0">
                <a:latin typeface="+mj-lt"/>
              </a:rPr>
              <a:t>-8</a:t>
            </a:r>
            <a:r>
              <a:rPr lang="en-GB" dirty="0">
                <a:latin typeface="+mj-lt"/>
              </a:rPr>
              <a:t> 					(-2)</a:t>
            </a:r>
            <a:r>
              <a:rPr lang="en-GB" baseline="30000" dirty="0">
                <a:latin typeface="+mj-lt"/>
              </a:rPr>
              <a:t>3</a:t>
            </a:r>
            <a:endParaRPr lang="en-GB" dirty="0">
              <a:latin typeface="+mj-lt"/>
            </a:endParaRP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5838825" y="6130925"/>
            <a:ext cx="1895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=  </a:t>
            </a:r>
            <a:r>
              <a:rPr lang="en-GB" baseline="30000" dirty="0">
                <a:latin typeface="+mj-lt"/>
              </a:rPr>
              <a:t>-8</a:t>
            </a:r>
            <a:r>
              <a:rPr lang="en-GB" dirty="0">
                <a:latin typeface="+mj-lt"/>
              </a:rPr>
              <a:t>/</a:t>
            </a:r>
            <a:r>
              <a:rPr lang="en-GB" baseline="-25000" dirty="0">
                <a:latin typeface="+mj-lt"/>
              </a:rPr>
              <a:t>-8</a:t>
            </a:r>
            <a:r>
              <a:rPr lang="en-GB" dirty="0">
                <a:latin typeface="+mj-lt"/>
              </a:rPr>
              <a:t> = 1</a:t>
            </a: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7780338" y="6315075"/>
            <a:ext cx="13636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m = 1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1676400" y="458788"/>
            <a:ext cx="5410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4000" dirty="0">
                <a:solidFill>
                  <a:srgbClr val="FFFF00"/>
                </a:solidFill>
                <a:latin typeface="+mj-lt"/>
              </a:rPr>
              <a:t>Equation of Tangents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325" y="1417638"/>
            <a:ext cx="839788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rgbClr val="FFFF00"/>
                </a:solidFill>
                <a:latin typeface="+mj-lt"/>
              </a:rPr>
              <a:t>Higher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autoUpdateAnimBg="0"/>
      <p:bldP spid="13318" grpId="0" autoUpdateAnimBg="0"/>
      <p:bldP spid="13319" grpId="0" autoUpdateAnimBg="0"/>
      <p:bldP spid="13321" grpId="0" autoUpdateAnimBg="0"/>
      <p:bldP spid="13322" grpId="0" autoUpdateAnimBg="0"/>
      <p:bldP spid="13323" grpId="0" autoUpdateAnimBg="0"/>
      <p:bldP spid="13324" grpId="0" autoUpdateAnimBg="0"/>
      <p:bldP spid="13325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114425" y="1933575"/>
            <a:ext cx="6096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Now using             y - b = m(x - a)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038225" y="2462213"/>
            <a:ext cx="6248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 we get   		y - 1 = 1( x + 2)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114425" y="2990850"/>
            <a:ext cx="5410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or		         y - 1 = x + 2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114425" y="3519488"/>
            <a:ext cx="5410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or		              y = x + 3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381000" y="4333875"/>
            <a:ext cx="1981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u="sng" dirty="0">
                <a:solidFill>
                  <a:srgbClr val="FFFF00"/>
                </a:solidFill>
                <a:latin typeface="+mj-lt"/>
              </a:rPr>
              <a:t>Axes</a:t>
            </a:r>
            <a:endParaRPr lang="en-GB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2057400" y="4333875"/>
            <a:ext cx="5410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Tangent  cuts Y-axis when   x = 0   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1857375" y="4886325"/>
            <a:ext cx="2743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so   y = 0 + 3 = 3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6096000" y="4886325"/>
            <a:ext cx="2590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>
                <a:solidFill>
                  <a:srgbClr val="FFFF00"/>
                </a:solidFill>
                <a:latin typeface="+mj-lt"/>
              </a:rPr>
              <a:t>at point  (0, 3)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609600" y="5681663"/>
            <a:ext cx="5410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Tangent  cuts X-axis when   y = 0</a:t>
            </a: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1133475" y="6315075"/>
            <a:ext cx="43910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so  0 = x + 3 or       x = -3</a:t>
            </a: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6200775" y="6315075"/>
            <a:ext cx="2438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at point  (-3, 0)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676400" y="533400"/>
            <a:ext cx="5410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4000" dirty="0">
                <a:solidFill>
                  <a:srgbClr val="FFFF00"/>
                </a:solidFill>
                <a:latin typeface="+mj-lt"/>
              </a:rPr>
              <a:t>Equation of Tangents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325" y="1417638"/>
            <a:ext cx="839788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rgbClr val="FFFF00"/>
                </a:solidFill>
                <a:latin typeface="+mj-lt"/>
              </a:rPr>
              <a:t>Higher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utoUpdateAnimBg="0"/>
      <p:bldP spid="16387" grpId="0" autoUpdateAnimBg="0"/>
      <p:bldP spid="16388" grpId="0" autoUpdateAnimBg="0"/>
      <p:bldP spid="16389" grpId="0" autoUpdateAnimBg="0"/>
      <p:bldP spid="16391" grpId="0" autoUpdateAnimBg="0"/>
      <p:bldP spid="16392" grpId="0" autoUpdateAnimBg="0"/>
      <p:bldP spid="16393" grpId="0" autoUpdateAnimBg="0"/>
      <p:bldP spid="16394" grpId="0" autoUpdateAnimBg="0"/>
      <p:bldP spid="16395" grpId="0" autoUpdateAnimBg="0"/>
      <p:bldP spid="16397" grpId="0" autoUpdateAnimBg="0"/>
      <p:bldP spid="16398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61925" y="1881188"/>
            <a:ext cx="6400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u="sng" dirty="0">
                <a:solidFill>
                  <a:srgbClr val="FFFF00"/>
                </a:solidFill>
                <a:latin typeface="+mj-lt"/>
              </a:rPr>
              <a:t>Example 23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   -  (other way round)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771525" y="2343150"/>
            <a:ext cx="7467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Find the point on the curve    y = x</a:t>
            </a:r>
            <a:r>
              <a:rPr lang="en-GB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 - 6x + 5 where the gradient of the tangent is 14.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742950" y="3238500"/>
            <a:ext cx="7086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gradient of tangent   =  gradient of curve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486150" y="3871913"/>
            <a:ext cx="13573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GB" baseline="30000" dirty="0" err="1">
                <a:solidFill>
                  <a:srgbClr val="FFFF00"/>
                </a:solidFill>
                <a:latin typeface="+mj-lt"/>
              </a:rPr>
              <a:t>dy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/</a:t>
            </a:r>
            <a:r>
              <a:rPr lang="en-GB" baseline="-25000" dirty="0" err="1">
                <a:solidFill>
                  <a:srgbClr val="FFFF00"/>
                </a:solidFill>
                <a:latin typeface="+mj-lt"/>
              </a:rPr>
              <a:t>dx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 =</a:t>
            </a:r>
            <a:endParaRPr lang="en-GB" baseline="-250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4462463" y="3871913"/>
            <a:ext cx="1285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  2x - 6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2128838" y="4595813"/>
            <a:ext cx="3352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so	2x - 6 = 14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2333625" y="5048250"/>
            <a:ext cx="3048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	    2x  = 20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5838825" y="5048250"/>
            <a:ext cx="152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x  = 10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771525" y="5600700"/>
            <a:ext cx="5105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Put   x = 10   into   y = x</a:t>
            </a:r>
            <a:r>
              <a:rPr lang="en-GB" baseline="30000" dirty="0">
                <a:latin typeface="+mj-lt"/>
              </a:rPr>
              <a:t>2</a:t>
            </a:r>
            <a:r>
              <a:rPr lang="en-GB" dirty="0">
                <a:latin typeface="+mj-lt"/>
              </a:rPr>
              <a:t> - 6x + 5 </a:t>
            </a: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500063" y="6148388"/>
            <a:ext cx="49815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Giving 	y = 100 - 60 + 5 </a:t>
            </a: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4786313" y="6148388"/>
            <a:ext cx="1143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= 45</a:t>
            </a: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6381750" y="6124575"/>
            <a:ext cx="2762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Point is   (10,45)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676400" y="533400"/>
            <a:ext cx="5410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4000" dirty="0">
                <a:solidFill>
                  <a:srgbClr val="FFFF00"/>
                </a:solidFill>
                <a:latin typeface="+mj-lt"/>
              </a:rPr>
              <a:t>Equation of Tangents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325" y="1417638"/>
            <a:ext cx="839788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rgbClr val="FFFF00"/>
                </a:solidFill>
                <a:latin typeface="+mj-lt"/>
              </a:rPr>
              <a:t>Higher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utoUpdateAnimBg="0"/>
      <p:bldP spid="12293" grpId="0" autoUpdateAnimBg="0"/>
      <p:bldP spid="12294" grpId="0" autoUpdateAnimBg="0"/>
      <p:bldP spid="12295" grpId="0" autoUpdateAnimBg="0"/>
      <p:bldP spid="12296" grpId="0" autoUpdateAnimBg="0"/>
      <p:bldP spid="12298" grpId="0" autoUpdateAnimBg="0"/>
      <p:bldP spid="12299" grpId="0" autoUpdateAnimBg="0"/>
      <p:bldP spid="12300" grpId="0" autoUpdateAnimBg="0"/>
      <p:bldP spid="12301" grpId="0" autoUpdateAnimBg="0"/>
      <p:bldP spid="12302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173413" y="3213100"/>
            <a:ext cx="3476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4000" dirty="0">
                <a:solidFill>
                  <a:srgbClr val="FFFF00"/>
                </a:solidFill>
                <a:latin typeface="+mj-lt"/>
              </a:rPr>
              <a:t>HHM 	Ex6J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1054100" y="533400"/>
            <a:ext cx="7197725" cy="11430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0"/>
              </a:spcBef>
              <a:defRPr/>
            </a:pPr>
            <a:r>
              <a:rPr lang="en-GB" sz="4400" kern="0" dirty="0">
                <a:solidFill>
                  <a:srgbClr val="EEF82A"/>
                </a:solidFill>
                <a:latin typeface="+mj-lt"/>
                <a:ea typeface="+mj-ea"/>
                <a:cs typeface="+mj-cs"/>
              </a:rPr>
              <a:t>Derivative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325" y="1417638"/>
            <a:ext cx="839788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rgbClr val="FFFF00"/>
                </a:solidFill>
                <a:latin typeface="+mj-lt"/>
              </a:rPr>
              <a:t>Higher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173163" y="1798638"/>
            <a:ext cx="7116762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solidFill>
                  <a:srgbClr val="FFFF00"/>
                </a:solidFill>
                <a:latin typeface="+mj-lt"/>
              </a:rPr>
              <a:t>The gradient is not exactly the same but is</a:t>
            </a:r>
          </a:p>
          <a:p>
            <a:pPr>
              <a:defRPr/>
            </a:pPr>
            <a:r>
              <a:rPr lang="en-GB" sz="2000" dirty="0">
                <a:solidFill>
                  <a:srgbClr val="FFFF00"/>
                </a:solidFill>
                <a:latin typeface="+mj-lt"/>
              </a:rPr>
              <a:t> quite close to the actual value    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808038" y="2590800"/>
            <a:ext cx="8305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solidFill>
                  <a:srgbClr val="FFFF00"/>
                </a:solidFill>
                <a:latin typeface="+mj-lt"/>
              </a:rPr>
              <a:t>We can improve the approximation by making the value of </a:t>
            </a:r>
            <a:r>
              <a:rPr lang="en-GB" sz="2000" dirty="0">
                <a:latin typeface="+mj-lt"/>
              </a:rPr>
              <a:t>h</a:t>
            </a:r>
            <a:r>
              <a:rPr lang="en-GB" sz="2000" dirty="0">
                <a:solidFill>
                  <a:srgbClr val="FFFF00"/>
                </a:solidFill>
                <a:latin typeface="+mj-lt"/>
              </a:rPr>
              <a:t> smaller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1173163" y="3032125"/>
            <a:ext cx="7543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solidFill>
                  <a:srgbClr val="FFFF00"/>
                </a:solidFill>
                <a:latin typeface="+mj-lt"/>
              </a:rPr>
              <a:t>This means the two points are closer together.</a:t>
            </a:r>
          </a:p>
        </p:txBody>
      </p:sp>
      <p:pic>
        <p:nvPicPr>
          <p:cNvPr id="8200" name="Picture 8"/>
          <p:cNvPicPr>
            <a:picLocks noChangeArrowheads="1"/>
          </p:cNvPicPr>
          <p:nvPr/>
        </p:nvPicPr>
        <p:blipFill>
          <a:blip r:embed="rId2"/>
          <a:srcRect l="11850" t="12292" r="29623" b="35854"/>
          <a:stretch>
            <a:fillRect/>
          </a:stretch>
        </p:blipFill>
        <p:spPr bwMode="auto">
          <a:xfrm>
            <a:off x="1020763" y="3535363"/>
            <a:ext cx="7924800" cy="3159125"/>
          </a:xfrm>
          <a:prstGeom prst="rect">
            <a:avLst/>
          </a:prstGeom>
          <a:noFill/>
          <a:ln w="50800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8201" name="Line 9"/>
          <p:cNvSpPr>
            <a:spLocks noChangeShapeType="1"/>
          </p:cNvSpPr>
          <p:nvPr/>
        </p:nvSpPr>
        <p:spPr bwMode="auto">
          <a:xfrm flipV="1">
            <a:off x="3535363" y="5592763"/>
            <a:ext cx="4572000" cy="10668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3916363" y="5592763"/>
            <a:ext cx="152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>
                <a:solidFill>
                  <a:srgbClr val="333300"/>
                </a:solidFill>
                <a:latin typeface="+mj-lt"/>
              </a:rPr>
              <a:t>  (x, f(x))</a:t>
            </a:r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 flipV="1">
            <a:off x="4906963" y="4906963"/>
            <a:ext cx="2362200" cy="14478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endParaRPr lang="en-GB">
              <a:solidFill>
                <a:srgbClr val="333300"/>
              </a:solidFill>
              <a:latin typeface="+mj-lt"/>
            </a:endParaRP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6735763" y="4297363"/>
            <a:ext cx="2362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333300"/>
                </a:solidFill>
                <a:latin typeface="+mj-lt"/>
              </a:rPr>
              <a:t>((</a:t>
            </a:r>
            <a:r>
              <a:rPr lang="en-GB" dirty="0" err="1">
                <a:solidFill>
                  <a:srgbClr val="333300"/>
                </a:solidFill>
                <a:latin typeface="+mj-lt"/>
              </a:rPr>
              <a:t>x+h</a:t>
            </a:r>
            <a:r>
              <a:rPr lang="en-GB" dirty="0">
                <a:solidFill>
                  <a:srgbClr val="333300"/>
                </a:solidFill>
                <a:latin typeface="+mj-lt"/>
              </a:rPr>
              <a:t>), f(</a:t>
            </a:r>
            <a:r>
              <a:rPr lang="en-GB" dirty="0" err="1">
                <a:solidFill>
                  <a:srgbClr val="333300"/>
                </a:solidFill>
                <a:latin typeface="+mj-lt"/>
              </a:rPr>
              <a:t>x+h</a:t>
            </a:r>
            <a:r>
              <a:rPr lang="en-GB" dirty="0">
                <a:solidFill>
                  <a:srgbClr val="333300"/>
                </a:solidFill>
                <a:latin typeface="+mj-lt"/>
              </a:rPr>
              <a:t>))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6446838" y="5959475"/>
            <a:ext cx="2514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333300"/>
                </a:solidFill>
                <a:latin typeface="+mj-lt"/>
              </a:rPr>
              <a:t>True gradient</a:t>
            </a: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3840163" y="4830763"/>
            <a:ext cx="2819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>
                <a:solidFill>
                  <a:srgbClr val="333300"/>
                </a:solidFill>
                <a:latin typeface="+mj-lt"/>
              </a:rPr>
              <a:t>Approx gradient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981200" y="566738"/>
            <a:ext cx="5486400" cy="1143000"/>
          </a:xfrm>
          <a:prstGeom prst="rect">
            <a:avLst/>
          </a:prstGeom>
        </p:spPr>
        <p:txBody>
          <a:bodyPr/>
          <a:lstStyle/>
          <a:p>
            <a:pPr algn="l" eaLnBrk="0" hangingPunct="0">
              <a:spcBef>
                <a:spcPct val="0"/>
              </a:spcBef>
              <a:defRPr/>
            </a:pPr>
            <a:r>
              <a:rPr lang="en-GB" sz="4400" kern="0" dirty="0">
                <a:solidFill>
                  <a:srgbClr val="EEF82A"/>
                </a:solidFill>
                <a:latin typeface="+mj-lt"/>
                <a:ea typeface="+mj-ea"/>
                <a:cs typeface="+mj-cs"/>
              </a:rPr>
              <a:t>Gradients &amp; Curves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325" y="1417638"/>
            <a:ext cx="839788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rgbClr val="FFFF00"/>
                </a:solidFill>
                <a:latin typeface="+mj-lt"/>
              </a:rPr>
              <a:t>Higher</a:t>
            </a: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7196138" y="4786313"/>
            <a:ext cx="180975" cy="179387"/>
          </a:xfrm>
          <a:prstGeom prst="ellipse">
            <a:avLst/>
          </a:prstGeom>
          <a:solidFill>
            <a:srgbClr val="FF0000"/>
          </a:solid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4843463" y="6235700"/>
            <a:ext cx="180975" cy="179388"/>
          </a:xfrm>
          <a:prstGeom prst="ellipse">
            <a:avLst/>
          </a:prstGeom>
          <a:solidFill>
            <a:srgbClr val="FF0000"/>
          </a:solid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80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80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80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utoUpdateAnimBg="0"/>
      <p:bldP spid="8198" grpId="0" autoUpdateAnimBg="0"/>
      <p:bldP spid="8199" grpId="0" autoUpdateAnimBg="0"/>
      <p:bldP spid="8202" grpId="0" autoUpdateAnimBg="0"/>
      <p:bldP spid="8204" grpId="0" autoUpdateAnimBg="0"/>
      <p:bldP spid="8205" grpId="0" autoUpdateAnimBg="0"/>
      <p:bldP spid="8206" grpId="0" autoUpdateAnimBg="0"/>
      <p:bldP spid="17" grpId="0" animBg="1"/>
      <p:bldP spid="1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Freeform 27"/>
          <p:cNvSpPr>
            <a:spLocks noChangeArrowheads="1"/>
          </p:cNvSpPr>
          <p:nvPr/>
        </p:nvSpPr>
        <p:spPr bwMode="auto">
          <a:xfrm>
            <a:off x="685800" y="3154363"/>
            <a:ext cx="7299325" cy="3276600"/>
          </a:xfrm>
          <a:custGeom>
            <a:avLst/>
            <a:gdLst>
              <a:gd name="T0" fmla="*/ 0 w 7299960"/>
              <a:gd name="T1" fmla="*/ 3048000 h 3276600"/>
              <a:gd name="T2" fmla="*/ 379746 w 7299960"/>
              <a:gd name="T3" fmla="*/ 1950720 h 3276600"/>
              <a:gd name="T4" fmla="*/ 1154432 w 7299960"/>
              <a:gd name="T5" fmla="*/ 1097280 h 3276600"/>
              <a:gd name="T6" fmla="*/ 1154432 w 7299960"/>
              <a:gd name="T7" fmla="*/ 1097280 h 3276600"/>
              <a:gd name="T8" fmla="*/ 1306309 w 7299960"/>
              <a:gd name="T9" fmla="*/ 1066800 h 3276600"/>
              <a:gd name="T10" fmla="*/ 1579728 w 7299960"/>
              <a:gd name="T11" fmla="*/ 1143000 h 3276600"/>
              <a:gd name="T12" fmla="*/ 1868326 w 7299960"/>
              <a:gd name="T13" fmla="*/ 1325880 h 3276600"/>
              <a:gd name="T14" fmla="*/ 2202505 w 7299960"/>
              <a:gd name="T15" fmla="*/ 2148840 h 3276600"/>
              <a:gd name="T16" fmla="*/ 2597452 w 7299960"/>
              <a:gd name="T17" fmla="*/ 2926080 h 3276600"/>
              <a:gd name="T18" fmla="*/ 3174634 w 7299960"/>
              <a:gd name="T19" fmla="*/ 3200400 h 3276600"/>
              <a:gd name="T20" fmla="*/ 3448050 w 7299960"/>
              <a:gd name="T21" fmla="*/ 3246120 h 3276600"/>
              <a:gd name="T22" fmla="*/ 3751822 w 7299960"/>
              <a:gd name="T23" fmla="*/ 3169920 h 3276600"/>
              <a:gd name="T24" fmla="*/ 4283480 w 7299960"/>
              <a:gd name="T25" fmla="*/ 2606040 h 3276600"/>
              <a:gd name="T26" fmla="*/ 4815122 w 7299960"/>
              <a:gd name="T27" fmla="*/ 1737360 h 3276600"/>
              <a:gd name="T28" fmla="*/ 5331581 w 7299960"/>
              <a:gd name="T29" fmla="*/ 1295400 h 3276600"/>
              <a:gd name="T30" fmla="*/ 6060685 w 7299960"/>
              <a:gd name="T31" fmla="*/ 1112520 h 3276600"/>
              <a:gd name="T32" fmla="*/ 6592275 w 7299960"/>
              <a:gd name="T33" fmla="*/ 990600 h 3276600"/>
              <a:gd name="T34" fmla="*/ 7047955 w 7299960"/>
              <a:gd name="T35" fmla="*/ 563880 h 3276600"/>
              <a:gd name="T36" fmla="*/ 7275795 w 7299960"/>
              <a:gd name="T37" fmla="*/ 0 h 327660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7299960"/>
              <a:gd name="T58" fmla="*/ 0 h 3276600"/>
              <a:gd name="T59" fmla="*/ 7299960 w 7299960"/>
              <a:gd name="T60" fmla="*/ 3276600 h 327660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7299960" h="3276600">
                <a:moveTo>
                  <a:pt x="0" y="3048000"/>
                </a:moveTo>
                <a:cubicBezTo>
                  <a:pt x="93980" y="2661920"/>
                  <a:pt x="187960" y="2275840"/>
                  <a:pt x="381000" y="1950720"/>
                </a:cubicBezTo>
                <a:cubicBezTo>
                  <a:pt x="574040" y="1625600"/>
                  <a:pt x="1158240" y="1097280"/>
                  <a:pt x="1158240" y="1097280"/>
                </a:cubicBezTo>
                <a:cubicBezTo>
                  <a:pt x="1183640" y="1092200"/>
                  <a:pt x="1239520" y="1059180"/>
                  <a:pt x="1310640" y="1066800"/>
                </a:cubicBezTo>
                <a:cubicBezTo>
                  <a:pt x="1381760" y="1074420"/>
                  <a:pt x="1490980" y="1099820"/>
                  <a:pt x="1584960" y="1143000"/>
                </a:cubicBezTo>
                <a:cubicBezTo>
                  <a:pt x="1678940" y="1186180"/>
                  <a:pt x="1770380" y="1158240"/>
                  <a:pt x="1874520" y="1325880"/>
                </a:cubicBezTo>
                <a:cubicBezTo>
                  <a:pt x="1978660" y="1493520"/>
                  <a:pt x="2087880" y="1882140"/>
                  <a:pt x="2209800" y="2148840"/>
                </a:cubicBezTo>
                <a:cubicBezTo>
                  <a:pt x="2331720" y="2415540"/>
                  <a:pt x="2443480" y="2750820"/>
                  <a:pt x="2606040" y="2926080"/>
                </a:cubicBezTo>
                <a:cubicBezTo>
                  <a:pt x="2768600" y="3101340"/>
                  <a:pt x="3042920" y="3147060"/>
                  <a:pt x="3185160" y="3200400"/>
                </a:cubicBezTo>
                <a:cubicBezTo>
                  <a:pt x="3327400" y="3253740"/>
                  <a:pt x="3362960" y="3251200"/>
                  <a:pt x="3459480" y="3246120"/>
                </a:cubicBezTo>
                <a:cubicBezTo>
                  <a:pt x="3556000" y="3241040"/>
                  <a:pt x="3624580" y="3276600"/>
                  <a:pt x="3764280" y="3169920"/>
                </a:cubicBezTo>
                <a:cubicBezTo>
                  <a:pt x="3903980" y="3063240"/>
                  <a:pt x="4119880" y="2844800"/>
                  <a:pt x="4297680" y="2606040"/>
                </a:cubicBezTo>
                <a:cubicBezTo>
                  <a:pt x="4475480" y="2367280"/>
                  <a:pt x="4655820" y="1955800"/>
                  <a:pt x="4831080" y="1737360"/>
                </a:cubicBezTo>
                <a:cubicBezTo>
                  <a:pt x="5006340" y="1518920"/>
                  <a:pt x="5140960" y="1399540"/>
                  <a:pt x="5349240" y="1295400"/>
                </a:cubicBezTo>
                <a:cubicBezTo>
                  <a:pt x="5557520" y="1191260"/>
                  <a:pt x="5869940" y="1163320"/>
                  <a:pt x="6080760" y="1112520"/>
                </a:cubicBezTo>
                <a:cubicBezTo>
                  <a:pt x="6291580" y="1061720"/>
                  <a:pt x="6449060" y="1082040"/>
                  <a:pt x="6614160" y="990600"/>
                </a:cubicBezTo>
                <a:cubicBezTo>
                  <a:pt x="6779260" y="899160"/>
                  <a:pt x="6957060" y="728980"/>
                  <a:pt x="7071360" y="563880"/>
                </a:cubicBezTo>
                <a:cubicBezTo>
                  <a:pt x="7185660" y="398780"/>
                  <a:pt x="7242810" y="199390"/>
                  <a:pt x="7299960" y="0"/>
                </a:cubicBezTo>
              </a:path>
            </a:pathLst>
          </a:custGeom>
          <a:noFill/>
          <a:ln w="571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261938"/>
            <a:ext cx="7086600" cy="1085850"/>
          </a:xfrm>
        </p:spPr>
        <p:txBody>
          <a:bodyPr/>
          <a:lstStyle/>
          <a:p>
            <a:pPr algn="ctr"/>
            <a:r>
              <a:rPr lang="en-GB" altLang="en-US" sz="2800" b="0" smtClean="0">
                <a:effectLst/>
              </a:rPr>
              <a:t>Increasing &amp; Decreasing Functions </a:t>
            </a:r>
            <a:br>
              <a:rPr lang="en-GB" altLang="en-US" sz="2800" b="0" smtClean="0">
                <a:effectLst/>
              </a:rPr>
            </a:br>
            <a:r>
              <a:rPr lang="en-GB" altLang="en-US" sz="2800" b="0" smtClean="0">
                <a:effectLst/>
              </a:rPr>
              <a:t>and  Stationary Points</a:t>
            </a:r>
            <a:endParaRPr lang="en-GB" altLang="en-US" sz="3200" b="0" smtClean="0">
              <a:effectLst/>
            </a:endParaRPr>
          </a:p>
        </p:txBody>
      </p:sp>
      <p:sp>
        <p:nvSpPr>
          <p:cNvPr id="16438" name="Text Box 54"/>
          <p:cNvSpPr txBox="1">
            <a:spLocks noChangeArrowheads="1"/>
          </p:cNvSpPr>
          <p:nvPr/>
        </p:nvSpPr>
        <p:spPr bwMode="auto">
          <a:xfrm>
            <a:off x="681038" y="2062163"/>
            <a:ext cx="70199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Consider the following graph of   y  = f(x) …..</a:t>
            </a:r>
          </a:p>
        </p:txBody>
      </p:sp>
      <p:sp>
        <p:nvSpPr>
          <p:cNvPr id="65541" name="Line 55"/>
          <p:cNvSpPr>
            <a:spLocks noChangeShapeType="1"/>
          </p:cNvSpPr>
          <p:nvPr/>
        </p:nvSpPr>
        <p:spPr bwMode="auto">
          <a:xfrm>
            <a:off x="862013" y="5434013"/>
            <a:ext cx="8077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440" name="Text Box 56"/>
          <p:cNvSpPr txBox="1">
            <a:spLocks noChangeArrowheads="1"/>
          </p:cNvSpPr>
          <p:nvPr/>
        </p:nvSpPr>
        <p:spPr bwMode="auto">
          <a:xfrm>
            <a:off x="8610600" y="5510213"/>
            <a:ext cx="533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X</a:t>
            </a:r>
          </a:p>
        </p:txBody>
      </p:sp>
      <p:sp>
        <p:nvSpPr>
          <p:cNvPr id="16443" name="Text Box 59"/>
          <p:cNvSpPr txBox="1">
            <a:spLocks noChangeArrowheads="1"/>
          </p:cNvSpPr>
          <p:nvPr/>
        </p:nvSpPr>
        <p:spPr bwMode="auto">
          <a:xfrm>
            <a:off x="7620000" y="2614613"/>
            <a:ext cx="152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>
                <a:solidFill>
                  <a:srgbClr val="FFFF00"/>
                </a:solidFill>
                <a:latin typeface="+mj-lt"/>
              </a:rPr>
              <a:t>y = f(x)</a:t>
            </a:r>
          </a:p>
        </p:txBody>
      </p:sp>
      <p:sp>
        <p:nvSpPr>
          <p:cNvPr id="16444" name="Text Box 60"/>
          <p:cNvSpPr txBox="1">
            <a:spLocks noChangeArrowheads="1"/>
          </p:cNvSpPr>
          <p:nvPr/>
        </p:nvSpPr>
        <p:spPr bwMode="auto">
          <a:xfrm>
            <a:off x="838200" y="5434013"/>
            <a:ext cx="381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>
                <a:solidFill>
                  <a:srgbClr val="FFFF00"/>
                </a:solidFill>
                <a:latin typeface="+mj-lt"/>
              </a:rPr>
              <a:t>a</a:t>
            </a:r>
          </a:p>
        </p:txBody>
      </p:sp>
      <p:sp>
        <p:nvSpPr>
          <p:cNvPr id="16445" name="Text Box 61"/>
          <p:cNvSpPr txBox="1">
            <a:spLocks noChangeArrowheads="1"/>
          </p:cNvSpPr>
          <p:nvPr/>
        </p:nvSpPr>
        <p:spPr bwMode="auto">
          <a:xfrm>
            <a:off x="1752600" y="5434013"/>
            <a:ext cx="533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>
                <a:solidFill>
                  <a:srgbClr val="FFFF00"/>
                </a:solidFill>
                <a:latin typeface="+mj-lt"/>
              </a:rPr>
              <a:t>b</a:t>
            </a:r>
          </a:p>
        </p:txBody>
      </p:sp>
      <p:sp>
        <p:nvSpPr>
          <p:cNvPr id="16446" name="Text Box 62"/>
          <p:cNvSpPr txBox="1">
            <a:spLocks noChangeArrowheads="1"/>
          </p:cNvSpPr>
          <p:nvPr/>
        </p:nvSpPr>
        <p:spPr bwMode="auto">
          <a:xfrm>
            <a:off x="2667000" y="5434013"/>
            <a:ext cx="457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>
                <a:solidFill>
                  <a:srgbClr val="FFFF00"/>
                </a:solidFill>
                <a:latin typeface="+mj-lt"/>
              </a:rPr>
              <a:t>c</a:t>
            </a:r>
          </a:p>
        </p:txBody>
      </p:sp>
      <p:sp>
        <p:nvSpPr>
          <p:cNvPr id="16447" name="Text Box 63"/>
          <p:cNvSpPr txBox="1">
            <a:spLocks noChangeArrowheads="1"/>
          </p:cNvSpPr>
          <p:nvPr/>
        </p:nvSpPr>
        <p:spPr bwMode="auto">
          <a:xfrm>
            <a:off x="3667125" y="5434013"/>
            <a:ext cx="533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d</a:t>
            </a:r>
          </a:p>
        </p:txBody>
      </p:sp>
      <p:sp>
        <p:nvSpPr>
          <p:cNvPr id="16448" name="Text Box 64"/>
          <p:cNvSpPr txBox="1">
            <a:spLocks noChangeArrowheads="1"/>
          </p:cNvSpPr>
          <p:nvPr/>
        </p:nvSpPr>
        <p:spPr bwMode="auto">
          <a:xfrm>
            <a:off x="5105400" y="5434013"/>
            <a:ext cx="381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>
                <a:solidFill>
                  <a:srgbClr val="FFFF00"/>
                </a:solidFill>
                <a:latin typeface="+mj-lt"/>
              </a:rPr>
              <a:t>e</a:t>
            </a:r>
          </a:p>
        </p:txBody>
      </p:sp>
      <p:sp>
        <p:nvSpPr>
          <p:cNvPr id="16449" name="Text Box 65"/>
          <p:cNvSpPr txBox="1">
            <a:spLocks noChangeArrowheads="1"/>
          </p:cNvSpPr>
          <p:nvPr/>
        </p:nvSpPr>
        <p:spPr bwMode="auto">
          <a:xfrm>
            <a:off x="6629400" y="5434013"/>
            <a:ext cx="381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>
                <a:solidFill>
                  <a:srgbClr val="FFFF00"/>
                </a:solidFill>
                <a:latin typeface="+mj-lt"/>
              </a:rPr>
              <a:t>f</a:t>
            </a:r>
          </a:p>
        </p:txBody>
      </p:sp>
      <p:sp>
        <p:nvSpPr>
          <p:cNvPr id="16450" name="Line 66"/>
          <p:cNvSpPr>
            <a:spLocks noChangeShapeType="1"/>
          </p:cNvSpPr>
          <p:nvPr/>
        </p:nvSpPr>
        <p:spPr bwMode="auto">
          <a:xfrm>
            <a:off x="1905000" y="4214813"/>
            <a:ext cx="0" cy="1143000"/>
          </a:xfrm>
          <a:prstGeom prst="line">
            <a:avLst/>
          </a:prstGeom>
          <a:noFill/>
          <a:ln w="28575">
            <a:solidFill>
              <a:srgbClr val="FFFF00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GB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6451" name="Line 67"/>
          <p:cNvSpPr>
            <a:spLocks noChangeShapeType="1"/>
          </p:cNvSpPr>
          <p:nvPr/>
        </p:nvSpPr>
        <p:spPr bwMode="auto">
          <a:xfrm>
            <a:off x="4114800" y="5434013"/>
            <a:ext cx="0" cy="990600"/>
          </a:xfrm>
          <a:prstGeom prst="line">
            <a:avLst/>
          </a:prstGeom>
          <a:noFill/>
          <a:ln w="28575">
            <a:solidFill>
              <a:srgbClr val="FFFF00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GB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6452" name="Line 68"/>
          <p:cNvSpPr>
            <a:spLocks noChangeShapeType="1"/>
          </p:cNvSpPr>
          <p:nvPr/>
        </p:nvSpPr>
        <p:spPr bwMode="auto">
          <a:xfrm>
            <a:off x="6781800" y="4291013"/>
            <a:ext cx="0" cy="1143000"/>
          </a:xfrm>
          <a:prstGeom prst="line">
            <a:avLst/>
          </a:prstGeom>
          <a:noFill/>
          <a:ln w="28575">
            <a:solidFill>
              <a:srgbClr val="FFFF00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GB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6466" name="Text Box 82"/>
          <p:cNvSpPr txBox="1">
            <a:spLocks noChangeArrowheads="1"/>
          </p:cNvSpPr>
          <p:nvPr/>
        </p:nvSpPr>
        <p:spPr bwMode="auto">
          <a:xfrm>
            <a:off x="381000" y="5434013"/>
            <a:ext cx="533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>
                <a:solidFill>
                  <a:srgbClr val="FFFF00"/>
                </a:solidFill>
                <a:latin typeface="+mj-lt"/>
              </a:rPr>
              <a:t>+</a:t>
            </a:r>
          </a:p>
        </p:txBody>
      </p:sp>
      <p:sp>
        <p:nvSpPr>
          <p:cNvPr id="16467" name="Text Box 83"/>
          <p:cNvSpPr txBox="1">
            <a:spLocks noChangeArrowheads="1"/>
          </p:cNvSpPr>
          <p:nvPr/>
        </p:nvSpPr>
        <p:spPr bwMode="auto">
          <a:xfrm>
            <a:off x="762000" y="4367213"/>
            <a:ext cx="4572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4400">
                <a:solidFill>
                  <a:srgbClr val="FFFF00"/>
                </a:solidFill>
                <a:latin typeface="+mj-lt"/>
              </a:rPr>
              <a:t>+</a:t>
            </a:r>
          </a:p>
        </p:txBody>
      </p:sp>
      <p:sp>
        <p:nvSpPr>
          <p:cNvPr id="16468" name="Text Box 84"/>
          <p:cNvSpPr txBox="1">
            <a:spLocks noChangeArrowheads="1"/>
          </p:cNvSpPr>
          <p:nvPr/>
        </p:nvSpPr>
        <p:spPr bwMode="auto">
          <a:xfrm>
            <a:off x="4800600" y="5967413"/>
            <a:ext cx="5334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4400" dirty="0">
                <a:solidFill>
                  <a:srgbClr val="FFFF00"/>
                </a:solidFill>
                <a:latin typeface="+mj-lt"/>
              </a:rPr>
              <a:t>+</a:t>
            </a:r>
          </a:p>
        </p:txBody>
      </p:sp>
      <p:sp>
        <p:nvSpPr>
          <p:cNvPr id="16469" name="Text Box 85"/>
          <p:cNvSpPr txBox="1">
            <a:spLocks noChangeArrowheads="1"/>
          </p:cNvSpPr>
          <p:nvPr/>
        </p:nvSpPr>
        <p:spPr bwMode="auto">
          <a:xfrm>
            <a:off x="5024438" y="4424363"/>
            <a:ext cx="4572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4400" dirty="0">
                <a:solidFill>
                  <a:srgbClr val="FFFF00"/>
                </a:solidFill>
                <a:latin typeface="+mj-lt"/>
              </a:rPr>
              <a:t>+</a:t>
            </a:r>
          </a:p>
        </p:txBody>
      </p:sp>
      <p:sp>
        <p:nvSpPr>
          <p:cNvPr id="16470" name="Text Box 86"/>
          <p:cNvSpPr txBox="1">
            <a:spLocks noChangeArrowheads="1"/>
          </p:cNvSpPr>
          <p:nvPr/>
        </p:nvSpPr>
        <p:spPr bwMode="auto">
          <a:xfrm>
            <a:off x="7772400" y="3681413"/>
            <a:ext cx="5334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4400">
                <a:solidFill>
                  <a:srgbClr val="FFFF00"/>
                </a:solidFill>
                <a:latin typeface="+mj-lt"/>
              </a:rPr>
              <a:t>+</a:t>
            </a:r>
          </a:p>
        </p:txBody>
      </p:sp>
      <p:sp>
        <p:nvSpPr>
          <p:cNvPr id="16471" name="Text Box 87"/>
          <p:cNvSpPr txBox="1">
            <a:spLocks noChangeArrowheads="1"/>
          </p:cNvSpPr>
          <p:nvPr/>
        </p:nvSpPr>
        <p:spPr bwMode="auto">
          <a:xfrm>
            <a:off x="2581275" y="4378325"/>
            <a:ext cx="6858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4400" dirty="0">
                <a:solidFill>
                  <a:srgbClr val="FFFF00"/>
                </a:solidFill>
                <a:latin typeface="+mj-lt"/>
              </a:rPr>
              <a:t>-</a:t>
            </a:r>
          </a:p>
        </p:txBody>
      </p:sp>
      <p:sp>
        <p:nvSpPr>
          <p:cNvPr id="16472" name="Text Box 88"/>
          <p:cNvSpPr txBox="1">
            <a:spLocks noChangeArrowheads="1"/>
          </p:cNvSpPr>
          <p:nvPr/>
        </p:nvSpPr>
        <p:spPr bwMode="auto">
          <a:xfrm>
            <a:off x="3209925" y="5464175"/>
            <a:ext cx="4572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4400" dirty="0">
                <a:solidFill>
                  <a:srgbClr val="FFFF00"/>
                </a:solidFill>
                <a:latin typeface="+mj-lt"/>
              </a:rPr>
              <a:t>-</a:t>
            </a:r>
          </a:p>
        </p:txBody>
      </p:sp>
      <p:sp>
        <p:nvSpPr>
          <p:cNvPr id="16473" name="Text Box 89"/>
          <p:cNvSpPr txBox="1">
            <a:spLocks noChangeArrowheads="1"/>
          </p:cNvSpPr>
          <p:nvPr/>
        </p:nvSpPr>
        <p:spPr bwMode="auto">
          <a:xfrm>
            <a:off x="1676400" y="3700463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0</a:t>
            </a:r>
          </a:p>
        </p:txBody>
      </p:sp>
      <p:sp>
        <p:nvSpPr>
          <p:cNvPr id="16474" name="Text Box 90"/>
          <p:cNvSpPr txBox="1">
            <a:spLocks noChangeArrowheads="1"/>
          </p:cNvSpPr>
          <p:nvPr/>
        </p:nvSpPr>
        <p:spPr bwMode="auto">
          <a:xfrm>
            <a:off x="3919538" y="6500813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0</a:t>
            </a:r>
          </a:p>
        </p:txBody>
      </p:sp>
      <p:sp>
        <p:nvSpPr>
          <p:cNvPr id="16475" name="Text Box 91"/>
          <p:cNvSpPr txBox="1">
            <a:spLocks noChangeArrowheads="1"/>
          </p:cNvSpPr>
          <p:nvPr/>
        </p:nvSpPr>
        <p:spPr bwMode="auto">
          <a:xfrm>
            <a:off x="6472238" y="3700463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0</a:t>
            </a:r>
          </a:p>
        </p:txBody>
      </p:sp>
      <p:sp>
        <p:nvSpPr>
          <p:cNvPr id="65563" name="Oval 26"/>
          <p:cNvSpPr>
            <a:spLocks noChangeArrowheads="1"/>
          </p:cNvSpPr>
          <p:nvPr/>
        </p:nvSpPr>
        <p:spPr bwMode="auto">
          <a:xfrm>
            <a:off x="4029075" y="6324600"/>
            <a:ext cx="180975" cy="180975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564" name="Oval 27"/>
          <p:cNvSpPr>
            <a:spLocks noChangeArrowheads="1"/>
          </p:cNvSpPr>
          <p:nvPr/>
        </p:nvSpPr>
        <p:spPr bwMode="auto">
          <a:xfrm>
            <a:off x="1812925" y="4152900"/>
            <a:ext cx="180975" cy="180975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565" name="Oval 28"/>
          <p:cNvSpPr>
            <a:spLocks noChangeArrowheads="1"/>
          </p:cNvSpPr>
          <p:nvPr/>
        </p:nvSpPr>
        <p:spPr bwMode="auto">
          <a:xfrm>
            <a:off x="6669088" y="4152900"/>
            <a:ext cx="180975" cy="180975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60325" y="1417638"/>
            <a:ext cx="839788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rgbClr val="FFFF00"/>
                </a:solidFill>
                <a:latin typeface="+mj-lt"/>
              </a:rPr>
              <a:t>Higher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6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6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44" grpId="0" autoUpdateAnimBg="0"/>
      <p:bldP spid="16445" grpId="0" autoUpdateAnimBg="0"/>
      <p:bldP spid="16446" grpId="0" autoUpdateAnimBg="0"/>
      <p:bldP spid="16447" grpId="0" autoUpdateAnimBg="0"/>
      <p:bldP spid="16448" grpId="0" autoUpdateAnimBg="0"/>
      <p:bldP spid="16449" grpId="0" autoUpdateAnimBg="0"/>
      <p:bldP spid="16466" grpId="0" autoUpdateAnimBg="0"/>
      <p:bldP spid="16467" grpId="0" autoUpdateAnimBg="0"/>
      <p:bldP spid="16468" grpId="0" autoUpdateAnimBg="0"/>
      <p:bldP spid="16469" grpId="0" autoUpdateAnimBg="0"/>
      <p:bldP spid="16470" grpId="0" autoUpdateAnimBg="0"/>
      <p:bldP spid="16471" grpId="0" autoUpdateAnimBg="0"/>
      <p:bldP spid="16472" grpId="0" autoUpdateAnimBg="0"/>
      <p:bldP spid="16473" grpId="0" autoUpdateAnimBg="0"/>
      <p:bldP spid="16474" grpId="0" autoUpdateAnimBg="0"/>
      <p:bldP spid="16475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2581275" y="1890713"/>
            <a:ext cx="4724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In the graph of    y = f(x)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952500" y="2514600"/>
            <a:ext cx="80724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The function is increasing if the gradient is positive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952500" y="2967038"/>
            <a:ext cx="76009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i.e.   f </a:t>
            </a:r>
            <a:r>
              <a:rPr lang="en-GB" dirty="0">
                <a:solidFill>
                  <a:srgbClr val="FFFF00"/>
                </a:solidFill>
                <a:latin typeface="+mj-lt"/>
                <a:sym typeface="Symbol" pitchFamily="18" charset="2"/>
              </a:rPr>
              <a:t> 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(x) &gt; 0  when   x &lt; b  or   d &lt; x &lt; f   or   x &gt; f  . 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952500" y="3524250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The function is decreasing if the gradient is negative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952500" y="3962400"/>
            <a:ext cx="8534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and   f </a:t>
            </a:r>
            <a:r>
              <a:rPr lang="en-GB" dirty="0">
                <a:latin typeface="+mj-lt"/>
                <a:sym typeface="Symbol" pitchFamily="18" charset="2"/>
              </a:rPr>
              <a:t> </a:t>
            </a:r>
            <a:r>
              <a:rPr lang="en-GB" dirty="0">
                <a:latin typeface="+mj-lt"/>
              </a:rPr>
              <a:t>(x) &lt; 0  when    b &lt; x &lt; d   .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952500" y="4495800"/>
            <a:ext cx="81010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The function is stationary if the gradient is zero</a:t>
            </a: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952500" y="4862513"/>
            <a:ext cx="7762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and   f </a:t>
            </a:r>
            <a:r>
              <a:rPr lang="en-GB" dirty="0">
                <a:solidFill>
                  <a:srgbClr val="FFFF00"/>
                </a:solidFill>
                <a:latin typeface="+mj-lt"/>
                <a:sym typeface="Symbol" pitchFamily="18" charset="2"/>
              </a:rPr>
              <a:t> 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(x) = 0  when    x = b   or   x = d   or   x = f   .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952500" y="5345113"/>
            <a:ext cx="6750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These are called STATIONARY POINTS.</a:t>
            </a:r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0" y="5781675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14350" indent="-514350">
              <a:defRPr/>
            </a:pPr>
            <a:r>
              <a:rPr lang="en-GB" dirty="0">
                <a:latin typeface="+mj-lt"/>
              </a:rPr>
              <a:t>At   x = a,  x = c  and  x = e </a:t>
            </a:r>
          </a:p>
          <a:p>
            <a:pPr marL="514350" indent="-514350">
              <a:defRPr/>
            </a:pPr>
            <a:r>
              <a:rPr lang="en-GB" dirty="0">
                <a:latin typeface="+mj-lt"/>
              </a:rPr>
              <a:t>the curve is simply crossing the X-axis.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228600" y="190500"/>
            <a:ext cx="8229600" cy="10668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0"/>
              </a:spcBef>
              <a:defRPr/>
            </a:pPr>
            <a:r>
              <a:rPr lang="en-GB" sz="2800" kern="0">
                <a:solidFill>
                  <a:srgbClr val="EEF82A"/>
                </a:solidFill>
                <a:latin typeface="+mj-lt"/>
                <a:ea typeface="+mj-ea"/>
                <a:cs typeface="+mj-cs"/>
              </a:rPr>
              <a:t>Increasing &amp; Decreasing Functions </a:t>
            </a:r>
            <a:br>
              <a:rPr lang="en-GB" sz="2800" kern="0">
                <a:solidFill>
                  <a:srgbClr val="EEF82A"/>
                </a:solidFill>
                <a:latin typeface="+mj-lt"/>
                <a:ea typeface="+mj-ea"/>
                <a:cs typeface="+mj-cs"/>
              </a:rPr>
            </a:br>
            <a:r>
              <a:rPr lang="en-GB" sz="2800" kern="0">
                <a:solidFill>
                  <a:srgbClr val="EEF82A"/>
                </a:solidFill>
                <a:latin typeface="+mj-lt"/>
                <a:ea typeface="+mj-ea"/>
                <a:cs typeface="+mj-cs"/>
              </a:rPr>
              <a:t>and  Stationary Points</a:t>
            </a:r>
            <a:endParaRPr lang="en-GB" sz="3200" kern="0" dirty="0">
              <a:solidFill>
                <a:srgbClr val="EEF82A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325" y="1417638"/>
            <a:ext cx="839788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rgbClr val="FFFF00"/>
                </a:solidFill>
                <a:latin typeface="+mj-lt"/>
              </a:rPr>
              <a:t>Higher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 autoUpdateAnimBg="0"/>
      <p:bldP spid="36869" grpId="0" autoUpdateAnimBg="0"/>
      <p:bldP spid="36870" grpId="0" autoUpdateAnimBg="0"/>
      <p:bldP spid="36871" grpId="0" autoUpdateAnimBg="0"/>
      <p:bldP spid="36872" grpId="0" autoUpdateAnimBg="0"/>
      <p:bldP spid="36873" grpId="0" autoUpdateAnimBg="0"/>
      <p:bldP spid="36875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952500" y="1890713"/>
            <a:ext cx="2209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Example 24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914400" y="2408238"/>
            <a:ext cx="82296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For the function    f(x) = 4x</a:t>
            </a:r>
            <a:r>
              <a:rPr lang="en-GB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 - 24x + 19   determine the intervals when the function is decreasing and increasing.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3395663" y="3328988"/>
            <a:ext cx="3124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f </a:t>
            </a:r>
            <a:r>
              <a:rPr lang="en-GB" dirty="0">
                <a:latin typeface="+mj-lt"/>
                <a:sym typeface="Symbol" pitchFamily="18" charset="2"/>
              </a:rPr>
              <a:t> </a:t>
            </a:r>
            <a:r>
              <a:rPr lang="en-GB" dirty="0">
                <a:latin typeface="+mj-lt"/>
              </a:rPr>
              <a:t>(x) = 8x - 24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423863" y="3905250"/>
            <a:ext cx="5867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f(x) decreasing when   f </a:t>
            </a:r>
            <a:r>
              <a:rPr lang="en-GB" dirty="0">
                <a:latin typeface="+mj-lt"/>
                <a:sym typeface="Symbol" pitchFamily="18" charset="2"/>
              </a:rPr>
              <a:t> </a:t>
            </a:r>
            <a:r>
              <a:rPr lang="en-GB" dirty="0">
                <a:latin typeface="+mj-lt"/>
              </a:rPr>
              <a:t>(x) &lt; 0</a:t>
            </a: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5386388" y="3881438"/>
            <a:ext cx="3581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so  8x - 24 &lt; 0 </a:t>
            </a: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6743700" y="4324350"/>
            <a:ext cx="22336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8x &lt; 24</a:t>
            </a: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6777038" y="4776788"/>
            <a:ext cx="22336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x &lt; 3</a:t>
            </a: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466725" y="5410200"/>
            <a:ext cx="5638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>
                <a:latin typeface="+mj-lt"/>
              </a:rPr>
              <a:t>f(x) increasing when   f </a:t>
            </a:r>
            <a:r>
              <a:rPr lang="en-GB">
                <a:latin typeface="+mj-lt"/>
                <a:sym typeface="Symbol" pitchFamily="18" charset="2"/>
              </a:rPr>
              <a:t> </a:t>
            </a:r>
            <a:r>
              <a:rPr lang="en-GB">
                <a:latin typeface="+mj-lt"/>
              </a:rPr>
              <a:t>(x) &gt; 0</a:t>
            </a:r>
          </a:p>
        </p:txBody>
      </p:sp>
      <p:sp>
        <p:nvSpPr>
          <p:cNvPr id="67594" name="Text Box 12"/>
          <p:cNvSpPr txBox="1">
            <a:spLocks noChangeArrowheads="1"/>
          </p:cNvSpPr>
          <p:nvPr/>
        </p:nvSpPr>
        <p:spPr bwMode="auto">
          <a:xfrm>
            <a:off x="3352800" y="5943600"/>
            <a:ext cx="28956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GB" altLang="en-US"/>
          </a:p>
          <a:p>
            <a:pPr eaLnBrk="1" hangingPunct="1"/>
            <a:endParaRPr lang="en-GB" altLang="en-US"/>
          </a:p>
        </p:txBody>
      </p:sp>
      <p:sp>
        <p:nvSpPr>
          <p:cNvPr id="38925" name="Text Box 13"/>
          <p:cNvSpPr txBox="1">
            <a:spLocks noChangeArrowheads="1"/>
          </p:cNvSpPr>
          <p:nvPr/>
        </p:nvSpPr>
        <p:spPr bwMode="auto">
          <a:xfrm>
            <a:off x="5872163" y="5410200"/>
            <a:ext cx="2590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so  8x - 24 &gt; 0</a:t>
            </a:r>
          </a:p>
        </p:txBody>
      </p:sp>
      <p:sp>
        <p:nvSpPr>
          <p:cNvPr id="38926" name="Text Box 14"/>
          <p:cNvSpPr txBox="1">
            <a:spLocks noChangeArrowheads="1"/>
          </p:cNvSpPr>
          <p:nvPr/>
        </p:nvSpPr>
        <p:spPr bwMode="auto">
          <a:xfrm>
            <a:off x="7248525" y="5953125"/>
            <a:ext cx="1295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8x &gt; 24</a:t>
            </a:r>
          </a:p>
        </p:txBody>
      </p:sp>
      <p:sp>
        <p:nvSpPr>
          <p:cNvPr id="38927" name="Text Box 15"/>
          <p:cNvSpPr txBox="1">
            <a:spLocks noChangeArrowheads="1"/>
          </p:cNvSpPr>
          <p:nvPr/>
        </p:nvSpPr>
        <p:spPr bwMode="auto">
          <a:xfrm>
            <a:off x="6834188" y="6405563"/>
            <a:ext cx="2133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x &gt; 3</a:t>
            </a:r>
          </a:p>
        </p:txBody>
      </p:sp>
      <p:sp>
        <p:nvSpPr>
          <p:cNvPr id="38928" name="Text Box 16"/>
          <p:cNvSpPr txBox="1">
            <a:spLocks noChangeArrowheads="1"/>
          </p:cNvSpPr>
          <p:nvPr/>
        </p:nvSpPr>
        <p:spPr bwMode="auto">
          <a:xfrm>
            <a:off x="1171575" y="4776788"/>
            <a:ext cx="5210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800" dirty="0">
                <a:latin typeface="+mj-lt"/>
              </a:rPr>
              <a:t>Check: f </a:t>
            </a:r>
            <a:r>
              <a:rPr lang="en-GB" sz="2800" dirty="0">
                <a:latin typeface="+mj-lt"/>
                <a:sym typeface="Symbol" pitchFamily="18" charset="2"/>
              </a:rPr>
              <a:t> </a:t>
            </a:r>
            <a:r>
              <a:rPr lang="en-GB" sz="2800" dirty="0">
                <a:latin typeface="+mj-lt"/>
              </a:rPr>
              <a:t>(2) = 8 </a:t>
            </a:r>
            <a:r>
              <a:rPr lang="en-GB" sz="1200" dirty="0">
                <a:latin typeface="+mj-lt"/>
              </a:rPr>
              <a:t>X</a:t>
            </a:r>
            <a:r>
              <a:rPr lang="en-GB" sz="2800" dirty="0">
                <a:latin typeface="+mj-lt"/>
              </a:rPr>
              <a:t> 2 – 24 = -8 </a:t>
            </a:r>
          </a:p>
        </p:txBody>
      </p:sp>
      <p:sp>
        <p:nvSpPr>
          <p:cNvPr id="38929" name="Text Box 17"/>
          <p:cNvSpPr txBox="1">
            <a:spLocks noChangeArrowheads="1"/>
          </p:cNvSpPr>
          <p:nvPr/>
        </p:nvSpPr>
        <p:spPr bwMode="auto">
          <a:xfrm>
            <a:off x="946150" y="6342063"/>
            <a:ext cx="617696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800" dirty="0">
                <a:latin typeface="+mj-lt"/>
              </a:rPr>
              <a:t>Check: f </a:t>
            </a:r>
            <a:r>
              <a:rPr lang="en-GB" sz="2800" dirty="0">
                <a:latin typeface="+mj-lt"/>
                <a:sym typeface="Symbol" pitchFamily="18" charset="2"/>
              </a:rPr>
              <a:t> </a:t>
            </a:r>
            <a:r>
              <a:rPr lang="en-GB" sz="2800" dirty="0">
                <a:latin typeface="+mj-lt"/>
              </a:rPr>
              <a:t>(4) = 8 </a:t>
            </a:r>
            <a:r>
              <a:rPr lang="en-GB" sz="1200" dirty="0">
                <a:latin typeface="+mj-lt"/>
              </a:rPr>
              <a:t>X</a:t>
            </a:r>
            <a:r>
              <a:rPr lang="en-GB" sz="2800" dirty="0">
                <a:latin typeface="+mj-lt"/>
              </a:rPr>
              <a:t> 4 – 24 = 8</a:t>
            </a: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228600" y="280988"/>
            <a:ext cx="8229600" cy="10668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0"/>
              </a:spcBef>
              <a:defRPr/>
            </a:pPr>
            <a:r>
              <a:rPr lang="en-GB" sz="2800" kern="0" dirty="0">
                <a:solidFill>
                  <a:srgbClr val="EEF82A"/>
                </a:solidFill>
                <a:latin typeface="+mj-lt"/>
                <a:ea typeface="+mj-ea"/>
                <a:cs typeface="+mj-cs"/>
              </a:rPr>
              <a:t>Increasing &amp; Decreasing Functions </a:t>
            </a:r>
            <a:br>
              <a:rPr lang="en-GB" sz="2800" kern="0" dirty="0">
                <a:solidFill>
                  <a:srgbClr val="EEF82A"/>
                </a:solidFill>
                <a:latin typeface="+mj-lt"/>
                <a:ea typeface="+mj-ea"/>
                <a:cs typeface="+mj-cs"/>
              </a:rPr>
            </a:br>
            <a:r>
              <a:rPr lang="en-GB" sz="2800" kern="0" dirty="0">
                <a:solidFill>
                  <a:srgbClr val="EEF82A"/>
                </a:solidFill>
                <a:latin typeface="+mj-lt"/>
                <a:ea typeface="+mj-ea"/>
                <a:cs typeface="+mj-cs"/>
              </a:rPr>
              <a:t>and  Stationary Points</a:t>
            </a:r>
            <a:endParaRPr lang="en-GB" sz="3200" kern="0" dirty="0">
              <a:solidFill>
                <a:srgbClr val="EEF82A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325" y="1417638"/>
            <a:ext cx="839788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rgbClr val="FFFF00"/>
                </a:solidFill>
                <a:latin typeface="+mj-lt"/>
              </a:rPr>
              <a:t>Higher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 autoUpdateAnimBg="0"/>
      <p:bldP spid="38918" grpId="0" autoUpdateAnimBg="0"/>
      <p:bldP spid="38919" grpId="0" autoUpdateAnimBg="0"/>
      <p:bldP spid="38920" grpId="0" autoUpdateAnimBg="0"/>
      <p:bldP spid="38921" grpId="0" autoUpdateAnimBg="0"/>
      <p:bldP spid="38922" grpId="0" autoUpdateAnimBg="0"/>
      <p:bldP spid="38925" grpId="0" autoUpdateAnimBg="0"/>
      <p:bldP spid="38926" grpId="0" autoUpdateAnimBg="0"/>
      <p:bldP spid="38927" grpId="0" autoUpdateAnimBg="0"/>
      <p:bldP spid="38928" grpId="0" autoUpdateAnimBg="0"/>
      <p:bldP spid="38929" grpId="0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862013" y="1890713"/>
            <a:ext cx="19907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Example 25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862013" y="2384425"/>
            <a:ext cx="43434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For the curve  y = 6x – 5/x</a:t>
            </a:r>
            <a:r>
              <a:rPr lang="en-GB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 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862013" y="2876550"/>
            <a:ext cx="80391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Determine if it is increasing or decreasing when x = 10.</a:t>
            </a: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1947863" y="3670300"/>
            <a:ext cx="28194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 =  6x - 5x</a:t>
            </a:r>
            <a:r>
              <a:rPr lang="en-GB" baseline="30000" dirty="0">
                <a:latin typeface="+mj-lt"/>
              </a:rPr>
              <a:t>-2</a:t>
            </a:r>
            <a:endParaRPr lang="en-GB" dirty="0">
              <a:latin typeface="+mj-lt"/>
            </a:endParaRP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1042988" y="4486275"/>
            <a:ext cx="3733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so  </a:t>
            </a:r>
            <a:r>
              <a:rPr lang="en-GB" baseline="30000" dirty="0" err="1">
                <a:latin typeface="+mj-lt"/>
              </a:rPr>
              <a:t>dy</a:t>
            </a:r>
            <a:r>
              <a:rPr lang="en-GB" dirty="0">
                <a:latin typeface="+mj-lt"/>
              </a:rPr>
              <a:t>/</a:t>
            </a:r>
            <a:r>
              <a:rPr lang="en-GB" baseline="-25000" dirty="0" err="1">
                <a:latin typeface="+mj-lt"/>
              </a:rPr>
              <a:t>dx</a:t>
            </a:r>
            <a:r>
              <a:rPr lang="en-GB" dirty="0">
                <a:latin typeface="+mj-lt"/>
              </a:rPr>
              <a:t>  =  6 + 10x</a:t>
            </a:r>
            <a:r>
              <a:rPr lang="en-GB" baseline="30000" dirty="0">
                <a:latin typeface="+mj-lt"/>
              </a:rPr>
              <a:t>-3</a:t>
            </a:r>
            <a:endParaRPr lang="en-GB" dirty="0">
              <a:latin typeface="+mj-lt"/>
            </a:endParaRPr>
          </a:p>
        </p:txBody>
      </p:sp>
      <p:sp>
        <p:nvSpPr>
          <p:cNvPr id="39948" name="Text Box 12"/>
          <p:cNvSpPr txBox="1">
            <a:spLocks noChangeArrowheads="1"/>
          </p:cNvSpPr>
          <p:nvPr/>
        </p:nvSpPr>
        <p:spPr bwMode="auto">
          <a:xfrm>
            <a:off x="1042988" y="5510213"/>
            <a:ext cx="52244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when  x = 10       </a:t>
            </a:r>
            <a:r>
              <a:rPr lang="en-GB" baseline="30000" dirty="0" err="1">
                <a:latin typeface="+mj-lt"/>
              </a:rPr>
              <a:t>dy</a:t>
            </a:r>
            <a:r>
              <a:rPr lang="en-GB" dirty="0">
                <a:latin typeface="+mj-lt"/>
              </a:rPr>
              <a:t>/</a:t>
            </a:r>
            <a:r>
              <a:rPr lang="en-GB" baseline="-25000" dirty="0" err="1">
                <a:latin typeface="+mj-lt"/>
              </a:rPr>
              <a:t>dx</a:t>
            </a:r>
            <a:r>
              <a:rPr lang="en-GB" dirty="0">
                <a:latin typeface="+mj-lt"/>
              </a:rPr>
              <a:t>  =   6 + </a:t>
            </a:r>
            <a:r>
              <a:rPr lang="en-GB" baseline="30000" dirty="0">
                <a:latin typeface="+mj-lt"/>
              </a:rPr>
              <a:t>10</a:t>
            </a:r>
            <a:r>
              <a:rPr lang="en-GB" dirty="0">
                <a:latin typeface="+mj-lt"/>
              </a:rPr>
              <a:t>/</a:t>
            </a:r>
            <a:r>
              <a:rPr lang="en-GB" baseline="-25000" dirty="0">
                <a:latin typeface="+mj-lt"/>
              </a:rPr>
              <a:t>1000</a:t>
            </a:r>
            <a:r>
              <a:rPr lang="en-GB" dirty="0">
                <a:latin typeface="+mj-lt"/>
              </a:rPr>
              <a:t> </a:t>
            </a:r>
          </a:p>
        </p:txBody>
      </p:sp>
      <p:sp>
        <p:nvSpPr>
          <p:cNvPr id="39949" name="Text Box 13"/>
          <p:cNvSpPr txBox="1">
            <a:spLocks noChangeArrowheads="1"/>
          </p:cNvSpPr>
          <p:nvPr/>
        </p:nvSpPr>
        <p:spPr bwMode="auto">
          <a:xfrm>
            <a:off x="5453063" y="5553075"/>
            <a:ext cx="2286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=  6.01</a:t>
            </a:r>
          </a:p>
        </p:txBody>
      </p:sp>
      <p:sp>
        <p:nvSpPr>
          <p:cNvPr id="39950" name="Text Box 14"/>
          <p:cNvSpPr txBox="1">
            <a:spLocks noChangeArrowheads="1"/>
          </p:cNvSpPr>
          <p:nvPr/>
        </p:nvSpPr>
        <p:spPr bwMode="auto">
          <a:xfrm>
            <a:off x="1042988" y="6315075"/>
            <a:ext cx="71151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Since   </a:t>
            </a:r>
            <a:r>
              <a:rPr lang="en-GB" baseline="30000" dirty="0" err="1">
                <a:latin typeface="+mj-lt"/>
              </a:rPr>
              <a:t>dy</a:t>
            </a:r>
            <a:r>
              <a:rPr lang="en-GB" dirty="0">
                <a:latin typeface="+mj-lt"/>
              </a:rPr>
              <a:t>/</a:t>
            </a:r>
            <a:r>
              <a:rPr lang="en-GB" baseline="-25000" dirty="0" err="1">
                <a:latin typeface="+mj-lt"/>
              </a:rPr>
              <a:t>dx</a:t>
            </a:r>
            <a:r>
              <a:rPr lang="en-GB" dirty="0">
                <a:latin typeface="+mj-lt"/>
              </a:rPr>
              <a:t>  &gt; 0  then the function is increasing.  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28600" y="280988"/>
            <a:ext cx="8229600" cy="10668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0"/>
              </a:spcBef>
              <a:defRPr/>
            </a:pPr>
            <a:r>
              <a:rPr lang="en-GB" sz="2800" kern="0" dirty="0">
                <a:solidFill>
                  <a:srgbClr val="EEF82A"/>
                </a:solidFill>
                <a:latin typeface="+mj-lt"/>
                <a:ea typeface="+mj-ea"/>
                <a:cs typeface="+mj-cs"/>
              </a:rPr>
              <a:t>Increasing &amp; Decreasing Functions </a:t>
            </a:r>
            <a:br>
              <a:rPr lang="en-GB" sz="2800" kern="0" dirty="0">
                <a:solidFill>
                  <a:srgbClr val="EEF82A"/>
                </a:solidFill>
                <a:latin typeface="+mj-lt"/>
                <a:ea typeface="+mj-ea"/>
                <a:cs typeface="+mj-cs"/>
              </a:rPr>
            </a:br>
            <a:r>
              <a:rPr lang="en-GB" sz="2800" kern="0" dirty="0">
                <a:solidFill>
                  <a:srgbClr val="EEF82A"/>
                </a:solidFill>
                <a:latin typeface="+mj-lt"/>
                <a:ea typeface="+mj-ea"/>
                <a:cs typeface="+mj-cs"/>
              </a:rPr>
              <a:t>and  Stationary Points</a:t>
            </a:r>
            <a:endParaRPr lang="en-GB" sz="3200" kern="0" dirty="0">
              <a:solidFill>
                <a:srgbClr val="EEF82A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871538" y="3594100"/>
            <a:ext cx="1752600" cy="830263"/>
            <a:chOff x="871560" y="3343591"/>
            <a:chExt cx="1752600" cy="830997"/>
          </a:xfrm>
        </p:grpSpPr>
        <p:sp>
          <p:nvSpPr>
            <p:cNvPr id="39943" name="Text Box 7"/>
            <p:cNvSpPr txBox="1">
              <a:spLocks noChangeArrowheads="1"/>
            </p:cNvSpPr>
            <p:nvPr/>
          </p:nvSpPr>
          <p:spPr bwMode="auto">
            <a:xfrm>
              <a:off x="871560" y="3343591"/>
              <a:ext cx="17526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dirty="0">
                  <a:latin typeface="+mj-lt"/>
                </a:rPr>
                <a:t>y = 6x - 5 	   x</a:t>
              </a:r>
              <a:r>
                <a:rPr lang="en-GB" baseline="30000" dirty="0">
                  <a:latin typeface="+mj-lt"/>
                </a:rPr>
                <a:t>2</a:t>
              </a:r>
            </a:p>
          </p:txBody>
        </p:sp>
        <p:cxnSp>
          <p:nvCxnSpPr>
            <p:cNvPr id="68625" name="Straight Connector 14"/>
            <p:cNvCxnSpPr>
              <a:cxnSpLocks noChangeShapeType="1"/>
            </p:cNvCxnSpPr>
            <p:nvPr/>
          </p:nvCxnSpPr>
          <p:spPr bwMode="auto">
            <a:xfrm>
              <a:off x="2128824" y="3700464"/>
              <a:ext cx="361952" cy="1588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3757613" y="4486275"/>
            <a:ext cx="1752600" cy="831850"/>
            <a:chOff x="4071960" y="4486591"/>
            <a:chExt cx="1752600" cy="830997"/>
          </a:xfrm>
        </p:grpSpPr>
        <p:sp>
          <p:nvSpPr>
            <p:cNvPr id="39947" name="Text Box 11"/>
            <p:cNvSpPr txBox="1">
              <a:spLocks noChangeArrowheads="1"/>
            </p:cNvSpPr>
            <p:nvPr/>
          </p:nvSpPr>
          <p:spPr bwMode="auto">
            <a:xfrm>
              <a:off x="4071960" y="4486591"/>
              <a:ext cx="17526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dirty="0">
                  <a:latin typeface="+mj-lt"/>
                </a:rPr>
                <a:t>=  6 + 10 	 x</a:t>
              </a:r>
              <a:r>
                <a:rPr lang="en-GB" baseline="30000" dirty="0">
                  <a:latin typeface="+mj-lt"/>
                </a:rPr>
                <a:t>3</a:t>
              </a:r>
              <a:endParaRPr lang="en-GB" dirty="0">
                <a:latin typeface="+mj-lt"/>
              </a:endParaRPr>
            </a:p>
          </p:txBody>
        </p:sp>
        <p:cxnSp>
          <p:nvCxnSpPr>
            <p:cNvPr id="68623" name="Straight Connector 16"/>
            <p:cNvCxnSpPr>
              <a:cxnSpLocks noChangeShapeType="1"/>
            </p:cNvCxnSpPr>
            <p:nvPr/>
          </p:nvCxnSpPr>
          <p:spPr bwMode="auto">
            <a:xfrm>
              <a:off x="5205416" y="4875220"/>
              <a:ext cx="361952" cy="1588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9" name="TextBox 18"/>
          <p:cNvSpPr txBox="1"/>
          <p:nvPr/>
        </p:nvSpPr>
        <p:spPr>
          <a:xfrm>
            <a:off x="60325" y="1417638"/>
            <a:ext cx="839788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rgbClr val="FFFF00"/>
                </a:solidFill>
                <a:latin typeface="+mj-lt"/>
              </a:rPr>
              <a:t>Higher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4" grpId="0" autoUpdateAnimBg="0"/>
      <p:bldP spid="39945" grpId="0" autoUpdateAnimBg="0"/>
      <p:bldP spid="39948" grpId="0" autoUpdateAnimBg="0"/>
      <p:bldP spid="39949" grpId="0" autoUpdateAnimBg="0"/>
      <p:bldP spid="39950" grpId="0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862013" y="1981200"/>
            <a:ext cx="1990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Example 26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1042988" y="2327275"/>
            <a:ext cx="7924800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Show that the function   g(x) = </a:t>
            </a:r>
            <a:r>
              <a:rPr lang="en-GB" baseline="30000" dirty="0">
                <a:solidFill>
                  <a:srgbClr val="FFFF00"/>
                </a:solidFill>
                <a:latin typeface="+mj-lt"/>
              </a:rPr>
              <a:t>1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/</a:t>
            </a:r>
            <a:r>
              <a:rPr lang="en-GB" baseline="-25000" dirty="0">
                <a:solidFill>
                  <a:srgbClr val="FFFF00"/>
                </a:solidFill>
                <a:latin typeface="+mj-lt"/>
              </a:rPr>
              <a:t>3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x</a:t>
            </a:r>
            <a:r>
              <a:rPr lang="en-GB" baseline="30000" dirty="0">
                <a:solidFill>
                  <a:srgbClr val="FFFF00"/>
                </a:solidFill>
                <a:latin typeface="+mj-lt"/>
              </a:rPr>
              <a:t>3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 -3x</a:t>
            </a:r>
            <a:r>
              <a:rPr lang="en-GB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 + 9x -10  </a:t>
            </a:r>
          </a:p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is never decreasing. </a:t>
            </a: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2038350" y="3429000"/>
            <a:ext cx="28051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g </a:t>
            </a:r>
            <a:r>
              <a:rPr lang="en-GB" dirty="0">
                <a:latin typeface="+mj-lt"/>
                <a:sym typeface="Symbol" pitchFamily="18" charset="2"/>
              </a:rPr>
              <a:t></a:t>
            </a:r>
            <a:r>
              <a:rPr lang="en-GB" dirty="0">
                <a:latin typeface="+mj-lt"/>
              </a:rPr>
              <a:t>(x) = x</a:t>
            </a:r>
            <a:r>
              <a:rPr lang="en-GB" baseline="30000" dirty="0">
                <a:latin typeface="+mj-lt"/>
              </a:rPr>
              <a:t>2</a:t>
            </a:r>
            <a:r>
              <a:rPr lang="en-GB" dirty="0">
                <a:latin typeface="+mj-lt"/>
              </a:rPr>
              <a:t> - 6x + 9</a:t>
            </a: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3910013" y="3429000"/>
            <a:ext cx="3657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>
                <a:latin typeface="+mj-lt"/>
              </a:rPr>
              <a:t> = (x - 3)(x - 3)</a:t>
            </a: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6562725" y="3429000"/>
            <a:ext cx="19002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=  (x - 3)</a:t>
            </a:r>
            <a:r>
              <a:rPr lang="en-GB" baseline="30000" dirty="0">
                <a:latin typeface="+mj-lt"/>
              </a:rPr>
              <a:t>2</a:t>
            </a:r>
            <a:endParaRPr lang="en-GB" dirty="0">
              <a:latin typeface="+mj-lt"/>
            </a:endParaRPr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381000" y="5297488"/>
            <a:ext cx="87630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Since  (x - 3)</a:t>
            </a:r>
            <a:r>
              <a:rPr lang="en-GB" baseline="30000" dirty="0">
                <a:latin typeface="+mj-lt"/>
              </a:rPr>
              <a:t>2  </a:t>
            </a:r>
            <a:r>
              <a:rPr lang="en-GB" dirty="0">
                <a:latin typeface="+mj-lt"/>
                <a:sym typeface="Symbol" pitchFamily="18" charset="2"/>
              </a:rPr>
              <a:t></a:t>
            </a:r>
            <a:r>
              <a:rPr lang="en-GB" dirty="0">
                <a:latin typeface="+mj-lt"/>
              </a:rPr>
              <a:t> 0   for all values of x </a:t>
            </a:r>
          </a:p>
          <a:p>
            <a:pPr>
              <a:defRPr/>
            </a:pPr>
            <a:r>
              <a:rPr lang="en-GB" dirty="0">
                <a:latin typeface="+mj-lt"/>
              </a:rPr>
              <a:t>then   g </a:t>
            </a:r>
            <a:r>
              <a:rPr lang="en-GB" dirty="0">
                <a:latin typeface="+mj-lt"/>
                <a:sym typeface="Symbol" pitchFamily="18" charset="2"/>
              </a:rPr>
              <a:t></a:t>
            </a:r>
            <a:r>
              <a:rPr lang="en-GB" dirty="0">
                <a:latin typeface="+mj-lt"/>
              </a:rPr>
              <a:t>(x) </a:t>
            </a:r>
            <a:r>
              <a:rPr lang="en-GB" dirty="0">
                <a:latin typeface="+mj-lt"/>
                <a:sym typeface="Symbol" pitchFamily="18" charset="2"/>
              </a:rPr>
              <a:t>can never  be negative </a:t>
            </a:r>
          </a:p>
          <a:p>
            <a:pPr>
              <a:defRPr/>
            </a:pPr>
            <a:r>
              <a:rPr lang="en-GB" dirty="0">
                <a:latin typeface="+mj-lt"/>
                <a:sym typeface="Symbol" pitchFamily="18" charset="2"/>
              </a:rPr>
              <a:t>so</a:t>
            </a:r>
            <a:r>
              <a:rPr lang="en-GB" dirty="0">
                <a:latin typeface="+mj-lt"/>
              </a:rPr>
              <a:t> the function is never decreasing.</a:t>
            </a:r>
          </a:p>
        </p:txBody>
      </p:sp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914400" y="4038600"/>
            <a:ext cx="8229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Squaring a negative or a positive value produces a positive value,  while 0</a:t>
            </a:r>
            <a:r>
              <a:rPr lang="en-GB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 = 0.  So you will never obtain      a negative by squaring any real number.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228600" y="280988"/>
            <a:ext cx="8229600" cy="10668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0"/>
              </a:spcBef>
              <a:defRPr/>
            </a:pPr>
            <a:r>
              <a:rPr lang="en-GB" sz="2800" kern="0" dirty="0">
                <a:solidFill>
                  <a:srgbClr val="EEF82A"/>
                </a:solidFill>
                <a:latin typeface="+mj-lt"/>
                <a:ea typeface="+mj-ea"/>
                <a:cs typeface="+mj-cs"/>
              </a:rPr>
              <a:t>Increasing &amp; Decreasing Functions </a:t>
            </a:r>
            <a:br>
              <a:rPr lang="en-GB" sz="2800" kern="0" dirty="0">
                <a:solidFill>
                  <a:srgbClr val="EEF82A"/>
                </a:solidFill>
                <a:latin typeface="+mj-lt"/>
                <a:ea typeface="+mj-ea"/>
                <a:cs typeface="+mj-cs"/>
              </a:rPr>
            </a:br>
            <a:r>
              <a:rPr lang="en-GB" sz="2800" kern="0" dirty="0">
                <a:solidFill>
                  <a:srgbClr val="EEF82A"/>
                </a:solidFill>
                <a:latin typeface="+mj-lt"/>
                <a:ea typeface="+mj-ea"/>
                <a:cs typeface="+mj-cs"/>
              </a:rPr>
              <a:t>and  Stationary Points</a:t>
            </a:r>
            <a:endParaRPr lang="en-GB" sz="3200" kern="0" dirty="0">
              <a:solidFill>
                <a:srgbClr val="EEF82A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325" y="1417638"/>
            <a:ext cx="839788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rgbClr val="FFFF00"/>
                </a:solidFill>
                <a:latin typeface="+mj-lt"/>
              </a:rPr>
              <a:t>Higher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 autoUpdateAnimBg="0"/>
      <p:bldP spid="40966" grpId="0" autoUpdateAnimBg="0"/>
      <p:bldP spid="40967" grpId="0" autoUpdateAnimBg="0"/>
      <p:bldP spid="40969" grpId="0" autoUpdateAnimBg="0"/>
      <p:bldP spid="40972" grpId="0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671513" y="1890713"/>
            <a:ext cx="2362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Example 27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1638300" y="2441575"/>
            <a:ext cx="700563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Determine the intervals when the function</a:t>
            </a:r>
          </a:p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		f(x) = 2x</a:t>
            </a:r>
            <a:r>
              <a:rPr lang="en-GB" baseline="30000" dirty="0">
                <a:solidFill>
                  <a:srgbClr val="FFFF00"/>
                </a:solidFill>
                <a:latin typeface="+mj-lt"/>
              </a:rPr>
              <a:t>3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 + 3x</a:t>
            </a:r>
            <a:r>
              <a:rPr lang="en-GB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 - 36x + 41</a:t>
            </a:r>
          </a:p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is  (a) Stationary (b) Increasing  (c) Decreasing.</a:t>
            </a: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1023938" y="4400550"/>
            <a:ext cx="33956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f </a:t>
            </a:r>
            <a:r>
              <a:rPr lang="en-GB" dirty="0">
                <a:latin typeface="+mj-lt"/>
                <a:sym typeface="Symbol" pitchFamily="18" charset="2"/>
              </a:rPr>
              <a:t></a:t>
            </a:r>
            <a:r>
              <a:rPr lang="en-GB" dirty="0">
                <a:latin typeface="+mj-lt"/>
              </a:rPr>
              <a:t>(x) = 6x</a:t>
            </a:r>
            <a:r>
              <a:rPr lang="en-GB" baseline="30000" dirty="0">
                <a:latin typeface="+mj-lt"/>
              </a:rPr>
              <a:t>2</a:t>
            </a:r>
            <a:r>
              <a:rPr lang="en-GB" dirty="0">
                <a:latin typeface="+mj-lt"/>
              </a:rPr>
              <a:t> + 6x - 36 </a:t>
            </a: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1814513" y="5010150"/>
            <a:ext cx="26479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=   6(x</a:t>
            </a:r>
            <a:r>
              <a:rPr lang="en-GB" baseline="30000" dirty="0">
                <a:latin typeface="+mj-lt"/>
              </a:rPr>
              <a:t>2</a:t>
            </a:r>
            <a:r>
              <a:rPr lang="en-GB" dirty="0">
                <a:latin typeface="+mj-lt"/>
              </a:rPr>
              <a:t> + x - 6)</a:t>
            </a:r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1943100" y="5619750"/>
            <a:ext cx="26098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=  6(x + 3)(x - 2)</a:t>
            </a:r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5038725" y="4400550"/>
            <a:ext cx="35147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Function is stationary when f </a:t>
            </a:r>
            <a:r>
              <a:rPr lang="en-GB" dirty="0">
                <a:latin typeface="+mj-lt"/>
                <a:sym typeface="Symbol" pitchFamily="18" charset="2"/>
              </a:rPr>
              <a:t></a:t>
            </a:r>
            <a:r>
              <a:rPr lang="en-GB" dirty="0">
                <a:latin typeface="+mj-lt"/>
              </a:rPr>
              <a:t>(x) = 0</a:t>
            </a:r>
          </a:p>
        </p:txBody>
      </p:sp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5038725" y="5384800"/>
            <a:ext cx="34051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 err="1">
                <a:latin typeface="+mj-lt"/>
              </a:rPr>
              <a:t>ie</a:t>
            </a:r>
            <a:r>
              <a:rPr lang="en-GB" dirty="0">
                <a:latin typeface="+mj-lt"/>
              </a:rPr>
              <a:t>    6(x + 3)(x - 2) = 0 </a:t>
            </a:r>
          </a:p>
        </p:txBody>
      </p:sp>
      <p:sp>
        <p:nvSpPr>
          <p:cNvPr id="41996" name="Line 12"/>
          <p:cNvSpPr>
            <a:spLocks noChangeShapeType="1"/>
          </p:cNvSpPr>
          <p:nvPr/>
        </p:nvSpPr>
        <p:spPr bwMode="auto">
          <a:xfrm>
            <a:off x="4752975" y="4324350"/>
            <a:ext cx="0" cy="2362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997" name="Text Box 13"/>
          <p:cNvSpPr txBox="1">
            <a:spLocks noChangeArrowheads="1"/>
          </p:cNvSpPr>
          <p:nvPr/>
        </p:nvSpPr>
        <p:spPr bwMode="auto">
          <a:xfrm>
            <a:off x="5038725" y="6000750"/>
            <a:ext cx="34051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 err="1">
                <a:solidFill>
                  <a:srgbClr val="FFFF00"/>
                </a:solidFill>
                <a:latin typeface="+mj-lt"/>
              </a:rPr>
              <a:t>ie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    x = -3   or    x = 2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228600" y="280988"/>
            <a:ext cx="8229600" cy="10668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0"/>
              </a:spcBef>
              <a:defRPr/>
            </a:pPr>
            <a:r>
              <a:rPr lang="en-GB" sz="2800" kern="0" dirty="0">
                <a:solidFill>
                  <a:srgbClr val="EEF82A"/>
                </a:solidFill>
                <a:latin typeface="+mj-lt"/>
                <a:ea typeface="+mj-ea"/>
                <a:cs typeface="+mj-cs"/>
              </a:rPr>
              <a:t>Increasing &amp; Decreasing Functions </a:t>
            </a:r>
            <a:br>
              <a:rPr lang="en-GB" sz="2800" kern="0" dirty="0">
                <a:solidFill>
                  <a:srgbClr val="EEF82A"/>
                </a:solidFill>
                <a:latin typeface="+mj-lt"/>
                <a:ea typeface="+mj-ea"/>
                <a:cs typeface="+mj-cs"/>
              </a:rPr>
            </a:br>
            <a:r>
              <a:rPr lang="en-GB" sz="2800" kern="0" dirty="0">
                <a:solidFill>
                  <a:srgbClr val="EEF82A"/>
                </a:solidFill>
                <a:latin typeface="+mj-lt"/>
                <a:ea typeface="+mj-ea"/>
                <a:cs typeface="+mj-cs"/>
              </a:rPr>
              <a:t>and  Stationary Points</a:t>
            </a:r>
            <a:endParaRPr lang="en-GB" sz="3200" kern="0" dirty="0">
              <a:solidFill>
                <a:srgbClr val="EEF82A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325" y="1417638"/>
            <a:ext cx="839788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rgbClr val="FFFF00"/>
                </a:solidFill>
                <a:latin typeface="+mj-lt"/>
              </a:rPr>
              <a:t>Higher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 autoUpdateAnimBg="0"/>
      <p:bldP spid="41990" grpId="0" autoUpdateAnimBg="0"/>
      <p:bldP spid="41991" grpId="0" autoUpdateAnimBg="0"/>
      <p:bldP spid="41993" grpId="0" autoUpdateAnimBg="0"/>
      <p:bldP spid="41994" grpId="0" autoUpdateAnimBg="0"/>
      <p:bldP spid="41997" grpId="0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4"/>
          <p:cNvSpPr>
            <a:spLocks noChangeArrowheads="1"/>
          </p:cNvSpPr>
          <p:nvPr/>
        </p:nvSpPr>
        <p:spPr bwMode="auto">
          <a:xfrm>
            <a:off x="1838325" y="3246438"/>
            <a:ext cx="5881688" cy="1268412"/>
          </a:xfrm>
          <a:prstGeom prst="rect">
            <a:avLst/>
          </a:prstGeom>
          <a:solidFill>
            <a:srgbClr val="4D4D4D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1195388" y="2055813"/>
            <a:ext cx="70866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We now use a special  table of factors to determine when f </a:t>
            </a:r>
            <a:r>
              <a:rPr lang="en-GB" dirty="0">
                <a:latin typeface="+mj-lt"/>
                <a:sym typeface="Symbol" pitchFamily="18" charset="2"/>
              </a:rPr>
              <a:t></a:t>
            </a:r>
            <a:r>
              <a:rPr lang="en-GB" dirty="0">
                <a:latin typeface="+mj-lt"/>
              </a:rPr>
              <a:t>(x)  is positive &amp; negative. </a:t>
            </a:r>
          </a:p>
        </p:txBody>
      </p:sp>
      <p:sp>
        <p:nvSpPr>
          <p:cNvPr id="43011" name="Line 3"/>
          <p:cNvSpPr>
            <a:spLocks noChangeShapeType="1"/>
          </p:cNvSpPr>
          <p:nvPr/>
        </p:nvSpPr>
        <p:spPr bwMode="auto">
          <a:xfrm>
            <a:off x="3224213" y="3560763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3012" name="Line 4"/>
          <p:cNvSpPr>
            <a:spLocks noChangeShapeType="1"/>
          </p:cNvSpPr>
          <p:nvPr/>
        </p:nvSpPr>
        <p:spPr bwMode="auto">
          <a:xfrm>
            <a:off x="4976813" y="3560763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3013" name="Line 5"/>
          <p:cNvSpPr>
            <a:spLocks noChangeShapeType="1"/>
          </p:cNvSpPr>
          <p:nvPr/>
        </p:nvSpPr>
        <p:spPr bwMode="auto">
          <a:xfrm>
            <a:off x="6838950" y="3560763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1676400" y="3328988"/>
            <a:ext cx="1066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x</a:t>
            </a:r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4090988" y="3328988"/>
            <a:ext cx="609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-3</a:t>
            </a:r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5934075" y="3328988"/>
            <a:ext cx="609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2</a:t>
            </a:r>
          </a:p>
        </p:txBody>
      </p:sp>
      <p:sp>
        <p:nvSpPr>
          <p:cNvPr id="43020" name="Text Box 12"/>
          <p:cNvSpPr txBox="1">
            <a:spLocks noChangeArrowheads="1"/>
          </p:cNvSpPr>
          <p:nvPr/>
        </p:nvSpPr>
        <p:spPr bwMode="auto">
          <a:xfrm>
            <a:off x="1747838" y="3881438"/>
            <a:ext cx="99536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f’(x)</a:t>
            </a:r>
          </a:p>
        </p:txBody>
      </p:sp>
      <p:sp>
        <p:nvSpPr>
          <p:cNvPr id="71691" name="Line 20"/>
          <p:cNvSpPr>
            <a:spLocks noChangeShapeType="1"/>
          </p:cNvSpPr>
          <p:nvPr/>
        </p:nvSpPr>
        <p:spPr bwMode="auto">
          <a:xfrm>
            <a:off x="1838325" y="3790950"/>
            <a:ext cx="58816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3034" name="Text Box 26"/>
          <p:cNvSpPr txBox="1">
            <a:spLocks noChangeArrowheads="1"/>
          </p:cNvSpPr>
          <p:nvPr/>
        </p:nvSpPr>
        <p:spPr bwMode="auto">
          <a:xfrm>
            <a:off x="2286000" y="5181600"/>
            <a:ext cx="4724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endParaRPr lang="en-GB">
              <a:latin typeface="+mj-lt"/>
            </a:endParaRPr>
          </a:p>
          <a:p>
            <a:pPr algn="l">
              <a:defRPr/>
            </a:pPr>
            <a:endParaRPr lang="en-GB">
              <a:latin typeface="+mj-lt"/>
            </a:endParaRPr>
          </a:p>
        </p:txBody>
      </p:sp>
      <p:sp>
        <p:nvSpPr>
          <p:cNvPr id="43036" name="Text Box 28"/>
          <p:cNvSpPr txBox="1">
            <a:spLocks noChangeArrowheads="1"/>
          </p:cNvSpPr>
          <p:nvPr/>
        </p:nvSpPr>
        <p:spPr bwMode="auto">
          <a:xfrm>
            <a:off x="2809875" y="3724275"/>
            <a:ext cx="113665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    </a:t>
            </a:r>
            <a:r>
              <a:rPr lang="en-GB" sz="4400" dirty="0">
                <a:solidFill>
                  <a:srgbClr val="FFFF00"/>
                </a:solidFill>
                <a:latin typeface="+mj-lt"/>
              </a:rPr>
              <a:t>+</a:t>
            </a:r>
            <a:endParaRPr lang="en-GB" sz="28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43039" name="Text Box 31"/>
          <p:cNvSpPr txBox="1">
            <a:spLocks noChangeArrowheads="1"/>
          </p:cNvSpPr>
          <p:nvPr/>
        </p:nvSpPr>
        <p:spPr bwMode="auto">
          <a:xfrm>
            <a:off x="862013" y="5238750"/>
            <a:ext cx="50720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Function 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increasing</a:t>
            </a:r>
            <a:r>
              <a:rPr lang="en-GB" dirty="0">
                <a:latin typeface="+mj-lt"/>
              </a:rPr>
              <a:t> when 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f </a:t>
            </a:r>
            <a:r>
              <a:rPr lang="en-GB" dirty="0">
                <a:solidFill>
                  <a:srgbClr val="FFFF00"/>
                </a:solidFill>
                <a:latin typeface="+mj-lt"/>
                <a:sym typeface="Symbol" pitchFamily="18" charset="2"/>
              </a:rPr>
              <a:t>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(x) &gt; 0</a:t>
            </a:r>
          </a:p>
        </p:txBody>
      </p:sp>
      <p:sp>
        <p:nvSpPr>
          <p:cNvPr id="43040" name="Text Box 32"/>
          <p:cNvSpPr txBox="1">
            <a:spLocks noChangeArrowheads="1"/>
          </p:cNvSpPr>
          <p:nvPr/>
        </p:nvSpPr>
        <p:spPr bwMode="auto">
          <a:xfrm>
            <a:off x="6172200" y="5238750"/>
            <a:ext cx="30146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 err="1">
                <a:solidFill>
                  <a:srgbClr val="FFFF00"/>
                </a:solidFill>
                <a:latin typeface="+mj-lt"/>
              </a:rPr>
              <a:t>ie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     x &lt; -3  or  x &gt; 2</a:t>
            </a:r>
          </a:p>
        </p:txBody>
      </p:sp>
      <p:sp>
        <p:nvSpPr>
          <p:cNvPr id="71696" name="Rectangle 33"/>
          <p:cNvSpPr>
            <a:spLocks noChangeArrowheads="1"/>
          </p:cNvSpPr>
          <p:nvPr/>
        </p:nvSpPr>
        <p:spPr bwMode="auto">
          <a:xfrm>
            <a:off x="6934200" y="64008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043" name="Text Box 35"/>
          <p:cNvSpPr txBox="1">
            <a:spLocks noChangeArrowheads="1"/>
          </p:cNvSpPr>
          <p:nvPr/>
        </p:nvSpPr>
        <p:spPr bwMode="auto">
          <a:xfrm>
            <a:off x="923925" y="6053138"/>
            <a:ext cx="52244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Function 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decreasing</a:t>
            </a:r>
            <a:r>
              <a:rPr lang="en-GB" dirty="0">
                <a:latin typeface="+mj-lt"/>
              </a:rPr>
              <a:t> when 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f </a:t>
            </a:r>
            <a:r>
              <a:rPr lang="en-GB" dirty="0">
                <a:solidFill>
                  <a:srgbClr val="FFFF00"/>
                </a:solidFill>
                <a:latin typeface="+mj-lt"/>
                <a:sym typeface="Symbol" pitchFamily="18" charset="2"/>
              </a:rPr>
              <a:t>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(x) &lt; 0</a:t>
            </a:r>
          </a:p>
        </p:txBody>
      </p:sp>
      <p:sp>
        <p:nvSpPr>
          <p:cNvPr id="43044" name="Text Box 36"/>
          <p:cNvSpPr txBox="1">
            <a:spLocks noChangeArrowheads="1"/>
          </p:cNvSpPr>
          <p:nvPr/>
        </p:nvSpPr>
        <p:spPr bwMode="auto">
          <a:xfrm>
            <a:off x="6172200" y="6053138"/>
            <a:ext cx="22002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 err="1">
                <a:solidFill>
                  <a:srgbClr val="FFFF00"/>
                </a:solidFill>
                <a:latin typeface="+mj-lt"/>
              </a:rPr>
              <a:t>ie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     -3 &lt; x &lt; 2</a:t>
            </a:r>
          </a:p>
        </p:txBody>
      </p:sp>
      <p:cxnSp>
        <p:nvCxnSpPr>
          <p:cNvPr id="71699" name="Straight Connector 36"/>
          <p:cNvCxnSpPr>
            <a:cxnSpLocks noChangeShapeType="1"/>
          </p:cNvCxnSpPr>
          <p:nvPr/>
        </p:nvCxnSpPr>
        <p:spPr bwMode="auto">
          <a:xfrm rot="5400000">
            <a:off x="2108994" y="3880644"/>
            <a:ext cx="1266825" cy="1587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00" name="Straight Connector 37"/>
          <p:cNvCxnSpPr>
            <a:cxnSpLocks noChangeShapeType="1"/>
          </p:cNvCxnSpPr>
          <p:nvPr/>
        </p:nvCxnSpPr>
        <p:spPr bwMode="auto">
          <a:xfrm rot="5400000">
            <a:off x="3465513" y="3879850"/>
            <a:ext cx="1268412" cy="1588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01" name="Straight Connector 38"/>
          <p:cNvCxnSpPr>
            <a:cxnSpLocks noChangeShapeType="1"/>
          </p:cNvCxnSpPr>
          <p:nvPr/>
        </p:nvCxnSpPr>
        <p:spPr bwMode="auto">
          <a:xfrm rot="5400000">
            <a:off x="4100513" y="3879850"/>
            <a:ext cx="1268412" cy="1588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02" name="Straight Connector 39"/>
          <p:cNvCxnSpPr>
            <a:cxnSpLocks noChangeShapeType="1"/>
          </p:cNvCxnSpPr>
          <p:nvPr/>
        </p:nvCxnSpPr>
        <p:spPr bwMode="auto">
          <a:xfrm rot="5400000">
            <a:off x="5184776" y="3879850"/>
            <a:ext cx="1268412" cy="1587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03" name="Straight Connector 40"/>
          <p:cNvCxnSpPr>
            <a:cxnSpLocks noChangeShapeType="1"/>
          </p:cNvCxnSpPr>
          <p:nvPr/>
        </p:nvCxnSpPr>
        <p:spPr bwMode="auto">
          <a:xfrm rot="5400000">
            <a:off x="5999163" y="3879850"/>
            <a:ext cx="1268412" cy="1588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" name="Rectangle 2"/>
          <p:cNvSpPr txBox="1">
            <a:spLocks noChangeArrowheads="1"/>
          </p:cNvSpPr>
          <p:nvPr/>
        </p:nvSpPr>
        <p:spPr>
          <a:xfrm>
            <a:off x="228600" y="280988"/>
            <a:ext cx="8229600" cy="10668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0"/>
              </a:spcBef>
              <a:defRPr/>
            </a:pPr>
            <a:r>
              <a:rPr lang="en-GB" sz="2800" kern="0" dirty="0">
                <a:solidFill>
                  <a:srgbClr val="EEF82A"/>
                </a:solidFill>
                <a:latin typeface="+mj-lt"/>
                <a:ea typeface="+mj-ea"/>
                <a:cs typeface="+mj-cs"/>
              </a:rPr>
              <a:t>Increasing &amp; Decreasing Functions </a:t>
            </a:r>
            <a:br>
              <a:rPr lang="en-GB" sz="2800" kern="0" dirty="0">
                <a:solidFill>
                  <a:srgbClr val="EEF82A"/>
                </a:solidFill>
                <a:latin typeface="+mj-lt"/>
                <a:ea typeface="+mj-ea"/>
                <a:cs typeface="+mj-cs"/>
              </a:rPr>
            </a:br>
            <a:r>
              <a:rPr lang="en-GB" sz="2800" kern="0" dirty="0">
                <a:solidFill>
                  <a:srgbClr val="EEF82A"/>
                </a:solidFill>
                <a:latin typeface="+mj-lt"/>
                <a:ea typeface="+mj-ea"/>
                <a:cs typeface="+mj-cs"/>
              </a:rPr>
              <a:t>and  Stationary Points</a:t>
            </a:r>
            <a:endParaRPr lang="en-GB" sz="3200" kern="0" dirty="0">
              <a:solidFill>
                <a:srgbClr val="EEF82A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325" y="1417638"/>
            <a:ext cx="839788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rgbClr val="FFFF00"/>
                </a:solidFill>
                <a:latin typeface="+mj-lt"/>
              </a:rPr>
              <a:t>Higher</a:t>
            </a:r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5048250" y="3600450"/>
            <a:ext cx="4540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6000" dirty="0">
                <a:solidFill>
                  <a:srgbClr val="FFFF00"/>
                </a:solidFill>
                <a:latin typeface="+mj-lt"/>
              </a:rPr>
              <a:t>-</a:t>
            </a:r>
            <a:endParaRPr lang="en-GB" sz="48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86238" y="3848100"/>
            <a:ext cx="43497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FFFF00"/>
                </a:solidFill>
                <a:latin typeface="+mj-lt"/>
              </a:rPr>
              <a:t>0</a:t>
            </a:r>
          </a:p>
        </p:txBody>
      </p:sp>
      <p:sp>
        <p:nvSpPr>
          <p:cNvPr id="31" name="Text Box 28"/>
          <p:cNvSpPr txBox="1">
            <a:spLocks noChangeArrowheads="1"/>
          </p:cNvSpPr>
          <p:nvPr/>
        </p:nvSpPr>
        <p:spPr bwMode="auto">
          <a:xfrm>
            <a:off x="6556375" y="3724275"/>
            <a:ext cx="1135063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    </a:t>
            </a:r>
            <a:r>
              <a:rPr lang="en-GB" sz="4400" dirty="0">
                <a:solidFill>
                  <a:srgbClr val="FFFF00"/>
                </a:solidFill>
                <a:latin typeface="+mj-lt"/>
              </a:rPr>
              <a:t>+</a:t>
            </a:r>
            <a:endParaRPr lang="en-GB" sz="28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24563" y="3863975"/>
            <a:ext cx="433387" cy="5857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FFFF00"/>
                </a:solidFill>
                <a:latin typeface="+mj-lt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430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430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430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80"/>
                                        <p:tgtEl>
                                          <p:spTgt spid="430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80"/>
                                        <p:tgtEl>
                                          <p:spTgt spid="430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80"/>
                                        <p:tgtEl>
                                          <p:spTgt spid="430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2" dur="80"/>
                                        <p:tgtEl>
                                          <p:spTgt spid="430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3" dur="80"/>
                                        <p:tgtEl>
                                          <p:spTgt spid="430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80"/>
                                        <p:tgtEl>
                                          <p:spTgt spid="430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9" dur="80"/>
                                        <p:tgtEl>
                                          <p:spTgt spid="430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0" dur="80"/>
                                        <p:tgtEl>
                                          <p:spTgt spid="430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80"/>
                                        <p:tgtEl>
                                          <p:spTgt spid="430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6" dur="80"/>
                                        <p:tgtEl>
                                          <p:spTgt spid="430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7" dur="80"/>
                                        <p:tgtEl>
                                          <p:spTgt spid="430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80"/>
                                        <p:tgtEl>
                                          <p:spTgt spid="430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5" grpId="0" autoUpdateAnimBg="0"/>
      <p:bldP spid="43016" grpId="0" autoUpdateAnimBg="0"/>
      <p:bldP spid="43017" grpId="0" autoUpdateAnimBg="0"/>
      <p:bldP spid="43020" grpId="0" autoUpdateAnimBg="0"/>
      <p:bldP spid="43036" grpId="0" autoUpdateAnimBg="0"/>
      <p:bldP spid="43039" grpId="0" autoUpdateAnimBg="0"/>
      <p:bldP spid="43040" grpId="0" autoUpdateAnimBg="0"/>
      <p:bldP spid="43043" grpId="0" autoUpdateAnimBg="0"/>
      <p:bldP spid="43044" grpId="0" autoUpdateAnimBg="0"/>
      <p:bldP spid="29" grpId="0" autoUpdateAnimBg="0"/>
      <p:bldP spid="30" grpId="0"/>
      <p:bldP spid="31" grpId="0" autoUpdateAnimBg="0"/>
      <p:bldP spid="3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731963" y="3213100"/>
            <a:ext cx="60547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4000" dirty="0">
                <a:solidFill>
                  <a:srgbClr val="FFFF00"/>
                </a:solidFill>
                <a:latin typeface="+mj-lt"/>
              </a:rPr>
              <a:t>HHM 	Ex6K and Ex6L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1054100" y="533400"/>
            <a:ext cx="7197725" cy="11430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0"/>
              </a:spcBef>
              <a:defRPr/>
            </a:pPr>
            <a:r>
              <a:rPr lang="en-GB" sz="4400" kern="0" dirty="0">
                <a:solidFill>
                  <a:srgbClr val="EEF82A"/>
                </a:solidFill>
                <a:latin typeface="+mj-lt"/>
                <a:ea typeface="+mj-ea"/>
                <a:cs typeface="+mj-cs"/>
              </a:rPr>
              <a:t>Derivative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325" y="1417638"/>
            <a:ext cx="839788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rgbClr val="FFFF00"/>
                </a:solidFill>
                <a:latin typeface="+mj-lt"/>
              </a:rPr>
              <a:t>Higher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Freeform 23"/>
          <p:cNvSpPr>
            <a:spLocks noChangeArrowheads="1"/>
          </p:cNvSpPr>
          <p:nvPr/>
        </p:nvSpPr>
        <p:spPr bwMode="auto">
          <a:xfrm>
            <a:off x="1325563" y="2544763"/>
            <a:ext cx="7315200" cy="3268662"/>
          </a:xfrm>
          <a:custGeom>
            <a:avLst/>
            <a:gdLst>
              <a:gd name="T0" fmla="*/ 0 w 7315200"/>
              <a:gd name="T1" fmla="*/ 3021556 h 3268980"/>
              <a:gd name="T2" fmla="*/ 548640 w 7315200"/>
              <a:gd name="T3" fmla="*/ 1639840 h 3268980"/>
              <a:gd name="T4" fmla="*/ 1036320 w 7315200"/>
              <a:gd name="T5" fmla="*/ 1123613 h 3268980"/>
              <a:gd name="T6" fmla="*/ 1386840 w 7315200"/>
              <a:gd name="T7" fmla="*/ 1047684 h 3268980"/>
              <a:gd name="T8" fmla="*/ 1844040 w 7315200"/>
              <a:gd name="T9" fmla="*/ 1290616 h 3268980"/>
              <a:gd name="T10" fmla="*/ 2225040 w 7315200"/>
              <a:gd name="T11" fmla="*/ 2186440 h 3268980"/>
              <a:gd name="T12" fmla="*/ 2682240 w 7315200"/>
              <a:gd name="T13" fmla="*/ 2976021 h 3268980"/>
              <a:gd name="T14" fmla="*/ 3535680 w 7315200"/>
              <a:gd name="T15" fmla="*/ 3249302 h 3268980"/>
              <a:gd name="T16" fmla="*/ 4099560 w 7315200"/>
              <a:gd name="T17" fmla="*/ 2930453 h 3268980"/>
              <a:gd name="T18" fmla="*/ 4800601 w 7315200"/>
              <a:gd name="T19" fmla="*/ 1746138 h 3268980"/>
              <a:gd name="T20" fmla="*/ 5425441 w 7315200"/>
              <a:gd name="T21" fmla="*/ 1229880 h 3268980"/>
              <a:gd name="T22" fmla="*/ 6096000 w 7315200"/>
              <a:gd name="T23" fmla="*/ 1093244 h 3268980"/>
              <a:gd name="T24" fmla="*/ 6492240 w 7315200"/>
              <a:gd name="T25" fmla="*/ 1017318 h 3268980"/>
              <a:gd name="T26" fmla="*/ 6934200 w 7315200"/>
              <a:gd name="T27" fmla="*/ 774377 h 3268980"/>
              <a:gd name="T28" fmla="*/ 7315200 w 7315200"/>
              <a:gd name="T29" fmla="*/ 0 h 326898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315200"/>
              <a:gd name="T46" fmla="*/ 0 h 3268980"/>
              <a:gd name="T47" fmla="*/ 7315200 w 7315200"/>
              <a:gd name="T48" fmla="*/ 3268980 h 326898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315200" h="3268980">
                <a:moveTo>
                  <a:pt x="0" y="3032760"/>
                </a:moveTo>
                <a:cubicBezTo>
                  <a:pt x="187960" y="2498090"/>
                  <a:pt x="375920" y="1963420"/>
                  <a:pt x="548640" y="1645920"/>
                </a:cubicBezTo>
                <a:cubicBezTo>
                  <a:pt x="721360" y="1328420"/>
                  <a:pt x="896620" y="1226820"/>
                  <a:pt x="1036320" y="1127760"/>
                </a:cubicBezTo>
                <a:cubicBezTo>
                  <a:pt x="1176020" y="1028700"/>
                  <a:pt x="1252220" y="1023620"/>
                  <a:pt x="1386840" y="1051560"/>
                </a:cubicBezTo>
                <a:cubicBezTo>
                  <a:pt x="1521460" y="1079500"/>
                  <a:pt x="1704340" y="1104900"/>
                  <a:pt x="1844040" y="1295400"/>
                </a:cubicBezTo>
                <a:cubicBezTo>
                  <a:pt x="1983740" y="1485900"/>
                  <a:pt x="2085340" y="1912620"/>
                  <a:pt x="2225040" y="2194560"/>
                </a:cubicBezTo>
                <a:cubicBezTo>
                  <a:pt x="2364740" y="2476500"/>
                  <a:pt x="2463800" y="2809240"/>
                  <a:pt x="2682240" y="2987040"/>
                </a:cubicBezTo>
                <a:cubicBezTo>
                  <a:pt x="2900680" y="3164840"/>
                  <a:pt x="3299460" y="3268980"/>
                  <a:pt x="3535680" y="3261360"/>
                </a:cubicBezTo>
                <a:cubicBezTo>
                  <a:pt x="3771900" y="3253740"/>
                  <a:pt x="3888740" y="3192780"/>
                  <a:pt x="4099560" y="2941320"/>
                </a:cubicBezTo>
                <a:cubicBezTo>
                  <a:pt x="4310380" y="2689860"/>
                  <a:pt x="4579620" y="2037080"/>
                  <a:pt x="4800600" y="1752600"/>
                </a:cubicBezTo>
                <a:cubicBezTo>
                  <a:pt x="5021580" y="1468120"/>
                  <a:pt x="5209540" y="1343660"/>
                  <a:pt x="5425440" y="1234440"/>
                </a:cubicBezTo>
                <a:cubicBezTo>
                  <a:pt x="5641340" y="1125220"/>
                  <a:pt x="6096000" y="1097280"/>
                  <a:pt x="6096000" y="1097280"/>
                </a:cubicBezTo>
                <a:cubicBezTo>
                  <a:pt x="6273800" y="1061720"/>
                  <a:pt x="6352540" y="1074420"/>
                  <a:pt x="6492240" y="1021080"/>
                </a:cubicBezTo>
                <a:cubicBezTo>
                  <a:pt x="6631940" y="967740"/>
                  <a:pt x="6797040" y="947420"/>
                  <a:pt x="6934200" y="777240"/>
                </a:cubicBezTo>
                <a:cubicBezTo>
                  <a:pt x="7071360" y="607060"/>
                  <a:pt x="7193280" y="303530"/>
                  <a:pt x="7315200" y="0"/>
                </a:cubicBezTo>
              </a:path>
            </a:pathLst>
          </a:custGeom>
          <a:noFill/>
          <a:ln w="571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51" name="Line 67"/>
          <p:cNvSpPr>
            <a:spLocks noChangeShapeType="1"/>
          </p:cNvSpPr>
          <p:nvPr/>
        </p:nvSpPr>
        <p:spPr bwMode="auto">
          <a:xfrm>
            <a:off x="4843463" y="4800600"/>
            <a:ext cx="0" cy="990600"/>
          </a:xfrm>
          <a:prstGeom prst="lin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452" name="Line 68"/>
          <p:cNvSpPr>
            <a:spLocks noChangeShapeType="1"/>
          </p:cNvSpPr>
          <p:nvPr/>
        </p:nvSpPr>
        <p:spPr bwMode="auto">
          <a:xfrm>
            <a:off x="7419975" y="3657600"/>
            <a:ext cx="0" cy="1143000"/>
          </a:xfrm>
          <a:prstGeom prst="lin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450" name="Line 66"/>
          <p:cNvSpPr>
            <a:spLocks noChangeShapeType="1"/>
          </p:cNvSpPr>
          <p:nvPr/>
        </p:nvSpPr>
        <p:spPr bwMode="auto">
          <a:xfrm>
            <a:off x="2581275" y="3643313"/>
            <a:ext cx="0" cy="1143000"/>
          </a:xfrm>
          <a:prstGeom prst="lin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373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-100013"/>
            <a:ext cx="7086600" cy="1431926"/>
          </a:xfrm>
        </p:spPr>
        <p:txBody>
          <a:bodyPr/>
          <a:lstStyle/>
          <a:p>
            <a:pPr algn="ctr"/>
            <a:r>
              <a:rPr lang="en-GB" altLang="en-US" sz="3600" b="0" smtClean="0">
                <a:effectLst/>
              </a:rPr>
              <a:t>Stationary Points </a:t>
            </a:r>
            <a:br>
              <a:rPr lang="en-GB" altLang="en-US" sz="3600" b="0" smtClean="0">
                <a:effectLst/>
              </a:rPr>
            </a:br>
            <a:r>
              <a:rPr lang="en-GB" altLang="en-US" sz="3600" b="0" smtClean="0">
                <a:effectLst/>
              </a:rPr>
              <a:t>and Their Nature</a:t>
            </a:r>
            <a:endParaRPr lang="en-GB" altLang="en-US" sz="4000" b="0" smtClean="0">
              <a:effectLst/>
            </a:endParaRPr>
          </a:p>
        </p:txBody>
      </p:sp>
      <p:sp>
        <p:nvSpPr>
          <p:cNvPr id="16438" name="Text Box 54"/>
          <p:cNvSpPr txBox="1">
            <a:spLocks noChangeArrowheads="1"/>
          </p:cNvSpPr>
          <p:nvPr/>
        </p:nvSpPr>
        <p:spPr bwMode="auto">
          <a:xfrm>
            <a:off x="-223838" y="2062163"/>
            <a:ext cx="8153401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Consider this graph of   y  = f(x)   again</a:t>
            </a:r>
          </a:p>
        </p:txBody>
      </p:sp>
      <p:sp>
        <p:nvSpPr>
          <p:cNvPr id="73736" name="Line 55"/>
          <p:cNvSpPr>
            <a:spLocks noChangeShapeType="1"/>
          </p:cNvSpPr>
          <p:nvPr/>
        </p:nvSpPr>
        <p:spPr bwMode="auto">
          <a:xfrm>
            <a:off x="952500" y="4800600"/>
            <a:ext cx="8077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440" name="Text Box 56"/>
          <p:cNvSpPr txBox="1">
            <a:spLocks noChangeArrowheads="1"/>
          </p:cNvSpPr>
          <p:nvPr/>
        </p:nvSpPr>
        <p:spPr bwMode="auto">
          <a:xfrm>
            <a:off x="8610600" y="4876800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X</a:t>
            </a:r>
          </a:p>
        </p:txBody>
      </p:sp>
      <p:sp>
        <p:nvSpPr>
          <p:cNvPr id="16443" name="Text Box 59"/>
          <p:cNvSpPr txBox="1">
            <a:spLocks noChangeArrowheads="1"/>
          </p:cNvSpPr>
          <p:nvPr/>
        </p:nvSpPr>
        <p:spPr bwMode="auto">
          <a:xfrm>
            <a:off x="7620000" y="1981200"/>
            <a:ext cx="152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>
                <a:latin typeface="+mj-lt"/>
              </a:rPr>
              <a:t>y = f(x)</a:t>
            </a:r>
          </a:p>
        </p:txBody>
      </p:sp>
      <p:sp>
        <p:nvSpPr>
          <p:cNvPr id="16445" name="Text Box 61"/>
          <p:cNvSpPr txBox="1">
            <a:spLocks noChangeArrowheads="1"/>
          </p:cNvSpPr>
          <p:nvPr/>
        </p:nvSpPr>
        <p:spPr bwMode="auto">
          <a:xfrm>
            <a:off x="2309813" y="4800600"/>
            <a:ext cx="53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a</a:t>
            </a:r>
          </a:p>
        </p:txBody>
      </p:sp>
      <p:sp>
        <p:nvSpPr>
          <p:cNvPr id="16447" name="Text Box 63"/>
          <p:cNvSpPr txBox="1">
            <a:spLocks noChangeArrowheads="1"/>
          </p:cNvSpPr>
          <p:nvPr/>
        </p:nvSpPr>
        <p:spPr bwMode="auto">
          <a:xfrm>
            <a:off x="4400550" y="4800600"/>
            <a:ext cx="53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b</a:t>
            </a:r>
          </a:p>
        </p:txBody>
      </p:sp>
      <p:sp>
        <p:nvSpPr>
          <p:cNvPr id="16449" name="Text Box 65"/>
          <p:cNvSpPr txBox="1">
            <a:spLocks noChangeArrowheads="1"/>
          </p:cNvSpPr>
          <p:nvPr/>
        </p:nvSpPr>
        <p:spPr bwMode="auto">
          <a:xfrm>
            <a:off x="7267575" y="4776788"/>
            <a:ext cx="38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c</a:t>
            </a:r>
          </a:p>
        </p:txBody>
      </p:sp>
      <p:sp>
        <p:nvSpPr>
          <p:cNvPr id="16466" name="Text Box 82"/>
          <p:cNvSpPr txBox="1">
            <a:spLocks noChangeArrowheads="1"/>
          </p:cNvSpPr>
          <p:nvPr/>
        </p:nvSpPr>
        <p:spPr bwMode="auto">
          <a:xfrm>
            <a:off x="909638" y="4800600"/>
            <a:ext cx="533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4800" dirty="0">
                <a:solidFill>
                  <a:srgbClr val="FFFF00"/>
                </a:solidFill>
                <a:latin typeface="+mj-lt"/>
              </a:rPr>
              <a:t>+</a:t>
            </a:r>
          </a:p>
        </p:txBody>
      </p:sp>
      <p:sp>
        <p:nvSpPr>
          <p:cNvPr id="16467" name="Text Box 83"/>
          <p:cNvSpPr txBox="1">
            <a:spLocks noChangeArrowheads="1"/>
          </p:cNvSpPr>
          <p:nvPr/>
        </p:nvSpPr>
        <p:spPr bwMode="auto">
          <a:xfrm>
            <a:off x="1404938" y="3733800"/>
            <a:ext cx="457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4800" dirty="0">
                <a:solidFill>
                  <a:srgbClr val="FFFF00"/>
                </a:solidFill>
                <a:latin typeface="+mj-lt"/>
              </a:rPr>
              <a:t>+</a:t>
            </a:r>
          </a:p>
        </p:txBody>
      </p:sp>
      <p:sp>
        <p:nvSpPr>
          <p:cNvPr id="16468" name="Text Box 84"/>
          <p:cNvSpPr txBox="1">
            <a:spLocks noChangeArrowheads="1"/>
          </p:cNvSpPr>
          <p:nvPr/>
        </p:nvSpPr>
        <p:spPr bwMode="auto">
          <a:xfrm>
            <a:off x="5576888" y="5057775"/>
            <a:ext cx="533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4800" dirty="0">
                <a:solidFill>
                  <a:srgbClr val="FFFF00"/>
                </a:solidFill>
                <a:latin typeface="+mj-lt"/>
              </a:rPr>
              <a:t>+</a:t>
            </a:r>
          </a:p>
        </p:txBody>
      </p:sp>
      <p:sp>
        <p:nvSpPr>
          <p:cNvPr id="16469" name="Text Box 85"/>
          <p:cNvSpPr txBox="1">
            <a:spLocks noChangeArrowheads="1"/>
          </p:cNvSpPr>
          <p:nvPr/>
        </p:nvSpPr>
        <p:spPr bwMode="auto">
          <a:xfrm>
            <a:off x="5748338" y="3810000"/>
            <a:ext cx="457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4800" dirty="0">
                <a:solidFill>
                  <a:srgbClr val="FFFF00"/>
                </a:solidFill>
                <a:latin typeface="+mj-lt"/>
              </a:rPr>
              <a:t>+</a:t>
            </a:r>
          </a:p>
        </p:txBody>
      </p:sp>
      <p:sp>
        <p:nvSpPr>
          <p:cNvPr id="16470" name="Text Box 86"/>
          <p:cNvSpPr txBox="1">
            <a:spLocks noChangeArrowheads="1"/>
          </p:cNvSpPr>
          <p:nvPr/>
        </p:nvSpPr>
        <p:spPr bwMode="auto">
          <a:xfrm>
            <a:off x="8382000" y="2887663"/>
            <a:ext cx="5334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4800" dirty="0">
                <a:solidFill>
                  <a:srgbClr val="FFFF00"/>
                </a:solidFill>
                <a:latin typeface="+mj-lt"/>
              </a:rPr>
              <a:t>+</a:t>
            </a:r>
          </a:p>
        </p:txBody>
      </p:sp>
      <p:sp>
        <p:nvSpPr>
          <p:cNvPr id="16471" name="Text Box 87"/>
          <p:cNvSpPr txBox="1">
            <a:spLocks noChangeArrowheads="1"/>
          </p:cNvSpPr>
          <p:nvPr/>
        </p:nvSpPr>
        <p:spPr bwMode="auto">
          <a:xfrm>
            <a:off x="3214688" y="3657600"/>
            <a:ext cx="685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4800" dirty="0">
                <a:solidFill>
                  <a:srgbClr val="FFFF00"/>
                </a:solidFill>
                <a:latin typeface="+mj-lt"/>
              </a:rPr>
              <a:t>-</a:t>
            </a:r>
          </a:p>
        </p:txBody>
      </p:sp>
      <p:sp>
        <p:nvSpPr>
          <p:cNvPr id="16472" name="Text Box 88"/>
          <p:cNvSpPr txBox="1">
            <a:spLocks noChangeArrowheads="1"/>
          </p:cNvSpPr>
          <p:nvPr/>
        </p:nvSpPr>
        <p:spPr bwMode="auto">
          <a:xfrm>
            <a:off x="3843338" y="4770438"/>
            <a:ext cx="4572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4800" dirty="0">
                <a:solidFill>
                  <a:srgbClr val="FFFF00"/>
                </a:solidFill>
                <a:latin typeface="+mj-lt"/>
              </a:rPr>
              <a:t>-</a:t>
            </a:r>
          </a:p>
        </p:txBody>
      </p:sp>
      <p:sp>
        <p:nvSpPr>
          <p:cNvPr id="16473" name="Text Box 89"/>
          <p:cNvSpPr txBox="1">
            <a:spLocks noChangeArrowheads="1"/>
          </p:cNvSpPr>
          <p:nvPr/>
        </p:nvSpPr>
        <p:spPr bwMode="auto">
          <a:xfrm>
            <a:off x="2395538" y="2886075"/>
            <a:ext cx="45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FFFF00"/>
                </a:solidFill>
                <a:latin typeface="+mj-lt"/>
              </a:rPr>
              <a:t>0</a:t>
            </a:r>
          </a:p>
        </p:txBody>
      </p:sp>
      <p:sp>
        <p:nvSpPr>
          <p:cNvPr id="16474" name="Text Box 90"/>
          <p:cNvSpPr txBox="1">
            <a:spLocks noChangeArrowheads="1"/>
          </p:cNvSpPr>
          <p:nvPr/>
        </p:nvSpPr>
        <p:spPr bwMode="auto">
          <a:xfrm>
            <a:off x="4662488" y="5921375"/>
            <a:ext cx="381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FFFF00"/>
                </a:solidFill>
                <a:latin typeface="+mj-lt"/>
              </a:rPr>
              <a:t>0</a:t>
            </a:r>
          </a:p>
        </p:txBody>
      </p:sp>
      <p:sp>
        <p:nvSpPr>
          <p:cNvPr id="16475" name="Text Box 91"/>
          <p:cNvSpPr txBox="1">
            <a:spLocks noChangeArrowheads="1"/>
          </p:cNvSpPr>
          <p:nvPr/>
        </p:nvSpPr>
        <p:spPr bwMode="auto">
          <a:xfrm>
            <a:off x="7162800" y="29718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3200">
                <a:solidFill>
                  <a:srgbClr val="FFFF00"/>
                </a:solidFill>
                <a:latin typeface="+mj-lt"/>
              </a:rPr>
              <a:t>0</a:t>
            </a:r>
          </a:p>
        </p:txBody>
      </p:sp>
      <p:sp>
        <p:nvSpPr>
          <p:cNvPr id="73752" name="Oval 23"/>
          <p:cNvSpPr>
            <a:spLocks noChangeArrowheads="1"/>
          </p:cNvSpPr>
          <p:nvPr/>
        </p:nvSpPr>
        <p:spPr bwMode="auto">
          <a:xfrm>
            <a:off x="4737100" y="5691188"/>
            <a:ext cx="180975" cy="180975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3753" name="Oval 24"/>
          <p:cNvSpPr>
            <a:spLocks noChangeArrowheads="1"/>
          </p:cNvSpPr>
          <p:nvPr/>
        </p:nvSpPr>
        <p:spPr bwMode="auto">
          <a:xfrm>
            <a:off x="2489200" y="3489325"/>
            <a:ext cx="180975" cy="180975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3754" name="Oval 25"/>
          <p:cNvSpPr>
            <a:spLocks noChangeArrowheads="1"/>
          </p:cNvSpPr>
          <p:nvPr/>
        </p:nvSpPr>
        <p:spPr bwMode="auto">
          <a:xfrm>
            <a:off x="7316788" y="3519488"/>
            <a:ext cx="180975" cy="180975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60325" y="1417638"/>
            <a:ext cx="839788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rgbClr val="FFFF00"/>
                </a:solidFill>
                <a:latin typeface="+mj-lt"/>
              </a:rPr>
              <a:t>Higher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64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64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64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64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64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64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164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164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164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64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64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64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164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164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164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164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164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164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164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164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164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164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164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164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80"/>
                                        <p:tgtEl>
                                          <p:spTgt spid="164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80"/>
                                        <p:tgtEl>
                                          <p:spTgt spid="164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80"/>
                                        <p:tgtEl>
                                          <p:spTgt spid="164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80"/>
                                        <p:tgtEl>
                                          <p:spTgt spid="164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80"/>
                                        <p:tgtEl>
                                          <p:spTgt spid="164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80"/>
                                        <p:tgtEl>
                                          <p:spTgt spid="164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66" grpId="0" autoUpdateAnimBg="0"/>
      <p:bldP spid="16467" grpId="0" autoUpdateAnimBg="0"/>
      <p:bldP spid="16468" grpId="0" autoUpdateAnimBg="0"/>
      <p:bldP spid="16469" grpId="0" autoUpdateAnimBg="0"/>
      <p:bldP spid="16470" grpId="0" autoUpdateAnimBg="0"/>
      <p:bldP spid="16471" grpId="0" autoUpdateAnimBg="0"/>
      <p:bldP spid="16472" grpId="0" autoUpdateAnimBg="0"/>
      <p:bldP spid="16473" grpId="0" autoUpdateAnimBg="0"/>
      <p:bldP spid="16474" grpId="0" autoUpdateAnimBg="0"/>
      <p:bldP spid="16475" grpId="0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814388" y="2243138"/>
            <a:ext cx="8191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>
                <a:latin typeface="+mj-lt"/>
              </a:rPr>
              <a:t>This curve  y = f(x) has three types of stationary point. </a:t>
            </a: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995363" y="3328988"/>
            <a:ext cx="8191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When  x = a  we have a maximum turning point  (max TP)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995363" y="3967163"/>
            <a:ext cx="8191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When  x = b  we have a minimum turning point  (min TP)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995363" y="4605338"/>
            <a:ext cx="8191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When  x = c  we have a point of inflexion  (PI)</a:t>
            </a: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884238" y="5403850"/>
            <a:ext cx="82597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Each type of stationary point is determined by the gradient  (  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f</a:t>
            </a:r>
            <a:r>
              <a:rPr lang="en-GB" dirty="0">
                <a:solidFill>
                  <a:srgbClr val="FFFF00"/>
                </a:solidFill>
                <a:latin typeface="+mj-lt"/>
                <a:sym typeface="Symbol" pitchFamily="18" charset="2"/>
              </a:rPr>
              <a:t>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(x)  </a:t>
            </a:r>
            <a:r>
              <a:rPr lang="en-GB" dirty="0">
                <a:latin typeface="+mj-lt"/>
              </a:rPr>
              <a:t>) at either side of the stationary value.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190500"/>
            <a:ext cx="8229600" cy="10668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0"/>
              </a:spcBef>
              <a:defRPr/>
            </a:pPr>
            <a:r>
              <a:rPr lang="en-GB" sz="3600" kern="0" dirty="0">
                <a:solidFill>
                  <a:srgbClr val="EEF82A"/>
                </a:solidFill>
                <a:latin typeface="+mj-lt"/>
                <a:ea typeface="+mj-ea"/>
                <a:cs typeface="+mj-cs"/>
              </a:rPr>
              <a:t>Stationary Points </a:t>
            </a:r>
            <a:br>
              <a:rPr lang="en-GB" sz="3600" kern="0" dirty="0">
                <a:solidFill>
                  <a:srgbClr val="EEF82A"/>
                </a:solidFill>
                <a:latin typeface="+mj-lt"/>
                <a:ea typeface="+mj-ea"/>
                <a:cs typeface="+mj-cs"/>
              </a:rPr>
            </a:br>
            <a:r>
              <a:rPr lang="en-GB" sz="3600" kern="0" dirty="0">
                <a:solidFill>
                  <a:srgbClr val="EEF82A"/>
                </a:solidFill>
                <a:latin typeface="+mj-lt"/>
                <a:ea typeface="+mj-ea"/>
                <a:cs typeface="+mj-cs"/>
              </a:rPr>
              <a:t>and Their Nature</a:t>
            </a:r>
            <a:endParaRPr lang="en-GB" sz="4000" kern="0" dirty="0">
              <a:solidFill>
                <a:srgbClr val="EEF82A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325" y="1417638"/>
            <a:ext cx="839788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rgbClr val="FFFF00"/>
                </a:solidFill>
                <a:latin typeface="+mj-lt"/>
              </a:rPr>
              <a:t>Higher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autoUpdateAnimBg="0"/>
      <p:bldP spid="39940" grpId="0" autoUpdateAnimBg="0"/>
      <p:bldP spid="39941" grpId="0" autoUpdateAnimBg="0"/>
      <p:bldP spid="3994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533400" y="1874838"/>
            <a:ext cx="8763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We can improve upon this approximation   by making the value of </a:t>
            </a:r>
            <a:r>
              <a:rPr lang="en-GB" dirty="0">
                <a:latin typeface="+mj-lt"/>
              </a:rPr>
              <a:t>h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 even smaller.</a:t>
            </a:r>
          </a:p>
        </p:txBody>
      </p:sp>
      <p:pic>
        <p:nvPicPr>
          <p:cNvPr id="9221" name="Picture 5"/>
          <p:cNvPicPr>
            <a:picLocks noChangeArrowheads="1"/>
          </p:cNvPicPr>
          <p:nvPr/>
        </p:nvPicPr>
        <p:blipFill>
          <a:blip r:embed="rId2"/>
          <a:srcRect l="11850" t="12292" r="29623" b="35854"/>
          <a:stretch>
            <a:fillRect/>
          </a:stretch>
        </p:blipFill>
        <p:spPr bwMode="auto">
          <a:xfrm>
            <a:off x="1042988" y="3276600"/>
            <a:ext cx="7924800" cy="3159125"/>
          </a:xfrm>
          <a:prstGeom prst="rect">
            <a:avLst/>
          </a:prstGeom>
          <a:noFill/>
          <a:ln w="50800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9222" name="Line 6"/>
          <p:cNvSpPr>
            <a:spLocks noChangeShapeType="1"/>
          </p:cNvSpPr>
          <p:nvPr/>
        </p:nvSpPr>
        <p:spPr bwMode="auto">
          <a:xfrm flipV="1">
            <a:off x="3557588" y="5486400"/>
            <a:ext cx="3733800" cy="9144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4243388" y="6019800"/>
            <a:ext cx="152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333300"/>
                </a:solidFill>
                <a:latin typeface="+mj-lt"/>
              </a:rPr>
              <a:t>  (x, f(x))</a:t>
            </a:r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 flipV="1">
            <a:off x="4929188" y="5410200"/>
            <a:ext cx="1524000" cy="6858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6346825" y="5089525"/>
            <a:ext cx="2362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000000"/>
                </a:solidFill>
                <a:latin typeface="+mj-lt"/>
              </a:rPr>
              <a:t>((</a:t>
            </a:r>
            <a:r>
              <a:rPr lang="en-GB" dirty="0" err="1">
                <a:solidFill>
                  <a:srgbClr val="000000"/>
                </a:solidFill>
                <a:latin typeface="+mj-lt"/>
              </a:rPr>
              <a:t>x+h</a:t>
            </a:r>
            <a:r>
              <a:rPr lang="en-GB" dirty="0">
                <a:solidFill>
                  <a:srgbClr val="000000"/>
                </a:solidFill>
                <a:latin typeface="+mj-lt"/>
              </a:rPr>
              <a:t>), f(</a:t>
            </a:r>
            <a:r>
              <a:rPr lang="en-GB" dirty="0" err="1">
                <a:solidFill>
                  <a:srgbClr val="000000"/>
                </a:solidFill>
                <a:latin typeface="+mj-lt"/>
              </a:rPr>
              <a:t>x+h</a:t>
            </a:r>
            <a:r>
              <a:rPr lang="en-GB" dirty="0">
                <a:solidFill>
                  <a:srgbClr val="000000"/>
                </a:solidFill>
                <a:latin typeface="+mj-lt"/>
              </a:rPr>
              <a:t>))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6559550" y="5562600"/>
            <a:ext cx="2514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>
                <a:solidFill>
                  <a:srgbClr val="000000"/>
                </a:solidFill>
                <a:latin typeface="+mj-lt"/>
              </a:rPr>
              <a:t>True gradient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2719388" y="5470525"/>
            <a:ext cx="2819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000000"/>
                </a:solidFill>
                <a:latin typeface="+mj-lt"/>
              </a:rPr>
              <a:t>Approx gradient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457200" y="2682875"/>
            <a:ext cx="8382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So the points are even closer together.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2038350" y="533400"/>
            <a:ext cx="5486400" cy="1143000"/>
          </a:xfrm>
          <a:prstGeom prst="rect">
            <a:avLst/>
          </a:prstGeom>
        </p:spPr>
        <p:txBody>
          <a:bodyPr/>
          <a:lstStyle/>
          <a:p>
            <a:pPr lvl="1" algn="l" eaLnBrk="0" hangingPunct="0">
              <a:spcBef>
                <a:spcPct val="0"/>
              </a:spcBef>
              <a:defRPr/>
            </a:pPr>
            <a:r>
              <a:rPr lang="en-GB" sz="4400" kern="0" dirty="0">
                <a:solidFill>
                  <a:srgbClr val="EEF82A"/>
                </a:solidFill>
                <a:latin typeface="+mj-lt"/>
                <a:ea typeface="+mj-ea"/>
                <a:cs typeface="+mj-cs"/>
              </a:rPr>
              <a:t>Gradients &amp; Curves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325" y="1417638"/>
            <a:ext cx="839788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rgbClr val="FFFF00"/>
                </a:solidFill>
                <a:latin typeface="+mj-lt"/>
              </a:rPr>
              <a:t>Higher</a:t>
            </a: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6348413" y="5329238"/>
            <a:ext cx="180975" cy="179387"/>
          </a:xfrm>
          <a:prstGeom prst="ellipse">
            <a:avLst/>
          </a:prstGeom>
          <a:solidFill>
            <a:srgbClr val="FF0000"/>
          </a:solid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4810125" y="5962650"/>
            <a:ext cx="180975" cy="179388"/>
          </a:xfrm>
          <a:prstGeom prst="ellipse">
            <a:avLst/>
          </a:prstGeom>
          <a:solidFill>
            <a:srgbClr val="FF0000"/>
          </a:solid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" name="Rounded Rectangle 18"/>
          <p:cNvSpPr/>
          <p:nvPr/>
        </p:nvSpPr>
        <p:spPr bwMode="auto">
          <a:xfrm>
            <a:off x="1168400" y="3416300"/>
            <a:ext cx="1536700" cy="579438"/>
          </a:xfrm>
          <a:prstGeom prst="roundRect">
            <a:avLst/>
          </a:prstGeom>
          <a:solidFill>
            <a:srgbClr val="000000"/>
          </a:solidFill>
          <a:ln w="9525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000000"/>
                </a:solidFill>
                <a:latin typeface="+mj-lt"/>
                <a:hlinkClick r:id="rId3"/>
              </a:rPr>
              <a:t>Demo</a:t>
            </a:r>
            <a:endParaRPr lang="en-GB" sz="2800" dirty="0">
              <a:solidFill>
                <a:srgbClr val="0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 autoUpdateAnimBg="0"/>
      <p:bldP spid="9225" grpId="0" autoUpdateAnimBg="0"/>
      <p:bldP spid="9226" grpId="0" autoUpdateAnimBg="0"/>
      <p:bldP spid="9227" grpId="0" autoUpdateAnimBg="0"/>
      <p:bldP spid="17" grpId="0" animBg="1"/>
      <p:bldP spid="18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 42"/>
          <p:cNvSpPr>
            <a:spLocks noChangeArrowheads="1"/>
          </p:cNvSpPr>
          <p:nvPr/>
        </p:nvSpPr>
        <p:spPr bwMode="auto">
          <a:xfrm flipV="1">
            <a:off x="7016750" y="5329238"/>
            <a:ext cx="1355725" cy="968375"/>
          </a:xfrm>
          <a:custGeom>
            <a:avLst/>
            <a:gdLst>
              <a:gd name="T0" fmla="*/ 0 w 1356360"/>
              <a:gd name="T1" fmla="*/ 992165 h 967740"/>
              <a:gd name="T2" fmla="*/ 434164 w 1356360"/>
              <a:gd name="T3" fmla="*/ 195308 h 967740"/>
              <a:gd name="T4" fmla="*/ 823415 w 1356360"/>
              <a:gd name="T5" fmla="*/ 132809 h 967740"/>
              <a:gd name="T6" fmla="*/ 1332438 w 1356360"/>
              <a:gd name="T7" fmla="*/ 992165 h 967740"/>
              <a:gd name="T8" fmla="*/ 0 60000 65536"/>
              <a:gd name="T9" fmla="*/ 0 60000 65536"/>
              <a:gd name="T10" fmla="*/ 0 60000 65536"/>
              <a:gd name="T11" fmla="*/ 0 60000 65536"/>
              <a:gd name="T12" fmla="*/ 0 w 1356360"/>
              <a:gd name="T13" fmla="*/ 0 h 967740"/>
              <a:gd name="T14" fmla="*/ 1356360 w 1356360"/>
              <a:gd name="T15" fmla="*/ 967740 h 9677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56360" h="967740">
                <a:moveTo>
                  <a:pt x="0" y="967740"/>
                </a:moveTo>
                <a:cubicBezTo>
                  <a:pt x="151130" y="648970"/>
                  <a:pt x="302260" y="330200"/>
                  <a:pt x="441960" y="190500"/>
                </a:cubicBezTo>
                <a:cubicBezTo>
                  <a:pt x="581660" y="50800"/>
                  <a:pt x="685800" y="0"/>
                  <a:pt x="838200" y="129540"/>
                </a:cubicBezTo>
                <a:cubicBezTo>
                  <a:pt x="990600" y="259080"/>
                  <a:pt x="1173480" y="613410"/>
                  <a:pt x="1356360" y="967740"/>
                </a:cubicBezTo>
              </a:path>
            </a:pathLst>
          </a:cu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2" name="Freeform 41"/>
          <p:cNvSpPr>
            <a:spLocks noChangeArrowheads="1"/>
          </p:cNvSpPr>
          <p:nvPr/>
        </p:nvSpPr>
        <p:spPr bwMode="auto">
          <a:xfrm>
            <a:off x="2454275" y="5249863"/>
            <a:ext cx="1355725" cy="968375"/>
          </a:xfrm>
          <a:custGeom>
            <a:avLst/>
            <a:gdLst>
              <a:gd name="T0" fmla="*/ 0 w 1356360"/>
              <a:gd name="T1" fmla="*/ 992165 h 967740"/>
              <a:gd name="T2" fmla="*/ 434164 w 1356360"/>
              <a:gd name="T3" fmla="*/ 195308 h 967740"/>
              <a:gd name="T4" fmla="*/ 823415 w 1356360"/>
              <a:gd name="T5" fmla="*/ 132809 h 967740"/>
              <a:gd name="T6" fmla="*/ 1332438 w 1356360"/>
              <a:gd name="T7" fmla="*/ 992165 h 967740"/>
              <a:gd name="T8" fmla="*/ 0 60000 65536"/>
              <a:gd name="T9" fmla="*/ 0 60000 65536"/>
              <a:gd name="T10" fmla="*/ 0 60000 65536"/>
              <a:gd name="T11" fmla="*/ 0 60000 65536"/>
              <a:gd name="T12" fmla="*/ 0 w 1356360"/>
              <a:gd name="T13" fmla="*/ 0 h 967740"/>
              <a:gd name="T14" fmla="*/ 1356360 w 1356360"/>
              <a:gd name="T15" fmla="*/ 967740 h 9677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56360" h="967740">
                <a:moveTo>
                  <a:pt x="0" y="967740"/>
                </a:moveTo>
                <a:cubicBezTo>
                  <a:pt x="151130" y="648970"/>
                  <a:pt x="302260" y="330200"/>
                  <a:pt x="441960" y="190500"/>
                </a:cubicBezTo>
                <a:cubicBezTo>
                  <a:pt x="581660" y="50800"/>
                  <a:pt x="685800" y="0"/>
                  <a:pt x="838200" y="129540"/>
                </a:cubicBezTo>
                <a:cubicBezTo>
                  <a:pt x="990600" y="259080"/>
                  <a:pt x="1173480" y="613410"/>
                  <a:pt x="1356360" y="967740"/>
                </a:cubicBezTo>
              </a:path>
            </a:pathLst>
          </a:cu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952500" y="2786063"/>
            <a:ext cx="35290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Maximum Turning point</a:t>
            </a:r>
          </a:p>
        </p:txBody>
      </p:sp>
      <p:sp>
        <p:nvSpPr>
          <p:cNvPr id="40964" name="Line 4"/>
          <p:cNvSpPr>
            <a:spLocks noChangeShapeType="1"/>
          </p:cNvSpPr>
          <p:nvPr/>
        </p:nvSpPr>
        <p:spPr bwMode="auto">
          <a:xfrm>
            <a:off x="2181225" y="3679825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0965" name="Line 5"/>
          <p:cNvSpPr>
            <a:spLocks noChangeShapeType="1"/>
          </p:cNvSpPr>
          <p:nvPr/>
        </p:nvSpPr>
        <p:spPr bwMode="auto">
          <a:xfrm>
            <a:off x="3629025" y="3679825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75783" name="Group 12"/>
          <p:cNvGrpSpPr>
            <a:grpSpLocks/>
          </p:cNvGrpSpPr>
          <p:nvPr/>
        </p:nvGrpSpPr>
        <p:grpSpPr bwMode="auto">
          <a:xfrm>
            <a:off x="1190625" y="3371850"/>
            <a:ext cx="3124200" cy="1219200"/>
            <a:chOff x="1488" y="576"/>
            <a:chExt cx="1968" cy="768"/>
          </a:xfrm>
        </p:grpSpPr>
        <p:sp>
          <p:nvSpPr>
            <p:cNvPr id="75813" name="Rectangle 7"/>
            <p:cNvSpPr>
              <a:spLocks noChangeArrowheads="1"/>
            </p:cNvSpPr>
            <p:nvPr/>
          </p:nvSpPr>
          <p:spPr bwMode="auto">
            <a:xfrm>
              <a:off x="1488" y="576"/>
              <a:ext cx="1968" cy="76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5814" name="Line 8"/>
            <p:cNvSpPr>
              <a:spLocks noChangeShapeType="1"/>
            </p:cNvSpPr>
            <p:nvPr/>
          </p:nvSpPr>
          <p:spPr bwMode="auto">
            <a:xfrm>
              <a:off x="1488" y="960"/>
              <a:ext cx="196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5815" name="Line 9"/>
            <p:cNvSpPr>
              <a:spLocks noChangeShapeType="1"/>
            </p:cNvSpPr>
            <p:nvPr/>
          </p:nvSpPr>
          <p:spPr bwMode="auto">
            <a:xfrm>
              <a:off x="2064" y="576"/>
              <a:ext cx="0" cy="7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5816" name="Line 10"/>
            <p:cNvSpPr>
              <a:spLocks noChangeShapeType="1"/>
            </p:cNvSpPr>
            <p:nvPr/>
          </p:nvSpPr>
          <p:spPr bwMode="auto">
            <a:xfrm>
              <a:off x="2496" y="576"/>
              <a:ext cx="0" cy="7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5817" name="Line 11"/>
            <p:cNvSpPr>
              <a:spLocks noChangeShapeType="1"/>
            </p:cNvSpPr>
            <p:nvPr/>
          </p:nvSpPr>
          <p:spPr bwMode="auto">
            <a:xfrm>
              <a:off x="2976" y="576"/>
              <a:ext cx="0" cy="7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75784" name="Group 13"/>
          <p:cNvGrpSpPr>
            <a:grpSpLocks/>
          </p:cNvGrpSpPr>
          <p:nvPr/>
        </p:nvGrpSpPr>
        <p:grpSpPr bwMode="auto">
          <a:xfrm>
            <a:off x="5624513" y="3352800"/>
            <a:ext cx="3124200" cy="1219200"/>
            <a:chOff x="1488" y="576"/>
            <a:chExt cx="1968" cy="768"/>
          </a:xfrm>
        </p:grpSpPr>
        <p:sp>
          <p:nvSpPr>
            <p:cNvPr id="75808" name="Rectangle 14"/>
            <p:cNvSpPr>
              <a:spLocks noChangeArrowheads="1"/>
            </p:cNvSpPr>
            <p:nvPr/>
          </p:nvSpPr>
          <p:spPr bwMode="auto">
            <a:xfrm>
              <a:off x="1488" y="576"/>
              <a:ext cx="1968" cy="76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5809" name="Line 15"/>
            <p:cNvSpPr>
              <a:spLocks noChangeShapeType="1"/>
            </p:cNvSpPr>
            <p:nvPr/>
          </p:nvSpPr>
          <p:spPr bwMode="auto">
            <a:xfrm>
              <a:off x="1488" y="960"/>
              <a:ext cx="196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5810" name="Line 16"/>
            <p:cNvSpPr>
              <a:spLocks noChangeShapeType="1"/>
            </p:cNvSpPr>
            <p:nvPr/>
          </p:nvSpPr>
          <p:spPr bwMode="auto">
            <a:xfrm>
              <a:off x="2064" y="576"/>
              <a:ext cx="0" cy="7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5811" name="Line 17"/>
            <p:cNvSpPr>
              <a:spLocks noChangeShapeType="1"/>
            </p:cNvSpPr>
            <p:nvPr/>
          </p:nvSpPr>
          <p:spPr bwMode="auto">
            <a:xfrm>
              <a:off x="2496" y="576"/>
              <a:ext cx="0" cy="7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5812" name="Line 18"/>
            <p:cNvSpPr>
              <a:spLocks noChangeShapeType="1"/>
            </p:cNvSpPr>
            <p:nvPr/>
          </p:nvSpPr>
          <p:spPr bwMode="auto">
            <a:xfrm>
              <a:off x="2976" y="576"/>
              <a:ext cx="0" cy="7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0979" name="Text Box 19"/>
          <p:cNvSpPr txBox="1">
            <a:spLocks noChangeArrowheads="1"/>
          </p:cNvSpPr>
          <p:nvPr/>
        </p:nvSpPr>
        <p:spPr bwMode="auto">
          <a:xfrm>
            <a:off x="1314450" y="3387725"/>
            <a:ext cx="76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>
                <a:latin typeface="+mj-lt"/>
              </a:rPr>
              <a:t>x</a:t>
            </a:r>
          </a:p>
        </p:txBody>
      </p:sp>
      <p:sp>
        <p:nvSpPr>
          <p:cNvPr id="40980" name="Text Box 20"/>
          <p:cNvSpPr txBox="1">
            <a:spLocks noChangeArrowheads="1"/>
          </p:cNvSpPr>
          <p:nvPr/>
        </p:nvSpPr>
        <p:spPr bwMode="auto">
          <a:xfrm>
            <a:off x="2762250" y="3387725"/>
            <a:ext cx="838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>
                <a:latin typeface="+mj-lt"/>
              </a:rPr>
              <a:t>a</a:t>
            </a:r>
          </a:p>
        </p:txBody>
      </p:sp>
      <p:sp>
        <p:nvSpPr>
          <p:cNvPr id="40981" name="Text Box 21"/>
          <p:cNvSpPr txBox="1">
            <a:spLocks noChangeArrowheads="1"/>
          </p:cNvSpPr>
          <p:nvPr/>
        </p:nvSpPr>
        <p:spPr bwMode="auto">
          <a:xfrm>
            <a:off x="1042988" y="4052888"/>
            <a:ext cx="1219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f</a:t>
            </a:r>
            <a:r>
              <a:rPr lang="en-GB" dirty="0">
                <a:solidFill>
                  <a:srgbClr val="FFFF00"/>
                </a:solidFill>
                <a:latin typeface="+mj-lt"/>
                <a:sym typeface="Symbol" pitchFamily="18" charset="2"/>
              </a:rPr>
              <a:t>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(x)</a:t>
            </a:r>
          </a:p>
        </p:txBody>
      </p:sp>
      <p:sp>
        <p:nvSpPr>
          <p:cNvPr id="40982" name="Text Box 22"/>
          <p:cNvSpPr txBox="1">
            <a:spLocks noChangeArrowheads="1"/>
          </p:cNvSpPr>
          <p:nvPr/>
        </p:nvSpPr>
        <p:spPr bwMode="auto">
          <a:xfrm>
            <a:off x="2105025" y="4052888"/>
            <a:ext cx="2209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  +       0      -</a:t>
            </a:r>
          </a:p>
        </p:txBody>
      </p:sp>
      <p:sp>
        <p:nvSpPr>
          <p:cNvPr id="40983" name="Line 23"/>
          <p:cNvSpPr>
            <a:spLocks noChangeShapeType="1"/>
          </p:cNvSpPr>
          <p:nvPr/>
        </p:nvSpPr>
        <p:spPr bwMode="auto">
          <a:xfrm flipV="1">
            <a:off x="2214563" y="4695825"/>
            <a:ext cx="4572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0984" name="Line 24"/>
          <p:cNvSpPr>
            <a:spLocks noChangeShapeType="1"/>
          </p:cNvSpPr>
          <p:nvPr/>
        </p:nvSpPr>
        <p:spPr bwMode="auto">
          <a:xfrm>
            <a:off x="2852738" y="4695825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0985" name="Line 25"/>
          <p:cNvSpPr>
            <a:spLocks noChangeShapeType="1"/>
          </p:cNvSpPr>
          <p:nvPr/>
        </p:nvSpPr>
        <p:spPr bwMode="auto">
          <a:xfrm>
            <a:off x="3757613" y="4695825"/>
            <a:ext cx="4572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5792" name="Freeform 27"/>
          <p:cNvSpPr>
            <a:spLocks/>
          </p:cNvSpPr>
          <p:nvPr/>
        </p:nvSpPr>
        <p:spPr bwMode="auto">
          <a:xfrm>
            <a:off x="3754438" y="2408238"/>
            <a:ext cx="1373187" cy="981075"/>
          </a:xfrm>
          <a:custGeom>
            <a:avLst/>
            <a:gdLst>
              <a:gd name="T0" fmla="*/ 0 w 865"/>
              <a:gd name="T1" fmla="*/ 2147483647 h 618"/>
              <a:gd name="T2" fmla="*/ 2147483647 w 865"/>
              <a:gd name="T3" fmla="*/ 2147483647 h 618"/>
              <a:gd name="T4" fmla="*/ 2147483647 w 865"/>
              <a:gd name="T5" fmla="*/ 2147483647 h 618"/>
              <a:gd name="T6" fmla="*/ 2147483647 w 865"/>
              <a:gd name="T7" fmla="*/ 2147483647 h 618"/>
              <a:gd name="T8" fmla="*/ 2147483647 w 865"/>
              <a:gd name="T9" fmla="*/ 2147483647 h 618"/>
              <a:gd name="T10" fmla="*/ 2147483647 w 865"/>
              <a:gd name="T11" fmla="*/ 0 h 618"/>
              <a:gd name="T12" fmla="*/ 2147483647 w 865"/>
              <a:gd name="T13" fmla="*/ 2147483647 h 618"/>
              <a:gd name="T14" fmla="*/ 2147483647 w 865"/>
              <a:gd name="T15" fmla="*/ 2147483647 h 618"/>
              <a:gd name="T16" fmla="*/ 2147483647 w 865"/>
              <a:gd name="T17" fmla="*/ 2147483647 h 618"/>
              <a:gd name="T18" fmla="*/ 2147483647 w 865"/>
              <a:gd name="T19" fmla="*/ 2147483647 h 618"/>
              <a:gd name="T20" fmla="*/ 2147483647 w 865"/>
              <a:gd name="T21" fmla="*/ 2147483647 h 61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65"/>
              <a:gd name="T34" fmla="*/ 0 h 618"/>
              <a:gd name="T35" fmla="*/ 865 w 865"/>
              <a:gd name="T36" fmla="*/ 618 h 61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65" h="618">
                <a:moveTo>
                  <a:pt x="0" y="547"/>
                </a:moveTo>
                <a:cubicBezTo>
                  <a:pt x="20" y="488"/>
                  <a:pt x="45" y="451"/>
                  <a:pt x="88" y="406"/>
                </a:cubicBezTo>
                <a:cubicBezTo>
                  <a:pt x="133" y="273"/>
                  <a:pt x="72" y="437"/>
                  <a:pt x="141" y="300"/>
                </a:cubicBezTo>
                <a:cubicBezTo>
                  <a:pt x="172" y="239"/>
                  <a:pt x="179" y="210"/>
                  <a:pt x="230" y="159"/>
                </a:cubicBezTo>
                <a:cubicBezTo>
                  <a:pt x="253" y="86"/>
                  <a:pt x="279" y="66"/>
                  <a:pt x="353" y="36"/>
                </a:cubicBezTo>
                <a:cubicBezTo>
                  <a:pt x="388" y="22"/>
                  <a:pt x="459" y="0"/>
                  <a:pt x="459" y="0"/>
                </a:cubicBezTo>
                <a:cubicBezTo>
                  <a:pt x="494" y="12"/>
                  <a:pt x="539" y="10"/>
                  <a:pt x="565" y="36"/>
                </a:cubicBezTo>
                <a:cubicBezTo>
                  <a:pt x="611" y="82"/>
                  <a:pt x="643" y="132"/>
                  <a:pt x="689" y="177"/>
                </a:cubicBezTo>
                <a:cubicBezTo>
                  <a:pt x="742" y="343"/>
                  <a:pt x="635" y="36"/>
                  <a:pt x="830" y="353"/>
                </a:cubicBezTo>
                <a:cubicBezTo>
                  <a:pt x="858" y="399"/>
                  <a:pt x="848" y="461"/>
                  <a:pt x="865" y="512"/>
                </a:cubicBezTo>
                <a:cubicBezTo>
                  <a:pt x="859" y="547"/>
                  <a:pt x="847" y="618"/>
                  <a:pt x="847" y="618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989" name="Text Box 29"/>
          <p:cNvSpPr txBox="1">
            <a:spLocks noChangeArrowheads="1"/>
          </p:cNvSpPr>
          <p:nvPr/>
        </p:nvSpPr>
        <p:spPr bwMode="auto">
          <a:xfrm>
            <a:off x="5657850" y="2786063"/>
            <a:ext cx="3486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Minimum Turning Point</a:t>
            </a:r>
          </a:p>
        </p:txBody>
      </p:sp>
      <p:sp>
        <p:nvSpPr>
          <p:cNvPr id="40990" name="Text Box 30"/>
          <p:cNvSpPr txBox="1">
            <a:spLocks noChangeArrowheads="1"/>
          </p:cNvSpPr>
          <p:nvPr/>
        </p:nvSpPr>
        <p:spPr bwMode="auto">
          <a:xfrm>
            <a:off x="5776913" y="3387725"/>
            <a:ext cx="609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>
                <a:latin typeface="+mj-lt"/>
              </a:rPr>
              <a:t>x</a:t>
            </a:r>
          </a:p>
        </p:txBody>
      </p:sp>
      <p:sp>
        <p:nvSpPr>
          <p:cNvPr id="40992" name="Text Box 32"/>
          <p:cNvSpPr txBox="1">
            <a:spLocks noChangeArrowheads="1"/>
          </p:cNvSpPr>
          <p:nvPr/>
        </p:nvSpPr>
        <p:spPr bwMode="auto">
          <a:xfrm>
            <a:off x="7196138" y="3387725"/>
            <a:ext cx="838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>
                <a:latin typeface="+mj-lt"/>
              </a:rPr>
              <a:t>b</a:t>
            </a:r>
          </a:p>
        </p:txBody>
      </p:sp>
      <p:sp>
        <p:nvSpPr>
          <p:cNvPr id="40994" name="Text Box 34"/>
          <p:cNvSpPr txBox="1">
            <a:spLocks noChangeArrowheads="1"/>
          </p:cNvSpPr>
          <p:nvPr/>
        </p:nvSpPr>
        <p:spPr bwMode="auto">
          <a:xfrm>
            <a:off x="5624513" y="4038600"/>
            <a:ext cx="914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f</a:t>
            </a:r>
            <a:r>
              <a:rPr lang="en-GB" dirty="0">
                <a:solidFill>
                  <a:srgbClr val="FFFF00"/>
                </a:solidFill>
                <a:latin typeface="+mj-lt"/>
                <a:sym typeface="Symbol" pitchFamily="18" charset="2"/>
              </a:rPr>
              <a:t>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(x)</a:t>
            </a:r>
          </a:p>
        </p:txBody>
      </p:sp>
      <p:sp>
        <p:nvSpPr>
          <p:cNvPr id="40995" name="Text Box 35"/>
          <p:cNvSpPr txBox="1">
            <a:spLocks noChangeArrowheads="1"/>
          </p:cNvSpPr>
          <p:nvPr/>
        </p:nvSpPr>
        <p:spPr bwMode="auto">
          <a:xfrm>
            <a:off x="6538913" y="3962400"/>
            <a:ext cx="2133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  -     0     +</a:t>
            </a:r>
          </a:p>
        </p:txBody>
      </p:sp>
      <p:sp>
        <p:nvSpPr>
          <p:cNvPr id="40996" name="Line 36"/>
          <p:cNvSpPr>
            <a:spLocks noChangeShapeType="1"/>
          </p:cNvSpPr>
          <p:nvPr/>
        </p:nvSpPr>
        <p:spPr bwMode="auto">
          <a:xfrm>
            <a:off x="6615113" y="3679825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0997" name="Line 37"/>
          <p:cNvSpPr>
            <a:spLocks noChangeShapeType="1"/>
          </p:cNvSpPr>
          <p:nvPr/>
        </p:nvSpPr>
        <p:spPr bwMode="auto">
          <a:xfrm>
            <a:off x="8062913" y="3679825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0998" name="Line 38"/>
          <p:cNvSpPr>
            <a:spLocks noChangeShapeType="1"/>
          </p:cNvSpPr>
          <p:nvPr/>
        </p:nvSpPr>
        <p:spPr bwMode="auto">
          <a:xfrm>
            <a:off x="6724650" y="4695825"/>
            <a:ext cx="3810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0999" name="Line 39"/>
          <p:cNvSpPr>
            <a:spLocks noChangeShapeType="1"/>
          </p:cNvSpPr>
          <p:nvPr/>
        </p:nvSpPr>
        <p:spPr bwMode="auto">
          <a:xfrm flipV="1">
            <a:off x="7286625" y="5057775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000" name="Line 40"/>
          <p:cNvSpPr>
            <a:spLocks noChangeShapeType="1"/>
          </p:cNvSpPr>
          <p:nvPr/>
        </p:nvSpPr>
        <p:spPr bwMode="auto">
          <a:xfrm flipV="1">
            <a:off x="8191500" y="4605338"/>
            <a:ext cx="4572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cxnSp>
        <p:nvCxnSpPr>
          <p:cNvPr id="75803" name="Straight Connector 37"/>
          <p:cNvCxnSpPr>
            <a:cxnSpLocks noChangeShapeType="1"/>
          </p:cNvCxnSpPr>
          <p:nvPr/>
        </p:nvCxnSpPr>
        <p:spPr bwMode="auto">
          <a:xfrm rot="5400000">
            <a:off x="2943225" y="4333875"/>
            <a:ext cx="3983038" cy="1588"/>
          </a:xfrm>
          <a:prstGeom prst="line">
            <a:avLst/>
          </a:prstGeom>
          <a:noFill/>
          <a:ln w="5715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" name="Rectangle 2"/>
          <p:cNvSpPr txBox="1">
            <a:spLocks noChangeArrowheads="1"/>
          </p:cNvSpPr>
          <p:nvPr/>
        </p:nvSpPr>
        <p:spPr>
          <a:xfrm>
            <a:off x="457200" y="190500"/>
            <a:ext cx="8229600" cy="10668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0"/>
              </a:spcBef>
              <a:defRPr/>
            </a:pPr>
            <a:r>
              <a:rPr lang="en-GB" sz="3600" kern="0" dirty="0">
                <a:solidFill>
                  <a:srgbClr val="EEF82A"/>
                </a:solidFill>
                <a:latin typeface="+mj-lt"/>
                <a:ea typeface="+mj-ea"/>
                <a:cs typeface="+mj-cs"/>
              </a:rPr>
              <a:t>Stationary Points </a:t>
            </a:r>
            <a:br>
              <a:rPr lang="en-GB" sz="3600" kern="0" dirty="0">
                <a:solidFill>
                  <a:srgbClr val="EEF82A"/>
                </a:solidFill>
                <a:latin typeface="+mj-lt"/>
                <a:ea typeface="+mj-ea"/>
                <a:cs typeface="+mj-cs"/>
              </a:rPr>
            </a:br>
            <a:r>
              <a:rPr lang="en-GB" sz="3600" kern="0" dirty="0">
                <a:solidFill>
                  <a:srgbClr val="EEF82A"/>
                </a:solidFill>
                <a:latin typeface="+mj-lt"/>
                <a:ea typeface="+mj-ea"/>
                <a:cs typeface="+mj-cs"/>
              </a:rPr>
              <a:t>and Their Nature</a:t>
            </a:r>
            <a:endParaRPr lang="en-GB" sz="4000" kern="0" dirty="0">
              <a:solidFill>
                <a:srgbClr val="EEF82A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Oval 39"/>
          <p:cNvSpPr>
            <a:spLocks noChangeArrowheads="1"/>
          </p:cNvSpPr>
          <p:nvPr/>
        </p:nvSpPr>
        <p:spPr bwMode="auto">
          <a:xfrm>
            <a:off x="3017838" y="5208588"/>
            <a:ext cx="180975" cy="180975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" name="Oval 40"/>
          <p:cNvSpPr>
            <a:spLocks noChangeArrowheads="1"/>
          </p:cNvSpPr>
          <p:nvPr/>
        </p:nvSpPr>
        <p:spPr bwMode="auto">
          <a:xfrm>
            <a:off x="7588250" y="6127750"/>
            <a:ext cx="180975" cy="180975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6" name="TextBox 45"/>
          <p:cNvSpPr txBox="1"/>
          <p:nvPr/>
        </p:nvSpPr>
        <p:spPr>
          <a:xfrm>
            <a:off x="60325" y="1417638"/>
            <a:ext cx="839788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rgbClr val="FFFF00"/>
                </a:solidFill>
                <a:latin typeface="+mj-lt"/>
              </a:rPr>
              <a:t>Higher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0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0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0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0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0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0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0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0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0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1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2" grpId="0" animBg="1"/>
      <p:bldP spid="40979" grpId="0" autoUpdateAnimBg="0"/>
      <p:bldP spid="40980" grpId="0" autoUpdateAnimBg="0"/>
      <p:bldP spid="40981" grpId="0" autoUpdateAnimBg="0"/>
      <p:bldP spid="40982" grpId="0" autoUpdateAnimBg="0"/>
      <p:bldP spid="40990" grpId="0" autoUpdateAnimBg="0"/>
      <p:bldP spid="40992" grpId="0" autoUpdateAnimBg="0"/>
      <p:bldP spid="40994" grpId="0" autoUpdateAnimBg="0"/>
      <p:bldP spid="40995" grpId="0" autoUpdateAnimBg="0"/>
      <p:bldP spid="40" grpId="0" animBg="1"/>
      <p:bldP spid="41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 41"/>
          <p:cNvSpPr>
            <a:spLocks noChangeArrowheads="1"/>
          </p:cNvSpPr>
          <p:nvPr/>
        </p:nvSpPr>
        <p:spPr bwMode="auto">
          <a:xfrm>
            <a:off x="6680200" y="5019675"/>
            <a:ext cx="1782763" cy="762000"/>
          </a:xfrm>
          <a:custGeom>
            <a:avLst/>
            <a:gdLst>
              <a:gd name="T0" fmla="*/ 0 w 1783080"/>
              <a:gd name="T1" fmla="*/ 0 h 762000"/>
              <a:gd name="T2" fmla="*/ 590365 w 1783080"/>
              <a:gd name="T3" fmla="*/ 365760 h 762000"/>
              <a:gd name="T4" fmla="*/ 953653 w 1783080"/>
              <a:gd name="T5" fmla="*/ 426720 h 762000"/>
              <a:gd name="T6" fmla="*/ 1195857 w 1783080"/>
              <a:gd name="T7" fmla="*/ 441960 h 762000"/>
              <a:gd name="T8" fmla="*/ 1771074 w 1783080"/>
              <a:gd name="T9" fmla="*/ 762000 h 762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83080"/>
              <a:gd name="T16" fmla="*/ 0 h 762000"/>
              <a:gd name="T17" fmla="*/ 1783080 w 1783080"/>
              <a:gd name="T18" fmla="*/ 762000 h 762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83080" h="762000">
                <a:moveTo>
                  <a:pt x="0" y="0"/>
                </a:moveTo>
                <a:cubicBezTo>
                  <a:pt x="217170" y="147320"/>
                  <a:pt x="434340" y="294640"/>
                  <a:pt x="594360" y="365760"/>
                </a:cubicBezTo>
                <a:cubicBezTo>
                  <a:pt x="754380" y="436880"/>
                  <a:pt x="858520" y="414020"/>
                  <a:pt x="960120" y="426720"/>
                </a:cubicBezTo>
                <a:cubicBezTo>
                  <a:pt x="1061720" y="439420"/>
                  <a:pt x="1066800" y="386080"/>
                  <a:pt x="1203960" y="441960"/>
                </a:cubicBezTo>
                <a:cubicBezTo>
                  <a:pt x="1341120" y="497840"/>
                  <a:pt x="1562100" y="629920"/>
                  <a:pt x="1783080" y="762000"/>
                </a:cubicBezTo>
              </a:path>
            </a:pathLst>
          </a:cu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" name="Freeform 39"/>
          <p:cNvSpPr>
            <a:spLocks noChangeArrowheads="1"/>
          </p:cNvSpPr>
          <p:nvPr/>
        </p:nvSpPr>
        <p:spPr bwMode="auto">
          <a:xfrm>
            <a:off x="2422525" y="4940300"/>
            <a:ext cx="1874838" cy="1112838"/>
          </a:xfrm>
          <a:custGeom>
            <a:avLst/>
            <a:gdLst>
              <a:gd name="T0" fmla="*/ 0 w 1874520"/>
              <a:gd name="T1" fmla="*/ 1124667 h 1112520"/>
              <a:gd name="T2" fmla="*/ 598202 w 1874520"/>
              <a:gd name="T3" fmla="*/ 585445 h 1112520"/>
              <a:gd name="T4" fmla="*/ 1089046 w 1874520"/>
              <a:gd name="T5" fmla="*/ 493003 h 1112520"/>
              <a:gd name="T6" fmla="*/ 1518519 w 1874520"/>
              <a:gd name="T7" fmla="*/ 323534 h 1112520"/>
              <a:gd name="T8" fmla="*/ 1886642 w 1874520"/>
              <a:gd name="T9" fmla="*/ 0 h 11125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74520"/>
              <a:gd name="T16" fmla="*/ 0 h 1112520"/>
              <a:gd name="T17" fmla="*/ 1874520 w 1874520"/>
              <a:gd name="T18" fmla="*/ 1112520 h 11125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74520" h="1112520">
                <a:moveTo>
                  <a:pt x="0" y="1112520"/>
                </a:moveTo>
                <a:cubicBezTo>
                  <a:pt x="207010" y="897890"/>
                  <a:pt x="414020" y="683260"/>
                  <a:pt x="594360" y="579120"/>
                </a:cubicBezTo>
                <a:cubicBezTo>
                  <a:pt x="774700" y="474980"/>
                  <a:pt x="929640" y="530860"/>
                  <a:pt x="1082040" y="487680"/>
                </a:cubicBezTo>
                <a:cubicBezTo>
                  <a:pt x="1234440" y="444500"/>
                  <a:pt x="1376680" y="401320"/>
                  <a:pt x="1508760" y="320040"/>
                </a:cubicBezTo>
                <a:cubicBezTo>
                  <a:pt x="1640840" y="238760"/>
                  <a:pt x="1757680" y="119380"/>
                  <a:pt x="1874520" y="0"/>
                </a:cubicBezTo>
              </a:path>
            </a:pathLst>
          </a:cu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1657350" y="2071688"/>
            <a:ext cx="21907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Rising Point of inflexion </a:t>
            </a:r>
          </a:p>
        </p:txBody>
      </p:sp>
      <p:sp>
        <p:nvSpPr>
          <p:cNvPr id="41987" name="Line 3"/>
          <p:cNvSpPr>
            <a:spLocks noChangeShapeType="1"/>
          </p:cNvSpPr>
          <p:nvPr/>
        </p:nvSpPr>
        <p:spPr bwMode="auto">
          <a:xfrm>
            <a:off x="2395538" y="324485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988" name="Line 4"/>
          <p:cNvSpPr>
            <a:spLocks noChangeShapeType="1"/>
          </p:cNvSpPr>
          <p:nvPr/>
        </p:nvSpPr>
        <p:spPr bwMode="auto">
          <a:xfrm>
            <a:off x="3843338" y="324485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76807" name="Group 5"/>
          <p:cNvGrpSpPr>
            <a:grpSpLocks/>
          </p:cNvGrpSpPr>
          <p:nvPr/>
        </p:nvGrpSpPr>
        <p:grpSpPr bwMode="auto">
          <a:xfrm>
            <a:off x="1404938" y="2976563"/>
            <a:ext cx="3124200" cy="1219200"/>
            <a:chOff x="1488" y="576"/>
            <a:chExt cx="1968" cy="768"/>
          </a:xfrm>
        </p:grpSpPr>
        <p:sp>
          <p:nvSpPr>
            <p:cNvPr id="76837" name="Rectangle 6"/>
            <p:cNvSpPr>
              <a:spLocks noChangeArrowheads="1"/>
            </p:cNvSpPr>
            <p:nvPr/>
          </p:nvSpPr>
          <p:spPr bwMode="auto">
            <a:xfrm>
              <a:off x="1488" y="576"/>
              <a:ext cx="1968" cy="76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838" name="Line 7"/>
            <p:cNvSpPr>
              <a:spLocks noChangeShapeType="1"/>
            </p:cNvSpPr>
            <p:nvPr/>
          </p:nvSpPr>
          <p:spPr bwMode="auto">
            <a:xfrm>
              <a:off x="1488" y="960"/>
              <a:ext cx="196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6839" name="Line 8"/>
            <p:cNvSpPr>
              <a:spLocks noChangeShapeType="1"/>
            </p:cNvSpPr>
            <p:nvPr/>
          </p:nvSpPr>
          <p:spPr bwMode="auto">
            <a:xfrm>
              <a:off x="2064" y="576"/>
              <a:ext cx="0" cy="7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6840" name="Line 9"/>
            <p:cNvSpPr>
              <a:spLocks noChangeShapeType="1"/>
            </p:cNvSpPr>
            <p:nvPr/>
          </p:nvSpPr>
          <p:spPr bwMode="auto">
            <a:xfrm>
              <a:off x="2496" y="576"/>
              <a:ext cx="0" cy="7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6841" name="Line 10"/>
            <p:cNvSpPr>
              <a:spLocks noChangeShapeType="1"/>
            </p:cNvSpPr>
            <p:nvPr/>
          </p:nvSpPr>
          <p:spPr bwMode="auto">
            <a:xfrm>
              <a:off x="2976" y="576"/>
              <a:ext cx="0" cy="7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76808" name="Group 11"/>
          <p:cNvGrpSpPr>
            <a:grpSpLocks/>
          </p:cNvGrpSpPr>
          <p:nvPr/>
        </p:nvGrpSpPr>
        <p:grpSpPr bwMode="auto">
          <a:xfrm>
            <a:off x="5610225" y="2976563"/>
            <a:ext cx="3124200" cy="1219200"/>
            <a:chOff x="1488" y="576"/>
            <a:chExt cx="1968" cy="768"/>
          </a:xfrm>
        </p:grpSpPr>
        <p:sp>
          <p:nvSpPr>
            <p:cNvPr id="76832" name="Rectangle 12"/>
            <p:cNvSpPr>
              <a:spLocks noChangeArrowheads="1"/>
            </p:cNvSpPr>
            <p:nvPr/>
          </p:nvSpPr>
          <p:spPr bwMode="auto">
            <a:xfrm>
              <a:off x="1488" y="576"/>
              <a:ext cx="1968" cy="76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833" name="Line 13"/>
            <p:cNvSpPr>
              <a:spLocks noChangeShapeType="1"/>
            </p:cNvSpPr>
            <p:nvPr/>
          </p:nvSpPr>
          <p:spPr bwMode="auto">
            <a:xfrm>
              <a:off x="1488" y="960"/>
              <a:ext cx="196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6834" name="Line 14"/>
            <p:cNvSpPr>
              <a:spLocks noChangeShapeType="1"/>
            </p:cNvSpPr>
            <p:nvPr/>
          </p:nvSpPr>
          <p:spPr bwMode="auto">
            <a:xfrm>
              <a:off x="2064" y="576"/>
              <a:ext cx="0" cy="7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6835" name="Line 15"/>
            <p:cNvSpPr>
              <a:spLocks noChangeShapeType="1"/>
            </p:cNvSpPr>
            <p:nvPr/>
          </p:nvSpPr>
          <p:spPr bwMode="auto">
            <a:xfrm>
              <a:off x="2496" y="576"/>
              <a:ext cx="0" cy="7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6836" name="Line 16"/>
            <p:cNvSpPr>
              <a:spLocks noChangeShapeType="1"/>
            </p:cNvSpPr>
            <p:nvPr/>
          </p:nvSpPr>
          <p:spPr bwMode="auto">
            <a:xfrm>
              <a:off x="2976" y="576"/>
              <a:ext cx="0" cy="7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2001" name="Text Box 17"/>
          <p:cNvSpPr txBox="1">
            <a:spLocks noChangeArrowheads="1"/>
          </p:cNvSpPr>
          <p:nvPr/>
        </p:nvSpPr>
        <p:spPr bwMode="auto">
          <a:xfrm>
            <a:off x="1585913" y="3014663"/>
            <a:ext cx="76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800" dirty="0">
                <a:latin typeface="+mj-lt"/>
              </a:rPr>
              <a:t>x</a:t>
            </a:r>
          </a:p>
        </p:txBody>
      </p:sp>
      <p:sp>
        <p:nvSpPr>
          <p:cNvPr id="42002" name="Text Box 18"/>
          <p:cNvSpPr txBox="1">
            <a:spLocks noChangeArrowheads="1"/>
          </p:cNvSpPr>
          <p:nvPr/>
        </p:nvSpPr>
        <p:spPr bwMode="auto">
          <a:xfrm>
            <a:off x="2943225" y="3014663"/>
            <a:ext cx="838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800" dirty="0">
                <a:latin typeface="+mj-lt"/>
              </a:rPr>
              <a:t>c</a:t>
            </a:r>
          </a:p>
        </p:txBody>
      </p:sp>
      <p:sp>
        <p:nvSpPr>
          <p:cNvPr id="42003" name="Text Box 19"/>
          <p:cNvSpPr txBox="1">
            <a:spLocks noChangeArrowheads="1"/>
          </p:cNvSpPr>
          <p:nvPr/>
        </p:nvSpPr>
        <p:spPr bwMode="auto">
          <a:xfrm>
            <a:off x="1404938" y="3624263"/>
            <a:ext cx="1219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f</a:t>
            </a:r>
            <a:r>
              <a:rPr lang="en-GB" dirty="0">
                <a:solidFill>
                  <a:srgbClr val="FFFF00"/>
                </a:solidFill>
                <a:latin typeface="+mj-lt"/>
                <a:sym typeface="Symbol" pitchFamily="18" charset="2"/>
              </a:rPr>
              <a:t>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(x)</a:t>
            </a:r>
          </a:p>
        </p:txBody>
      </p:sp>
      <p:sp>
        <p:nvSpPr>
          <p:cNvPr id="42004" name="Text Box 20"/>
          <p:cNvSpPr txBox="1">
            <a:spLocks noChangeArrowheads="1"/>
          </p:cNvSpPr>
          <p:nvPr/>
        </p:nvSpPr>
        <p:spPr bwMode="auto">
          <a:xfrm>
            <a:off x="2319338" y="3624263"/>
            <a:ext cx="2209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>
                <a:solidFill>
                  <a:srgbClr val="FFFF00"/>
                </a:solidFill>
                <a:latin typeface="+mj-lt"/>
              </a:rPr>
              <a:t>  +     0       +</a:t>
            </a:r>
          </a:p>
        </p:txBody>
      </p:sp>
      <p:sp>
        <p:nvSpPr>
          <p:cNvPr id="42005" name="Line 21"/>
          <p:cNvSpPr>
            <a:spLocks noChangeShapeType="1"/>
          </p:cNvSpPr>
          <p:nvPr/>
        </p:nvSpPr>
        <p:spPr bwMode="auto">
          <a:xfrm flipV="1">
            <a:off x="2395538" y="4510088"/>
            <a:ext cx="4572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006" name="Line 22"/>
          <p:cNvSpPr>
            <a:spLocks noChangeShapeType="1"/>
          </p:cNvSpPr>
          <p:nvPr/>
        </p:nvSpPr>
        <p:spPr bwMode="auto">
          <a:xfrm>
            <a:off x="3057525" y="451485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007" name="Line 23"/>
          <p:cNvSpPr>
            <a:spLocks noChangeShapeType="1"/>
          </p:cNvSpPr>
          <p:nvPr/>
        </p:nvSpPr>
        <p:spPr bwMode="auto">
          <a:xfrm flipV="1">
            <a:off x="3757613" y="4271963"/>
            <a:ext cx="619125" cy="333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6816" name="Freeform 24"/>
          <p:cNvSpPr>
            <a:spLocks/>
          </p:cNvSpPr>
          <p:nvPr/>
        </p:nvSpPr>
        <p:spPr bwMode="auto">
          <a:xfrm>
            <a:off x="2568575" y="5003800"/>
            <a:ext cx="1373188" cy="981075"/>
          </a:xfrm>
          <a:custGeom>
            <a:avLst/>
            <a:gdLst>
              <a:gd name="T0" fmla="*/ 0 w 865"/>
              <a:gd name="T1" fmla="*/ 2147483647 h 618"/>
              <a:gd name="T2" fmla="*/ 2147483647 w 865"/>
              <a:gd name="T3" fmla="*/ 2147483647 h 618"/>
              <a:gd name="T4" fmla="*/ 2147483647 w 865"/>
              <a:gd name="T5" fmla="*/ 2147483647 h 618"/>
              <a:gd name="T6" fmla="*/ 2147483647 w 865"/>
              <a:gd name="T7" fmla="*/ 2147483647 h 618"/>
              <a:gd name="T8" fmla="*/ 2147483647 w 865"/>
              <a:gd name="T9" fmla="*/ 2147483647 h 618"/>
              <a:gd name="T10" fmla="*/ 2147483647 w 865"/>
              <a:gd name="T11" fmla="*/ 0 h 618"/>
              <a:gd name="T12" fmla="*/ 2147483647 w 865"/>
              <a:gd name="T13" fmla="*/ 2147483647 h 618"/>
              <a:gd name="T14" fmla="*/ 2147483647 w 865"/>
              <a:gd name="T15" fmla="*/ 2147483647 h 618"/>
              <a:gd name="T16" fmla="*/ 2147483647 w 865"/>
              <a:gd name="T17" fmla="*/ 2147483647 h 618"/>
              <a:gd name="T18" fmla="*/ 2147483647 w 865"/>
              <a:gd name="T19" fmla="*/ 2147483647 h 618"/>
              <a:gd name="T20" fmla="*/ 2147483647 w 865"/>
              <a:gd name="T21" fmla="*/ 2147483647 h 61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65"/>
              <a:gd name="T34" fmla="*/ 0 h 618"/>
              <a:gd name="T35" fmla="*/ 865 w 865"/>
              <a:gd name="T36" fmla="*/ 618 h 61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65" h="618">
                <a:moveTo>
                  <a:pt x="0" y="547"/>
                </a:moveTo>
                <a:cubicBezTo>
                  <a:pt x="20" y="488"/>
                  <a:pt x="45" y="451"/>
                  <a:pt x="88" y="406"/>
                </a:cubicBezTo>
                <a:cubicBezTo>
                  <a:pt x="133" y="273"/>
                  <a:pt x="72" y="437"/>
                  <a:pt x="141" y="300"/>
                </a:cubicBezTo>
                <a:cubicBezTo>
                  <a:pt x="172" y="239"/>
                  <a:pt x="179" y="210"/>
                  <a:pt x="230" y="159"/>
                </a:cubicBezTo>
                <a:cubicBezTo>
                  <a:pt x="253" y="86"/>
                  <a:pt x="279" y="66"/>
                  <a:pt x="353" y="36"/>
                </a:cubicBezTo>
                <a:cubicBezTo>
                  <a:pt x="388" y="22"/>
                  <a:pt x="459" y="0"/>
                  <a:pt x="459" y="0"/>
                </a:cubicBezTo>
                <a:cubicBezTo>
                  <a:pt x="494" y="12"/>
                  <a:pt x="539" y="10"/>
                  <a:pt x="565" y="36"/>
                </a:cubicBezTo>
                <a:cubicBezTo>
                  <a:pt x="611" y="82"/>
                  <a:pt x="643" y="132"/>
                  <a:pt x="689" y="177"/>
                </a:cubicBezTo>
                <a:cubicBezTo>
                  <a:pt x="742" y="343"/>
                  <a:pt x="635" y="36"/>
                  <a:pt x="830" y="353"/>
                </a:cubicBezTo>
                <a:cubicBezTo>
                  <a:pt x="858" y="399"/>
                  <a:pt x="848" y="461"/>
                  <a:pt x="865" y="512"/>
                </a:cubicBezTo>
                <a:cubicBezTo>
                  <a:pt x="859" y="547"/>
                  <a:pt x="847" y="618"/>
                  <a:pt x="847" y="618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2010" name="Text Box 26"/>
          <p:cNvSpPr txBox="1">
            <a:spLocks noChangeArrowheads="1"/>
          </p:cNvSpPr>
          <p:nvPr/>
        </p:nvSpPr>
        <p:spPr bwMode="auto">
          <a:xfrm>
            <a:off x="5791200" y="2071688"/>
            <a:ext cx="27447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Other possible type of inflexion </a:t>
            </a:r>
          </a:p>
        </p:txBody>
      </p:sp>
      <p:sp>
        <p:nvSpPr>
          <p:cNvPr id="42011" name="Text Box 27"/>
          <p:cNvSpPr txBox="1">
            <a:spLocks noChangeArrowheads="1"/>
          </p:cNvSpPr>
          <p:nvPr/>
        </p:nvSpPr>
        <p:spPr bwMode="auto">
          <a:xfrm>
            <a:off x="5762625" y="3014663"/>
            <a:ext cx="60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800">
                <a:latin typeface="+mj-lt"/>
              </a:rPr>
              <a:t>x</a:t>
            </a:r>
          </a:p>
        </p:txBody>
      </p:sp>
      <p:sp>
        <p:nvSpPr>
          <p:cNvPr id="42012" name="Text Box 28"/>
          <p:cNvSpPr txBox="1">
            <a:spLocks noChangeArrowheads="1"/>
          </p:cNvSpPr>
          <p:nvPr/>
        </p:nvSpPr>
        <p:spPr bwMode="auto">
          <a:xfrm>
            <a:off x="7196138" y="3014663"/>
            <a:ext cx="838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800" dirty="0">
                <a:latin typeface="+mj-lt"/>
              </a:rPr>
              <a:t>d</a:t>
            </a:r>
          </a:p>
        </p:txBody>
      </p:sp>
      <p:sp>
        <p:nvSpPr>
          <p:cNvPr id="42013" name="Text Box 29"/>
          <p:cNvSpPr txBox="1">
            <a:spLocks noChangeArrowheads="1"/>
          </p:cNvSpPr>
          <p:nvPr/>
        </p:nvSpPr>
        <p:spPr bwMode="auto">
          <a:xfrm>
            <a:off x="5610225" y="3624263"/>
            <a:ext cx="914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>
                <a:solidFill>
                  <a:srgbClr val="FFFF00"/>
                </a:solidFill>
                <a:latin typeface="+mj-lt"/>
              </a:rPr>
              <a:t>f</a:t>
            </a:r>
            <a:r>
              <a:rPr lang="en-GB">
                <a:solidFill>
                  <a:srgbClr val="FFFF00"/>
                </a:solidFill>
                <a:latin typeface="+mj-lt"/>
                <a:sym typeface="Symbol" pitchFamily="18" charset="2"/>
              </a:rPr>
              <a:t></a:t>
            </a:r>
            <a:r>
              <a:rPr lang="en-GB">
                <a:solidFill>
                  <a:srgbClr val="FFFF00"/>
                </a:solidFill>
                <a:latin typeface="+mj-lt"/>
              </a:rPr>
              <a:t>(x)</a:t>
            </a:r>
          </a:p>
        </p:txBody>
      </p:sp>
      <p:sp>
        <p:nvSpPr>
          <p:cNvPr id="42014" name="Text Box 30"/>
          <p:cNvSpPr txBox="1">
            <a:spLocks noChangeArrowheads="1"/>
          </p:cNvSpPr>
          <p:nvPr/>
        </p:nvSpPr>
        <p:spPr bwMode="auto">
          <a:xfrm>
            <a:off x="6524625" y="3624263"/>
            <a:ext cx="2133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  -      0       -</a:t>
            </a:r>
          </a:p>
        </p:txBody>
      </p:sp>
      <p:sp>
        <p:nvSpPr>
          <p:cNvPr id="42015" name="Line 31"/>
          <p:cNvSpPr>
            <a:spLocks noChangeShapeType="1"/>
          </p:cNvSpPr>
          <p:nvPr/>
        </p:nvSpPr>
        <p:spPr bwMode="auto">
          <a:xfrm>
            <a:off x="6600825" y="324485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016" name="Line 32"/>
          <p:cNvSpPr>
            <a:spLocks noChangeShapeType="1"/>
          </p:cNvSpPr>
          <p:nvPr/>
        </p:nvSpPr>
        <p:spPr bwMode="auto">
          <a:xfrm>
            <a:off x="8048625" y="324485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017" name="Line 33"/>
          <p:cNvSpPr>
            <a:spLocks noChangeShapeType="1"/>
          </p:cNvSpPr>
          <p:nvPr/>
        </p:nvSpPr>
        <p:spPr bwMode="auto">
          <a:xfrm>
            <a:off x="6634163" y="4333875"/>
            <a:ext cx="3810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018" name="Line 34"/>
          <p:cNvSpPr>
            <a:spLocks noChangeShapeType="1"/>
          </p:cNvSpPr>
          <p:nvPr/>
        </p:nvSpPr>
        <p:spPr bwMode="auto">
          <a:xfrm>
            <a:off x="7262813" y="4695825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2019" name="Line 35"/>
          <p:cNvSpPr>
            <a:spLocks noChangeShapeType="1"/>
          </p:cNvSpPr>
          <p:nvPr/>
        </p:nvSpPr>
        <p:spPr bwMode="auto">
          <a:xfrm>
            <a:off x="8201025" y="4786313"/>
            <a:ext cx="4572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cxnSp>
        <p:nvCxnSpPr>
          <p:cNvPr id="76827" name="Straight Connector 36"/>
          <p:cNvCxnSpPr>
            <a:cxnSpLocks noChangeShapeType="1"/>
          </p:cNvCxnSpPr>
          <p:nvPr/>
        </p:nvCxnSpPr>
        <p:spPr bwMode="auto">
          <a:xfrm rot="5400000">
            <a:off x="2943225" y="4333875"/>
            <a:ext cx="3983038" cy="1588"/>
          </a:xfrm>
          <a:prstGeom prst="line">
            <a:avLst/>
          </a:prstGeom>
          <a:noFill/>
          <a:ln w="5715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Rectangle 2"/>
          <p:cNvSpPr txBox="1">
            <a:spLocks noChangeArrowheads="1"/>
          </p:cNvSpPr>
          <p:nvPr/>
        </p:nvSpPr>
        <p:spPr>
          <a:xfrm>
            <a:off x="457200" y="190500"/>
            <a:ext cx="8229600" cy="10668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0"/>
              </a:spcBef>
              <a:defRPr/>
            </a:pPr>
            <a:r>
              <a:rPr lang="en-GB" sz="3600" kern="0" dirty="0">
                <a:solidFill>
                  <a:srgbClr val="EEF82A"/>
                </a:solidFill>
                <a:latin typeface="+mj-lt"/>
                <a:ea typeface="+mj-ea"/>
                <a:cs typeface="+mj-cs"/>
              </a:rPr>
              <a:t>Stationary Points </a:t>
            </a:r>
            <a:br>
              <a:rPr lang="en-GB" sz="3600" kern="0" dirty="0">
                <a:solidFill>
                  <a:srgbClr val="EEF82A"/>
                </a:solidFill>
                <a:latin typeface="+mj-lt"/>
                <a:ea typeface="+mj-ea"/>
                <a:cs typeface="+mj-cs"/>
              </a:rPr>
            </a:br>
            <a:r>
              <a:rPr lang="en-GB" sz="3600" kern="0" dirty="0">
                <a:solidFill>
                  <a:srgbClr val="EEF82A"/>
                </a:solidFill>
                <a:latin typeface="+mj-lt"/>
                <a:ea typeface="+mj-ea"/>
                <a:cs typeface="+mj-cs"/>
              </a:rPr>
              <a:t>and Their Nature</a:t>
            </a:r>
            <a:endParaRPr lang="en-GB" sz="4000" kern="0" dirty="0">
              <a:solidFill>
                <a:srgbClr val="EEF82A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3305175" y="5345113"/>
            <a:ext cx="180975" cy="180975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" name="Oval 40"/>
          <p:cNvSpPr>
            <a:spLocks noChangeArrowheads="1"/>
          </p:cNvSpPr>
          <p:nvPr/>
        </p:nvSpPr>
        <p:spPr bwMode="auto">
          <a:xfrm>
            <a:off x="7558088" y="5329238"/>
            <a:ext cx="180975" cy="180975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" name="TextBox 44"/>
          <p:cNvSpPr txBox="1"/>
          <p:nvPr/>
        </p:nvSpPr>
        <p:spPr>
          <a:xfrm>
            <a:off x="60325" y="1417638"/>
            <a:ext cx="839788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rgbClr val="FFFF00"/>
                </a:solidFill>
                <a:latin typeface="+mj-lt"/>
              </a:rPr>
              <a:t>Higher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2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2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2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2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2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2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2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2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2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42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0" grpId="0" animBg="1"/>
      <p:bldP spid="42001" grpId="0" autoUpdateAnimBg="0"/>
      <p:bldP spid="42002" grpId="0" autoUpdateAnimBg="0"/>
      <p:bldP spid="42003" grpId="0" autoUpdateAnimBg="0"/>
      <p:bldP spid="42004" grpId="0" autoUpdateAnimBg="0"/>
      <p:bldP spid="42011" grpId="0" autoUpdateAnimBg="0"/>
      <p:bldP spid="42012" grpId="0" autoUpdateAnimBg="0"/>
      <p:bldP spid="42013" grpId="0" autoUpdateAnimBg="0"/>
      <p:bldP spid="42014" grpId="0" autoUpdateAnimBg="0"/>
      <p:bldP spid="39" grpId="0" animBg="1"/>
      <p:bldP spid="41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871538" y="1881188"/>
            <a:ext cx="1981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Example 28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1014413" y="2417763"/>
            <a:ext cx="812958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Find the co-ordinates of the stationary point on the curve   y = 4x</a:t>
            </a:r>
            <a:r>
              <a:rPr lang="en-GB" baseline="30000" dirty="0">
                <a:solidFill>
                  <a:srgbClr val="FFFF00"/>
                </a:solidFill>
                <a:latin typeface="+mj-lt"/>
              </a:rPr>
              <a:t>3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 + 1  and determine its nature.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1033463" y="3857625"/>
            <a:ext cx="42433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>
                <a:latin typeface="+mj-lt"/>
              </a:rPr>
              <a:t>SP  occurs  when    </a:t>
            </a:r>
            <a:r>
              <a:rPr lang="en-GB" baseline="30000">
                <a:latin typeface="+mj-lt"/>
              </a:rPr>
              <a:t>dy</a:t>
            </a:r>
            <a:r>
              <a:rPr lang="en-GB">
                <a:latin typeface="+mj-lt"/>
              </a:rPr>
              <a:t>/</a:t>
            </a:r>
            <a:r>
              <a:rPr lang="en-GB" baseline="-25000">
                <a:latin typeface="+mj-lt"/>
              </a:rPr>
              <a:t>dx </a:t>
            </a:r>
            <a:r>
              <a:rPr lang="en-GB">
                <a:latin typeface="+mj-lt"/>
              </a:rPr>
              <a:t> =  0</a:t>
            </a: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2943225" y="4441825"/>
            <a:ext cx="2590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so   12x</a:t>
            </a:r>
            <a:r>
              <a:rPr lang="en-GB" baseline="30000" dirty="0">
                <a:latin typeface="+mj-lt"/>
              </a:rPr>
              <a:t>2</a:t>
            </a:r>
            <a:r>
              <a:rPr lang="en-GB" dirty="0">
                <a:latin typeface="+mj-lt"/>
              </a:rPr>
              <a:t> =  0</a:t>
            </a:r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3486150" y="5026025"/>
            <a:ext cx="2133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   x</a:t>
            </a:r>
            <a:r>
              <a:rPr lang="en-GB" baseline="30000" dirty="0">
                <a:latin typeface="+mj-lt"/>
              </a:rPr>
              <a:t>2</a:t>
            </a:r>
            <a:r>
              <a:rPr lang="en-GB" dirty="0">
                <a:latin typeface="+mj-lt"/>
              </a:rPr>
              <a:t> =  0</a:t>
            </a:r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4014788" y="5610225"/>
            <a:ext cx="1371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 x =  0</a:t>
            </a:r>
          </a:p>
        </p:txBody>
      </p:sp>
      <p:sp>
        <p:nvSpPr>
          <p:cNvPr id="43019" name="Text Box 11"/>
          <p:cNvSpPr txBox="1">
            <a:spLocks noChangeArrowheads="1"/>
          </p:cNvSpPr>
          <p:nvPr/>
        </p:nvSpPr>
        <p:spPr bwMode="auto">
          <a:xfrm>
            <a:off x="5548313" y="3933825"/>
            <a:ext cx="3276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>
                <a:latin typeface="+mj-lt"/>
              </a:rPr>
              <a:t>Using     y = 4x</a:t>
            </a:r>
            <a:r>
              <a:rPr lang="en-GB" baseline="30000">
                <a:latin typeface="+mj-lt"/>
              </a:rPr>
              <a:t>3</a:t>
            </a:r>
            <a:r>
              <a:rPr lang="en-GB">
                <a:latin typeface="+mj-lt"/>
              </a:rPr>
              <a:t> + 1 </a:t>
            </a:r>
          </a:p>
        </p:txBody>
      </p:sp>
      <p:sp>
        <p:nvSpPr>
          <p:cNvPr id="43020" name="Line 12"/>
          <p:cNvSpPr>
            <a:spLocks noChangeShapeType="1"/>
          </p:cNvSpPr>
          <p:nvPr/>
        </p:nvSpPr>
        <p:spPr bwMode="auto">
          <a:xfrm>
            <a:off x="5476875" y="3933825"/>
            <a:ext cx="0" cy="2209800"/>
          </a:xfrm>
          <a:prstGeom prst="line">
            <a:avLst/>
          </a:prstGeom>
          <a:noFill/>
          <a:ln w="38100">
            <a:solidFill>
              <a:srgbClr val="FFFF00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GB">
              <a:latin typeface="+mj-lt"/>
            </a:endParaRPr>
          </a:p>
        </p:txBody>
      </p:sp>
      <p:sp>
        <p:nvSpPr>
          <p:cNvPr id="43021" name="Text Box 13"/>
          <p:cNvSpPr txBox="1">
            <a:spLocks noChangeArrowheads="1"/>
          </p:cNvSpPr>
          <p:nvPr/>
        </p:nvSpPr>
        <p:spPr bwMode="auto">
          <a:xfrm>
            <a:off x="5548313" y="4657725"/>
            <a:ext cx="312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>
                <a:latin typeface="+mj-lt"/>
              </a:rPr>
              <a:t>if  x = 0  then  y = 1</a:t>
            </a:r>
          </a:p>
        </p:txBody>
      </p:sp>
      <p:sp>
        <p:nvSpPr>
          <p:cNvPr id="43022" name="Text Box 14"/>
          <p:cNvSpPr txBox="1">
            <a:spLocks noChangeArrowheads="1"/>
          </p:cNvSpPr>
          <p:nvPr/>
        </p:nvSpPr>
        <p:spPr bwMode="auto">
          <a:xfrm>
            <a:off x="5548313" y="5381625"/>
            <a:ext cx="289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>
                <a:latin typeface="+mj-lt"/>
              </a:rPr>
              <a:t>SP is at  (0,1)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457200" y="190500"/>
            <a:ext cx="8229600" cy="10668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0"/>
              </a:spcBef>
              <a:defRPr/>
            </a:pPr>
            <a:r>
              <a:rPr lang="en-GB" sz="3600" kern="0" dirty="0">
                <a:solidFill>
                  <a:srgbClr val="EEF82A"/>
                </a:solidFill>
                <a:latin typeface="+mj-lt"/>
                <a:ea typeface="+mj-ea"/>
                <a:cs typeface="+mj-cs"/>
              </a:rPr>
              <a:t>Stationary Points </a:t>
            </a:r>
            <a:br>
              <a:rPr lang="en-GB" sz="3600" kern="0" dirty="0">
                <a:solidFill>
                  <a:srgbClr val="EEF82A"/>
                </a:solidFill>
                <a:latin typeface="+mj-lt"/>
                <a:ea typeface="+mj-ea"/>
                <a:cs typeface="+mj-cs"/>
              </a:rPr>
            </a:br>
            <a:r>
              <a:rPr lang="en-GB" sz="3600" kern="0" dirty="0">
                <a:solidFill>
                  <a:srgbClr val="EEF82A"/>
                </a:solidFill>
                <a:latin typeface="+mj-lt"/>
                <a:ea typeface="+mj-ea"/>
                <a:cs typeface="+mj-cs"/>
              </a:rPr>
              <a:t>and Their Nature</a:t>
            </a:r>
            <a:endParaRPr lang="en-GB" sz="4000" kern="0" dirty="0">
              <a:solidFill>
                <a:srgbClr val="EEF82A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325" y="1417638"/>
            <a:ext cx="839788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rgbClr val="FFFF00"/>
                </a:solidFill>
                <a:latin typeface="+mj-lt"/>
              </a:rPr>
              <a:t>Higher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 autoUpdateAnimBg="0"/>
      <p:bldP spid="43014" grpId="0" autoUpdateAnimBg="0"/>
      <p:bldP spid="43017" grpId="0" autoUpdateAnimBg="0"/>
      <p:bldP spid="43018" grpId="0" autoUpdateAnimBg="0"/>
      <p:bldP spid="43019" grpId="0" autoUpdateAnimBg="0"/>
      <p:bldP spid="43021" grpId="0" autoUpdateAnimBg="0"/>
      <p:bldP spid="43022" grpId="0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27"/>
          <p:cNvSpPr>
            <a:spLocks noChangeArrowheads="1"/>
          </p:cNvSpPr>
          <p:nvPr/>
        </p:nvSpPr>
        <p:spPr bwMode="auto">
          <a:xfrm>
            <a:off x="2895600" y="5059363"/>
            <a:ext cx="2332038" cy="1249362"/>
          </a:xfrm>
          <a:custGeom>
            <a:avLst/>
            <a:gdLst>
              <a:gd name="T0" fmla="*/ 0 w 2331720"/>
              <a:gd name="T1" fmla="*/ 1237653 h 1249680"/>
              <a:gd name="T2" fmla="*/ 888513 w 2331720"/>
              <a:gd name="T3" fmla="*/ 649013 h 1249680"/>
              <a:gd name="T4" fmla="*/ 1378723 w 2331720"/>
              <a:gd name="T5" fmla="*/ 543362 h 1249680"/>
              <a:gd name="T6" fmla="*/ 1945525 w 2331720"/>
              <a:gd name="T7" fmla="*/ 301871 h 1249680"/>
              <a:gd name="T8" fmla="*/ 2343810 w 2331720"/>
              <a:gd name="T9" fmla="*/ 0 h 12496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31720"/>
              <a:gd name="T16" fmla="*/ 0 h 1249680"/>
              <a:gd name="T17" fmla="*/ 2331720 w 2331720"/>
              <a:gd name="T18" fmla="*/ 1249680 h 12496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31720" h="1249680">
                <a:moveTo>
                  <a:pt x="0" y="1249680"/>
                </a:moveTo>
                <a:cubicBezTo>
                  <a:pt x="327660" y="1010920"/>
                  <a:pt x="655320" y="772160"/>
                  <a:pt x="883920" y="655320"/>
                </a:cubicBezTo>
                <a:cubicBezTo>
                  <a:pt x="1112520" y="538480"/>
                  <a:pt x="1196340" y="607060"/>
                  <a:pt x="1371600" y="548640"/>
                </a:cubicBezTo>
                <a:cubicBezTo>
                  <a:pt x="1546860" y="490220"/>
                  <a:pt x="1775460" y="396240"/>
                  <a:pt x="1935480" y="304800"/>
                </a:cubicBezTo>
                <a:cubicBezTo>
                  <a:pt x="2095500" y="213360"/>
                  <a:pt x="2213610" y="106680"/>
                  <a:pt x="2331720" y="0"/>
                </a:cubicBezTo>
              </a:path>
            </a:pathLst>
          </a:cu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78851" name="Group 23"/>
          <p:cNvGrpSpPr>
            <a:grpSpLocks/>
          </p:cNvGrpSpPr>
          <p:nvPr/>
        </p:nvGrpSpPr>
        <p:grpSpPr bwMode="auto">
          <a:xfrm>
            <a:off x="2405063" y="2705100"/>
            <a:ext cx="2895600" cy="1449388"/>
            <a:chOff x="6019808" y="1981192"/>
            <a:chExt cx="2895616" cy="1448602"/>
          </a:xfrm>
        </p:grpSpPr>
        <p:sp>
          <p:nvSpPr>
            <p:cNvPr id="78869" name="Rectangle 16"/>
            <p:cNvSpPr>
              <a:spLocks noChangeArrowheads="1"/>
            </p:cNvSpPr>
            <p:nvPr/>
          </p:nvSpPr>
          <p:spPr bwMode="auto">
            <a:xfrm>
              <a:off x="6019808" y="1981192"/>
              <a:ext cx="2895616" cy="1447808"/>
            </a:xfrm>
            <a:prstGeom prst="rect">
              <a:avLst/>
            </a:prstGeom>
            <a:solidFill>
              <a:srgbClr val="4D4D4D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cxnSp>
          <p:nvCxnSpPr>
            <p:cNvPr id="78870" name="Straight Connector 18"/>
            <p:cNvCxnSpPr>
              <a:cxnSpLocks noChangeShapeType="1"/>
            </p:cNvCxnSpPr>
            <p:nvPr/>
          </p:nvCxnSpPr>
          <p:spPr bwMode="auto">
            <a:xfrm rot="5400000">
              <a:off x="6019808" y="2705096"/>
              <a:ext cx="1447808" cy="15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8871" name="Straight Connector 19"/>
            <p:cNvCxnSpPr>
              <a:cxnSpLocks noChangeShapeType="1"/>
            </p:cNvCxnSpPr>
            <p:nvPr/>
          </p:nvCxnSpPr>
          <p:spPr bwMode="auto">
            <a:xfrm rot="5400000">
              <a:off x="6742918" y="2704302"/>
              <a:ext cx="1447808" cy="15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8872" name="Straight Connector 20"/>
            <p:cNvCxnSpPr>
              <a:cxnSpLocks noChangeShapeType="1"/>
            </p:cNvCxnSpPr>
            <p:nvPr/>
          </p:nvCxnSpPr>
          <p:spPr bwMode="auto">
            <a:xfrm rot="5400000">
              <a:off x="7466822" y="2704302"/>
              <a:ext cx="1447808" cy="15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8873" name="Straight Connector 22"/>
            <p:cNvCxnSpPr>
              <a:cxnSpLocks noChangeShapeType="1"/>
              <a:stCxn id="78869" idx="1"/>
              <a:endCxn id="78869" idx="3"/>
            </p:cNvCxnSpPr>
            <p:nvPr/>
          </p:nvCxnSpPr>
          <p:spPr bwMode="auto">
            <a:xfrm rot="10800000" flipH="1">
              <a:off x="6019808" y="2705096"/>
              <a:ext cx="2895616" cy="15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2671763" y="2062163"/>
            <a:ext cx="23526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u="sng" dirty="0">
                <a:solidFill>
                  <a:srgbClr val="FFFF00"/>
                </a:solidFill>
                <a:latin typeface="+mj-lt"/>
              </a:rPr>
              <a:t>Nature Table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400300" y="2876550"/>
            <a:ext cx="76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x</a:t>
            </a:r>
          </a:p>
        </p:txBody>
      </p:sp>
      <p:sp>
        <p:nvSpPr>
          <p:cNvPr id="44037" name="Line 5"/>
          <p:cNvSpPr>
            <a:spLocks noChangeShapeType="1"/>
          </p:cNvSpPr>
          <p:nvPr/>
        </p:nvSpPr>
        <p:spPr bwMode="auto">
          <a:xfrm>
            <a:off x="3224213" y="313690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GB">
              <a:latin typeface="+mj-lt"/>
            </a:endParaRP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3808413" y="2876550"/>
            <a:ext cx="76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  0</a:t>
            </a:r>
          </a:p>
        </p:txBody>
      </p:sp>
      <p:sp>
        <p:nvSpPr>
          <p:cNvPr id="44039" name="Line 7"/>
          <p:cNvSpPr>
            <a:spLocks noChangeShapeType="1"/>
          </p:cNvSpPr>
          <p:nvPr/>
        </p:nvSpPr>
        <p:spPr bwMode="auto">
          <a:xfrm>
            <a:off x="4672013" y="313690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GB">
              <a:latin typeface="+mj-lt"/>
            </a:endParaRPr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2314575" y="3519488"/>
            <a:ext cx="838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baseline="30000" dirty="0" err="1">
                <a:solidFill>
                  <a:srgbClr val="FFFF00"/>
                </a:solidFill>
                <a:latin typeface="+mj-lt"/>
              </a:rPr>
              <a:t>dy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/</a:t>
            </a:r>
            <a:r>
              <a:rPr lang="en-GB" baseline="-25000" dirty="0" err="1">
                <a:solidFill>
                  <a:srgbClr val="FFFF00"/>
                </a:solidFill>
                <a:latin typeface="+mj-lt"/>
              </a:rPr>
              <a:t>dx</a:t>
            </a:r>
            <a:endParaRPr lang="en-GB" baseline="-250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3128963" y="3392488"/>
            <a:ext cx="7366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4400" dirty="0">
                <a:solidFill>
                  <a:srgbClr val="FFFF00"/>
                </a:solidFill>
                <a:latin typeface="+mj-lt"/>
              </a:rPr>
              <a:t> +</a:t>
            </a:r>
          </a:p>
        </p:txBody>
      </p:sp>
      <p:sp>
        <p:nvSpPr>
          <p:cNvPr id="44044" name="Line 12"/>
          <p:cNvSpPr>
            <a:spLocks noChangeShapeType="1"/>
          </p:cNvSpPr>
          <p:nvPr/>
        </p:nvSpPr>
        <p:spPr bwMode="auto">
          <a:xfrm flipV="1">
            <a:off x="3219450" y="4930775"/>
            <a:ext cx="533400" cy="307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4045" name="Line 13"/>
          <p:cNvSpPr>
            <a:spLocks noChangeShapeType="1"/>
          </p:cNvSpPr>
          <p:nvPr/>
        </p:nvSpPr>
        <p:spPr bwMode="auto">
          <a:xfrm>
            <a:off x="3967163" y="48768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4046" name="Line 14"/>
          <p:cNvSpPr>
            <a:spLocks noChangeShapeType="1"/>
          </p:cNvSpPr>
          <p:nvPr/>
        </p:nvSpPr>
        <p:spPr bwMode="auto">
          <a:xfrm flipV="1">
            <a:off x="4752975" y="4424363"/>
            <a:ext cx="4572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4048" name="Text Box 16"/>
          <p:cNvSpPr txBox="1">
            <a:spLocks noChangeArrowheads="1"/>
          </p:cNvSpPr>
          <p:nvPr/>
        </p:nvSpPr>
        <p:spPr bwMode="auto">
          <a:xfrm>
            <a:off x="3181350" y="5781675"/>
            <a:ext cx="5962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So   (0,1)  is a rising  point of inflexion.</a:t>
            </a: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457200" y="190500"/>
            <a:ext cx="8229600" cy="10668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0"/>
              </a:spcBef>
              <a:defRPr/>
            </a:pPr>
            <a:r>
              <a:rPr lang="en-GB" sz="3600" kern="0" dirty="0">
                <a:solidFill>
                  <a:srgbClr val="EEF82A"/>
                </a:solidFill>
                <a:latin typeface="+mj-lt"/>
                <a:ea typeface="+mj-ea"/>
                <a:cs typeface="+mj-cs"/>
              </a:rPr>
              <a:t>Stationary Points </a:t>
            </a:r>
            <a:br>
              <a:rPr lang="en-GB" sz="3600" kern="0" dirty="0">
                <a:solidFill>
                  <a:srgbClr val="EEF82A"/>
                </a:solidFill>
                <a:latin typeface="+mj-lt"/>
                <a:ea typeface="+mj-ea"/>
                <a:cs typeface="+mj-cs"/>
              </a:rPr>
            </a:br>
            <a:r>
              <a:rPr lang="en-GB" sz="3600" kern="0" dirty="0">
                <a:solidFill>
                  <a:srgbClr val="EEF82A"/>
                </a:solidFill>
                <a:latin typeface="+mj-lt"/>
                <a:ea typeface="+mj-ea"/>
                <a:cs typeface="+mj-cs"/>
              </a:rPr>
              <a:t>and Their Nature</a:t>
            </a:r>
            <a:endParaRPr lang="en-GB" sz="4000" kern="0" dirty="0">
              <a:solidFill>
                <a:srgbClr val="EEF82A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4119563" y="5526088"/>
            <a:ext cx="180975" cy="180975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5657850" y="3609975"/>
            <a:ext cx="1981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baseline="30000" dirty="0" err="1">
                <a:solidFill>
                  <a:srgbClr val="FFFF00"/>
                </a:solidFill>
                <a:latin typeface="+mj-lt"/>
              </a:rPr>
              <a:t>dy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/</a:t>
            </a:r>
            <a:r>
              <a:rPr lang="en-GB" baseline="-25000" dirty="0" err="1">
                <a:solidFill>
                  <a:srgbClr val="FFFF00"/>
                </a:solidFill>
                <a:latin typeface="+mj-lt"/>
              </a:rPr>
              <a:t>dx</a:t>
            </a:r>
            <a:r>
              <a:rPr lang="en-GB" baseline="-250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 =  12x</a:t>
            </a:r>
            <a:r>
              <a:rPr lang="en-GB" baseline="30000" dirty="0">
                <a:solidFill>
                  <a:srgbClr val="FFFF00"/>
                </a:solidFill>
                <a:latin typeface="+mj-lt"/>
              </a:rPr>
              <a:t>2</a:t>
            </a:r>
            <a:endParaRPr lang="en-GB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325" y="1417638"/>
            <a:ext cx="839788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rgbClr val="FFFF00"/>
                </a:solidFill>
                <a:latin typeface="+mj-lt"/>
              </a:rPr>
              <a:t>Higher</a:t>
            </a: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4548188" y="3392488"/>
            <a:ext cx="73818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4400" dirty="0">
                <a:solidFill>
                  <a:srgbClr val="FFFF00"/>
                </a:solidFill>
                <a:latin typeface="+mj-lt"/>
              </a:rPr>
              <a:t> +</a:t>
            </a:r>
          </a:p>
        </p:txBody>
      </p:sp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3883025" y="3521075"/>
            <a:ext cx="736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3200" dirty="0">
                <a:solidFill>
                  <a:srgbClr val="FFFF00"/>
                </a:solidFill>
                <a:latin typeface="+mj-lt"/>
              </a:rPr>
              <a:t> 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4036" grpId="0" autoUpdateAnimBg="0"/>
      <p:bldP spid="44038" grpId="0" autoUpdateAnimBg="0"/>
      <p:bldP spid="44042" grpId="0" autoUpdateAnimBg="0"/>
      <p:bldP spid="44043" grpId="0" autoUpdateAnimBg="0"/>
      <p:bldP spid="44048" grpId="0" autoUpdateAnimBg="0"/>
      <p:bldP spid="25" grpId="0" animBg="1"/>
      <p:bldP spid="27" grpId="0" autoUpdateAnimBg="0"/>
      <p:bldP spid="26" grpId="0" autoUpdateAnimBg="0"/>
      <p:bldP spid="29" grpId="0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771525" y="1890713"/>
            <a:ext cx="21717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Example 29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952500" y="2343150"/>
            <a:ext cx="81915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Find the co-ordinates of the stationary points on the curve  </a:t>
            </a:r>
            <a:r>
              <a:rPr lang="en-GB" dirty="0">
                <a:latin typeface="+mj-lt"/>
              </a:rPr>
              <a:t>y = 3x</a:t>
            </a:r>
            <a:r>
              <a:rPr lang="en-GB" baseline="30000" dirty="0">
                <a:latin typeface="+mj-lt"/>
              </a:rPr>
              <a:t>4</a:t>
            </a:r>
            <a:r>
              <a:rPr lang="en-GB" dirty="0">
                <a:latin typeface="+mj-lt"/>
              </a:rPr>
              <a:t> - 16x</a:t>
            </a:r>
            <a:r>
              <a:rPr lang="en-GB" baseline="30000" dirty="0">
                <a:latin typeface="+mj-lt"/>
              </a:rPr>
              <a:t>3 </a:t>
            </a:r>
            <a:r>
              <a:rPr lang="en-GB" dirty="0">
                <a:latin typeface="+mj-lt"/>
              </a:rPr>
              <a:t>+ 24  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and determine their nature.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319088" y="3519488"/>
            <a:ext cx="4724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GB" dirty="0">
                <a:latin typeface="+mj-lt"/>
              </a:rPr>
              <a:t>SP  occurs  when    </a:t>
            </a:r>
            <a:r>
              <a:rPr lang="en-GB" baseline="30000" dirty="0" err="1">
                <a:latin typeface="+mj-lt"/>
              </a:rPr>
              <a:t>dy</a:t>
            </a:r>
            <a:r>
              <a:rPr lang="en-GB" dirty="0">
                <a:latin typeface="+mj-lt"/>
              </a:rPr>
              <a:t>/</a:t>
            </a:r>
            <a:r>
              <a:rPr lang="en-GB" baseline="-25000" dirty="0" err="1">
                <a:latin typeface="+mj-lt"/>
              </a:rPr>
              <a:t>dx</a:t>
            </a:r>
            <a:r>
              <a:rPr lang="en-GB" baseline="-25000" dirty="0">
                <a:latin typeface="+mj-lt"/>
              </a:rPr>
              <a:t> </a:t>
            </a:r>
            <a:r>
              <a:rPr lang="en-GB" dirty="0">
                <a:latin typeface="+mj-lt"/>
              </a:rPr>
              <a:t> =  0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1309688" y="4129088"/>
            <a:ext cx="3733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GB">
                <a:latin typeface="+mj-lt"/>
              </a:rPr>
              <a:t>So  12x</a:t>
            </a:r>
            <a:r>
              <a:rPr lang="en-GB" baseline="30000">
                <a:latin typeface="+mj-lt"/>
              </a:rPr>
              <a:t>3</a:t>
            </a:r>
            <a:r>
              <a:rPr lang="en-GB">
                <a:latin typeface="+mj-lt"/>
              </a:rPr>
              <a:t> - 48x</a:t>
            </a:r>
            <a:r>
              <a:rPr lang="en-GB" baseline="30000">
                <a:latin typeface="+mj-lt"/>
              </a:rPr>
              <a:t>2  </a:t>
            </a:r>
            <a:r>
              <a:rPr lang="en-GB">
                <a:latin typeface="+mj-lt"/>
              </a:rPr>
              <a:t>= 0</a:t>
            </a: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2528888" y="4738688"/>
            <a:ext cx="2514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GB">
                <a:latin typeface="+mj-lt"/>
              </a:rPr>
              <a:t> 12x</a:t>
            </a:r>
            <a:r>
              <a:rPr lang="en-GB" baseline="30000">
                <a:latin typeface="+mj-lt"/>
              </a:rPr>
              <a:t>2</a:t>
            </a:r>
            <a:r>
              <a:rPr lang="en-GB">
                <a:latin typeface="+mj-lt"/>
              </a:rPr>
              <a:t>(x - 4) = 0</a:t>
            </a:r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1538288" y="5348288"/>
            <a:ext cx="3505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GB">
                <a:latin typeface="+mj-lt"/>
              </a:rPr>
              <a:t>12x</a:t>
            </a:r>
            <a:r>
              <a:rPr lang="en-GB" baseline="30000">
                <a:latin typeface="+mj-lt"/>
              </a:rPr>
              <a:t>2  </a:t>
            </a:r>
            <a:r>
              <a:rPr lang="en-GB">
                <a:latin typeface="+mj-lt"/>
              </a:rPr>
              <a:t>= 0  or (x - 4) = 0</a:t>
            </a:r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2300288" y="5957888"/>
            <a:ext cx="2743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GB">
                <a:latin typeface="+mj-lt"/>
              </a:rPr>
              <a:t>x = 0  or  x = 4</a:t>
            </a:r>
          </a:p>
        </p:txBody>
      </p:sp>
      <p:sp>
        <p:nvSpPr>
          <p:cNvPr id="45066" name="Line 10"/>
          <p:cNvSpPr>
            <a:spLocks noChangeShapeType="1"/>
          </p:cNvSpPr>
          <p:nvPr/>
        </p:nvSpPr>
        <p:spPr bwMode="auto">
          <a:xfrm>
            <a:off x="5334000" y="3352800"/>
            <a:ext cx="0" cy="2743200"/>
          </a:xfrm>
          <a:prstGeom prst="line">
            <a:avLst/>
          </a:prstGeom>
          <a:noFill/>
          <a:ln w="38100" cap="rnd">
            <a:solidFill>
              <a:srgbClr val="FFFF00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>
              <a:defRPr/>
            </a:pPr>
            <a:endParaRPr lang="en-GB">
              <a:latin typeface="+mj-lt"/>
            </a:endParaRPr>
          </a:p>
        </p:txBody>
      </p:sp>
      <p:sp>
        <p:nvSpPr>
          <p:cNvPr id="45067" name="Text Box 11"/>
          <p:cNvSpPr txBox="1">
            <a:spLocks noChangeArrowheads="1"/>
          </p:cNvSpPr>
          <p:nvPr/>
        </p:nvSpPr>
        <p:spPr bwMode="auto">
          <a:xfrm>
            <a:off x="5386388" y="3505200"/>
            <a:ext cx="37576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Using 	y = 3x</a:t>
            </a:r>
            <a:r>
              <a:rPr lang="en-GB" baseline="30000" dirty="0">
                <a:latin typeface="+mj-lt"/>
              </a:rPr>
              <a:t>4</a:t>
            </a:r>
            <a:r>
              <a:rPr lang="en-GB" dirty="0">
                <a:latin typeface="+mj-lt"/>
              </a:rPr>
              <a:t> - 16x</a:t>
            </a:r>
            <a:r>
              <a:rPr lang="en-GB" baseline="30000" dirty="0">
                <a:latin typeface="+mj-lt"/>
              </a:rPr>
              <a:t>3 </a:t>
            </a:r>
            <a:r>
              <a:rPr lang="en-GB" dirty="0">
                <a:latin typeface="+mj-lt"/>
              </a:rPr>
              <a:t>+ 24 </a:t>
            </a:r>
          </a:p>
        </p:txBody>
      </p:sp>
      <p:sp>
        <p:nvSpPr>
          <p:cNvPr id="45068" name="Text Box 12"/>
          <p:cNvSpPr txBox="1">
            <a:spLocks noChangeArrowheads="1"/>
          </p:cNvSpPr>
          <p:nvPr/>
        </p:nvSpPr>
        <p:spPr bwMode="auto">
          <a:xfrm>
            <a:off x="5791200" y="4343400"/>
            <a:ext cx="3352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if  x = 0  then  y = 24</a:t>
            </a:r>
          </a:p>
        </p:txBody>
      </p:sp>
      <p:sp>
        <p:nvSpPr>
          <p:cNvPr id="45069" name="Text Box 13"/>
          <p:cNvSpPr txBox="1">
            <a:spLocks noChangeArrowheads="1"/>
          </p:cNvSpPr>
          <p:nvPr/>
        </p:nvSpPr>
        <p:spPr bwMode="auto">
          <a:xfrm>
            <a:off x="5410200" y="5181600"/>
            <a:ext cx="3733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if  x = 4  then  y = -232</a:t>
            </a:r>
          </a:p>
        </p:txBody>
      </p:sp>
      <p:sp>
        <p:nvSpPr>
          <p:cNvPr id="45070" name="Text Box 14"/>
          <p:cNvSpPr txBox="1">
            <a:spLocks noChangeArrowheads="1"/>
          </p:cNvSpPr>
          <p:nvPr/>
        </p:nvSpPr>
        <p:spPr bwMode="auto">
          <a:xfrm>
            <a:off x="5386388" y="6224588"/>
            <a:ext cx="3886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SPs at (0,24) &amp; (4,-232)</a:t>
            </a: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457200" y="190500"/>
            <a:ext cx="8229600" cy="10668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0"/>
              </a:spcBef>
              <a:defRPr/>
            </a:pPr>
            <a:r>
              <a:rPr lang="en-GB" sz="3600" kern="0" dirty="0">
                <a:solidFill>
                  <a:srgbClr val="EEF82A"/>
                </a:solidFill>
                <a:latin typeface="+mj-lt"/>
                <a:ea typeface="+mj-ea"/>
                <a:cs typeface="+mj-cs"/>
              </a:rPr>
              <a:t>Stationary Points </a:t>
            </a:r>
            <a:br>
              <a:rPr lang="en-GB" sz="3600" kern="0" dirty="0">
                <a:solidFill>
                  <a:srgbClr val="EEF82A"/>
                </a:solidFill>
                <a:latin typeface="+mj-lt"/>
                <a:ea typeface="+mj-ea"/>
                <a:cs typeface="+mj-cs"/>
              </a:rPr>
            </a:br>
            <a:r>
              <a:rPr lang="en-GB" sz="3600" kern="0" dirty="0">
                <a:solidFill>
                  <a:srgbClr val="EEF82A"/>
                </a:solidFill>
                <a:latin typeface="+mj-lt"/>
                <a:ea typeface="+mj-ea"/>
                <a:cs typeface="+mj-cs"/>
              </a:rPr>
              <a:t>and Their Nature</a:t>
            </a:r>
            <a:endParaRPr lang="en-GB" sz="4000" kern="0" dirty="0">
              <a:solidFill>
                <a:srgbClr val="EEF82A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325" y="1417638"/>
            <a:ext cx="839788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rgbClr val="FFFF00"/>
                </a:solidFill>
                <a:latin typeface="+mj-lt"/>
              </a:rPr>
              <a:t>Higher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 autoUpdateAnimBg="0"/>
      <p:bldP spid="45062" grpId="0" autoUpdateAnimBg="0"/>
      <p:bldP spid="45063" grpId="0" autoUpdateAnimBg="0"/>
      <p:bldP spid="45064" grpId="0" autoUpdateAnimBg="0"/>
      <p:bldP spid="45065" grpId="0" autoUpdateAnimBg="0"/>
      <p:bldP spid="45067" grpId="0" autoUpdateAnimBg="0"/>
      <p:bldP spid="45068" grpId="0" autoUpdateAnimBg="0"/>
      <p:bldP spid="45069" grpId="0" autoUpdateAnimBg="0"/>
      <p:bldP spid="45070" grpId="0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44"/>
          <p:cNvSpPr>
            <a:spLocks noChangeArrowheads="1"/>
          </p:cNvSpPr>
          <p:nvPr/>
        </p:nvSpPr>
        <p:spPr bwMode="auto">
          <a:xfrm>
            <a:off x="2606675" y="4333875"/>
            <a:ext cx="4311650" cy="1244600"/>
          </a:xfrm>
          <a:custGeom>
            <a:avLst/>
            <a:gdLst>
              <a:gd name="T0" fmla="*/ 0 w 4312920"/>
              <a:gd name="T1" fmla="*/ 0 h 1244600"/>
              <a:gd name="T2" fmla="*/ 663096 w 4312920"/>
              <a:gd name="T3" fmla="*/ 594360 h 1244600"/>
              <a:gd name="T4" fmla="*/ 1145350 w 4312920"/>
              <a:gd name="T5" fmla="*/ 670560 h 1244600"/>
              <a:gd name="T6" fmla="*/ 1431684 w 4312920"/>
              <a:gd name="T7" fmla="*/ 701040 h 1244600"/>
              <a:gd name="T8" fmla="*/ 2863348 w 4312920"/>
              <a:gd name="T9" fmla="*/ 1219200 h 1244600"/>
              <a:gd name="T10" fmla="*/ 4264864 w 4312920"/>
              <a:gd name="T11" fmla="*/ 853440 h 1244600"/>
              <a:gd name="T12" fmla="*/ 4264864 w 4312920"/>
              <a:gd name="T13" fmla="*/ 853440 h 1244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312920"/>
              <a:gd name="T22" fmla="*/ 0 h 1244600"/>
              <a:gd name="T23" fmla="*/ 4312920 w 4312920"/>
              <a:gd name="T24" fmla="*/ 1244600 h 1244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312920" h="1244600">
                <a:moveTo>
                  <a:pt x="0" y="0"/>
                </a:moveTo>
                <a:cubicBezTo>
                  <a:pt x="238760" y="241300"/>
                  <a:pt x="477520" y="482600"/>
                  <a:pt x="670560" y="594360"/>
                </a:cubicBezTo>
                <a:cubicBezTo>
                  <a:pt x="863600" y="706120"/>
                  <a:pt x="1028700" y="652780"/>
                  <a:pt x="1158240" y="670560"/>
                </a:cubicBezTo>
                <a:cubicBezTo>
                  <a:pt x="1287780" y="688340"/>
                  <a:pt x="1158240" y="609600"/>
                  <a:pt x="1447800" y="701040"/>
                </a:cubicBezTo>
                <a:cubicBezTo>
                  <a:pt x="1737360" y="792480"/>
                  <a:pt x="2418080" y="1193800"/>
                  <a:pt x="2895600" y="1219200"/>
                </a:cubicBezTo>
                <a:cubicBezTo>
                  <a:pt x="3373120" y="1244600"/>
                  <a:pt x="4312920" y="853440"/>
                  <a:pt x="4312920" y="853440"/>
                </a:cubicBezTo>
              </a:path>
            </a:pathLst>
          </a:cu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80899" name="Group 12"/>
          <p:cNvGrpSpPr>
            <a:grpSpLocks/>
          </p:cNvGrpSpPr>
          <p:nvPr/>
        </p:nvGrpSpPr>
        <p:grpSpPr bwMode="auto">
          <a:xfrm>
            <a:off x="1133475" y="2614613"/>
            <a:ext cx="6019800" cy="1462087"/>
            <a:chOff x="912" y="576"/>
            <a:chExt cx="3792" cy="1776"/>
          </a:xfrm>
        </p:grpSpPr>
        <p:sp>
          <p:nvSpPr>
            <p:cNvPr id="80920" name="Rectangle 2"/>
            <p:cNvSpPr>
              <a:spLocks noChangeArrowheads="1"/>
            </p:cNvSpPr>
            <p:nvPr/>
          </p:nvSpPr>
          <p:spPr bwMode="auto">
            <a:xfrm>
              <a:off x="912" y="576"/>
              <a:ext cx="3792" cy="177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0921" name="Line 3"/>
            <p:cNvSpPr>
              <a:spLocks noChangeShapeType="1"/>
            </p:cNvSpPr>
            <p:nvPr/>
          </p:nvSpPr>
          <p:spPr bwMode="auto">
            <a:xfrm>
              <a:off x="912" y="1473"/>
              <a:ext cx="37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0922" name="Line 6"/>
            <p:cNvSpPr>
              <a:spLocks noChangeShapeType="1"/>
            </p:cNvSpPr>
            <p:nvPr/>
          </p:nvSpPr>
          <p:spPr bwMode="auto">
            <a:xfrm>
              <a:off x="1680" y="576"/>
              <a:ext cx="0" cy="17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0923" name="Line 7"/>
            <p:cNvSpPr>
              <a:spLocks noChangeShapeType="1"/>
            </p:cNvSpPr>
            <p:nvPr/>
          </p:nvSpPr>
          <p:spPr bwMode="auto">
            <a:xfrm>
              <a:off x="2304" y="576"/>
              <a:ext cx="0" cy="17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0924" name="Line 8"/>
            <p:cNvSpPr>
              <a:spLocks noChangeShapeType="1"/>
            </p:cNvSpPr>
            <p:nvPr/>
          </p:nvSpPr>
          <p:spPr bwMode="auto">
            <a:xfrm>
              <a:off x="2832" y="576"/>
              <a:ext cx="0" cy="17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0925" name="Line 9"/>
            <p:cNvSpPr>
              <a:spLocks noChangeShapeType="1"/>
            </p:cNvSpPr>
            <p:nvPr/>
          </p:nvSpPr>
          <p:spPr bwMode="auto">
            <a:xfrm>
              <a:off x="3408" y="576"/>
              <a:ext cx="0" cy="17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0926" name="Line 10"/>
            <p:cNvSpPr>
              <a:spLocks noChangeShapeType="1"/>
            </p:cNvSpPr>
            <p:nvPr/>
          </p:nvSpPr>
          <p:spPr bwMode="auto">
            <a:xfrm>
              <a:off x="4080" y="576"/>
              <a:ext cx="0" cy="17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6093" name="Text Box 13"/>
          <p:cNvSpPr txBox="1">
            <a:spLocks noChangeArrowheads="1"/>
          </p:cNvSpPr>
          <p:nvPr/>
        </p:nvSpPr>
        <p:spPr bwMode="auto">
          <a:xfrm>
            <a:off x="3057525" y="1971675"/>
            <a:ext cx="2714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Nature Table</a:t>
            </a:r>
          </a:p>
        </p:txBody>
      </p:sp>
      <p:sp>
        <p:nvSpPr>
          <p:cNvPr id="46094" name="Text Box 14"/>
          <p:cNvSpPr txBox="1">
            <a:spLocks noChangeArrowheads="1"/>
          </p:cNvSpPr>
          <p:nvPr/>
        </p:nvSpPr>
        <p:spPr bwMode="auto">
          <a:xfrm>
            <a:off x="1514475" y="2800350"/>
            <a:ext cx="838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>
                <a:latin typeface="+mj-lt"/>
              </a:rPr>
              <a:t>x</a:t>
            </a:r>
          </a:p>
        </p:txBody>
      </p:sp>
      <p:sp>
        <p:nvSpPr>
          <p:cNvPr id="46095" name="Line 15"/>
          <p:cNvSpPr>
            <a:spLocks noChangeShapeType="1"/>
          </p:cNvSpPr>
          <p:nvPr/>
        </p:nvSpPr>
        <p:spPr bwMode="auto">
          <a:xfrm>
            <a:off x="2657475" y="3032125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GB">
              <a:latin typeface="+mj-lt"/>
            </a:endParaRPr>
          </a:p>
        </p:txBody>
      </p:sp>
      <p:sp>
        <p:nvSpPr>
          <p:cNvPr id="46096" name="Text Box 16"/>
          <p:cNvSpPr txBox="1">
            <a:spLocks noChangeArrowheads="1"/>
          </p:cNvSpPr>
          <p:nvPr/>
        </p:nvSpPr>
        <p:spPr bwMode="auto">
          <a:xfrm>
            <a:off x="3571875" y="2800350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>
                <a:latin typeface="+mj-lt"/>
              </a:rPr>
              <a:t>0</a:t>
            </a:r>
          </a:p>
        </p:txBody>
      </p:sp>
      <p:sp>
        <p:nvSpPr>
          <p:cNvPr id="46097" name="Line 17"/>
          <p:cNvSpPr>
            <a:spLocks noChangeShapeType="1"/>
          </p:cNvSpPr>
          <p:nvPr/>
        </p:nvSpPr>
        <p:spPr bwMode="auto">
          <a:xfrm>
            <a:off x="4333875" y="3032125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GB">
              <a:latin typeface="+mj-lt"/>
            </a:endParaRPr>
          </a:p>
        </p:txBody>
      </p:sp>
      <p:sp>
        <p:nvSpPr>
          <p:cNvPr id="46098" name="Text Box 18"/>
          <p:cNvSpPr txBox="1">
            <a:spLocks noChangeArrowheads="1"/>
          </p:cNvSpPr>
          <p:nvPr/>
        </p:nvSpPr>
        <p:spPr bwMode="auto">
          <a:xfrm>
            <a:off x="5386388" y="2795588"/>
            <a:ext cx="609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4</a:t>
            </a:r>
          </a:p>
        </p:txBody>
      </p:sp>
      <p:sp>
        <p:nvSpPr>
          <p:cNvPr id="46099" name="Line 19"/>
          <p:cNvSpPr>
            <a:spLocks noChangeShapeType="1"/>
          </p:cNvSpPr>
          <p:nvPr/>
        </p:nvSpPr>
        <p:spPr bwMode="auto">
          <a:xfrm>
            <a:off x="6315075" y="3032125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GB">
              <a:latin typeface="+mj-lt"/>
            </a:endParaRPr>
          </a:p>
        </p:txBody>
      </p:sp>
      <p:sp>
        <p:nvSpPr>
          <p:cNvPr id="46102" name="Text Box 22"/>
          <p:cNvSpPr txBox="1">
            <a:spLocks noChangeArrowheads="1"/>
          </p:cNvSpPr>
          <p:nvPr/>
        </p:nvSpPr>
        <p:spPr bwMode="auto">
          <a:xfrm>
            <a:off x="1285875" y="3484563"/>
            <a:ext cx="9144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baseline="30000" dirty="0" err="1">
                <a:solidFill>
                  <a:srgbClr val="FFFF00"/>
                </a:solidFill>
                <a:latin typeface="+mj-lt"/>
              </a:rPr>
              <a:t>dy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/</a:t>
            </a:r>
            <a:r>
              <a:rPr lang="en-GB" baseline="-25000" dirty="0" err="1">
                <a:solidFill>
                  <a:srgbClr val="FFFF00"/>
                </a:solidFill>
                <a:latin typeface="+mj-lt"/>
              </a:rPr>
              <a:t>dx</a:t>
            </a:r>
            <a:endParaRPr lang="en-GB" baseline="-250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46105" name="Text Box 25"/>
          <p:cNvSpPr txBox="1">
            <a:spLocks noChangeArrowheads="1"/>
          </p:cNvSpPr>
          <p:nvPr/>
        </p:nvSpPr>
        <p:spPr bwMode="auto">
          <a:xfrm>
            <a:off x="2352675" y="3484563"/>
            <a:ext cx="4648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    -         0       -          0         +</a:t>
            </a:r>
          </a:p>
        </p:txBody>
      </p:sp>
      <p:sp>
        <p:nvSpPr>
          <p:cNvPr id="46106" name="Line 26"/>
          <p:cNvSpPr>
            <a:spLocks noChangeShapeType="1"/>
          </p:cNvSpPr>
          <p:nvPr/>
        </p:nvSpPr>
        <p:spPr bwMode="auto">
          <a:xfrm>
            <a:off x="2671763" y="4152900"/>
            <a:ext cx="542925" cy="3619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6107" name="Line 27"/>
          <p:cNvSpPr>
            <a:spLocks noChangeShapeType="1"/>
          </p:cNvSpPr>
          <p:nvPr/>
        </p:nvSpPr>
        <p:spPr bwMode="auto">
          <a:xfrm>
            <a:off x="3490913" y="4519613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6108" name="Line 28"/>
          <p:cNvSpPr>
            <a:spLocks noChangeShapeType="1"/>
          </p:cNvSpPr>
          <p:nvPr/>
        </p:nvSpPr>
        <p:spPr bwMode="auto">
          <a:xfrm>
            <a:off x="4405313" y="4519613"/>
            <a:ext cx="685800" cy="396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6109" name="Line 29"/>
          <p:cNvSpPr>
            <a:spLocks noChangeShapeType="1"/>
          </p:cNvSpPr>
          <p:nvPr/>
        </p:nvSpPr>
        <p:spPr bwMode="auto">
          <a:xfrm>
            <a:off x="5424488" y="4881563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6110" name="Line 30"/>
          <p:cNvSpPr>
            <a:spLocks noChangeShapeType="1"/>
          </p:cNvSpPr>
          <p:nvPr/>
        </p:nvSpPr>
        <p:spPr bwMode="auto">
          <a:xfrm flipV="1">
            <a:off x="6381750" y="4243388"/>
            <a:ext cx="4572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6112" name="Text Box 32"/>
          <p:cNvSpPr txBox="1">
            <a:spLocks noChangeArrowheads="1"/>
          </p:cNvSpPr>
          <p:nvPr/>
        </p:nvSpPr>
        <p:spPr bwMode="auto">
          <a:xfrm>
            <a:off x="862013" y="5691188"/>
            <a:ext cx="62436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So  (0,24)  is a Point of inflexion  </a:t>
            </a:r>
          </a:p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and  (4,-232) is a minimum  Turning Point</a:t>
            </a:r>
          </a:p>
        </p:txBody>
      </p:sp>
      <p:sp>
        <p:nvSpPr>
          <p:cNvPr id="32" name="Rectangle 2"/>
          <p:cNvSpPr txBox="1">
            <a:spLocks noChangeArrowheads="1"/>
          </p:cNvSpPr>
          <p:nvPr/>
        </p:nvSpPr>
        <p:spPr>
          <a:xfrm>
            <a:off x="457200" y="190500"/>
            <a:ext cx="8229600" cy="10668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0"/>
              </a:spcBef>
              <a:defRPr/>
            </a:pPr>
            <a:r>
              <a:rPr lang="en-GB" sz="3600" kern="0" dirty="0">
                <a:solidFill>
                  <a:srgbClr val="EEF82A"/>
                </a:solidFill>
                <a:latin typeface="+mj-lt"/>
                <a:ea typeface="+mj-ea"/>
                <a:cs typeface="+mj-cs"/>
              </a:rPr>
              <a:t>Stationary Points </a:t>
            </a:r>
            <a:br>
              <a:rPr lang="en-GB" sz="3600" kern="0" dirty="0">
                <a:solidFill>
                  <a:srgbClr val="EEF82A"/>
                </a:solidFill>
                <a:latin typeface="+mj-lt"/>
                <a:ea typeface="+mj-ea"/>
                <a:cs typeface="+mj-cs"/>
              </a:rPr>
            </a:br>
            <a:r>
              <a:rPr lang="en-GB" sz="3600" kern="0" dirty="0">
                <a:solidFill>
                  <a:srgbClr val="EEF82A"/>
                </a:solidFill>
                <a:latin typeface="+mj-lt"/>
                <a:ea typeface="+mj-ea"/>
                <a:cs typeface="+mj-cs"/>
              </a:rPr>
              <a:t>and Their Nature</a:t>
            </a:r>
            <a:endParaRPr lang="en-GB" sz="4000" kern="0" dirty="0">
              <a:solidFill>
                <a:srgbClr val="EEF82A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3" name="Oval 32"/>
          <p:cNvSpPr>
            <a:spLocks noChangeArrowheads="1"/>
          </p:cNvSpPr>
          <p:nvPr/>
        </p:nvSpPr>
        <p:spPr bwMode="auto">
          <a:xfrm>
            <a:off x="3651250" y="4906963"/>
            <a:ext cx="180975" cy="180975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" name="Oval 33"/>
          <p:cNvSpPr>
            <a:spLocks noChangeArrowheads="1"/>
          </p:cNvSpPr>
          <p:nvPr/>
        </p:nvSpPr>
        <p:spPr bwMode="auto">
          <a:xfrm>
            <a:off x="5551488" y="5435600"/>
            <a:ext cx="180975" cy="180975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7015163" y="3519488"/>
            <a:ext cx="21288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GB" sz="1800" baseline="30000" dirty="0" err="1">
                <a:solidFill>
                  <a:srgbClr val="FFFF00"/>
                </a:solidFill>
                <a:latin typeface="+mj-lt"/>
              </a:rPr>
              <a:t>dy</a:t>
            </a:r>
            <a:r>
              <a:rPr lang="en-GB" sz="1800" dirty="0">
                <a:solidFill>
                  <a:srgbClr val="FFFF00"/>
                </a:solidFill>
                <a:latin typeface="+mj-lt"/>
              </a:rPr>
              <a:t>/</a:t>
            </a:r>
            <a:r>
              <a:rPr lang="en-GB" sz="1800" baseline="-25000" dirty="0" err="1">
                <a:solidFill>
                  <a:srgbClr val="FFFF00"/>
                </a:solidFill>
                <a:latin typeface="+mj-lt"/>
              </a:rPr>
              <a:t>dx</a:t>
            </a:r>
            <a:r>
              <a:rPr lang="en-GB" sz="1800" dirty="0">
                <a:solidFill>
                  <a:srgbClr val="FFFF00"/>
                </a:solidFill>
                <a:latin typeface="+mj-lt"/>
              </a:rPr>
              <a:t>=12x</a:t>
            </a:r>
            <a:r>
              <a:rPr lang="en-GB" sz="1800" baseline="30000" dirty="0">
                <a:solidFill>
                  <a:srgbClr val="FFFF00"/>
                </a:solidFill>
                <a:latin typeface="+mj-lt"/>
              </a:rPr>
              <a:t>3</a:t>
            </a:r>
            <a:r>
              <a:rPr lang="en-GB" sz="1800" dirty="0">
                <a:solidFill>
                  <a:srgbClr val="FFFF00"/>
                </a:solidFill>
                <a:latin typeface="+mj-lt"/>
              </a:rPr>
              <a:t> - 48x</a:t>
            </a:r>
            <a:r>
              <a:rPr lang="en-GB" sz="1800" baseline="30000" dirty="0">
                <a:solidFill>
                  <a:srgbClr val="FFFF00"/>
                </a:solidFill>
                <a:latin typeface="+mj-lt"/>
              </a:rPr>
              <a:t>2</a:t>
            </a:r>
            <a:endParaRPr lang="en-GB" sz="18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0325" y="1417638"/>
            <a:ext cx="839788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rgbClr val="FFFF00"/>
                </a:solidFill>
                <a:latin typeface="+mj-lt"/>
              </a:rPr>
              <a:t>Higher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6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0" dur="80"/>
                                        <p:tgtEl>
                                          <p:spTgt spid="46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1" dur="80"/>
                                        <p:tgtEl>
                                          <p:spTgt spid="46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80"/>
                                        <p:tgtEl>
                                          <p:spTgt spid="46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094" grpId="0" autoUpdateAnimBg="0"/>
      <p:bldP spid="46096" grpId="0" autoUpdateAnimBg="0"/>
      <p:bldP spid="46098" grpId="0" autoUpdateAnimBg="0"/>
      <p:bldP spid="46102" grpId="0" autoUpdateAnimBg="0"/>
      <p:bldP spid="46105" grpId="0" autoUpdateAnimBg="0"/>
      <p:bldP spid="46112" grpId="0" autoUpdateAnimBg="0"/>
      <p:bldP spid="33" grpId="0" animBg="1"/>
      <p:bldP spid="34" grpId="0" animBg="1"/>
      <p:bldP spid="36" grpId="0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952500" y="1890713"/>
            <a:ext cx="2590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Example 30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919163" y="2327275"/>
            <a:ext cx="82248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Find the co-ordinates of the stationary points on the curve   </a:t>
            </a:r>
            <a:r>
              <a:rPr lang="en-GB" dirty="0">
                <a:latin typeface="+mj-lt"/>
              </a:rPr>
              <a:t>y = </a:t>
            </a:r>
            <a:r>
              <a:rPr lang="en-GB" baseline="30000" dirty="0">
                <a:latin typeface="+mj-lt"/>
              </a:rPr>
              <a:t>1</a:t>
            </a:r>
            <a:r>
              <a:rPr lang="en-GB" dirty="0">
                <a:latin typeface="+mj-lt"/>
              </a:rPr>
              <a:t>/</a:t>
            </a:r>
            <a:r>
              <a:rPr lang="en-GB" baseline="-25000" dirty="0">
                <a:latin typeface="+mj-lt"/>
              </a:rPr>
              <a:t>2</a:t>
            </a:r>
            <a:r>
              <a:rPr lang="en-GB" dirty="0">
                <a:latin typeface="+mj-lt"/>
              </a:rPr>
              <a:t>x</a:t>
            </a:r>
            <a:r>
              <a:rPr lang="en-GB" baseline="30000" dirty="0">
                <a:latin typeface="+mj-lt"/>
              </a:rPr>
              <a:t>4</a:t>
            </a:r>
            <a:r>
              <a:rPr lang="en-GB" dirty="0">
                <a:latin typeface="+mj-lt"/>
              </a:rPr>
              <a:t> - 4x</a:t>
            </a:r>
            <a:r>
              <a:rPr lang="en-GB" baseline="30000" dirty="0">
                <a:latin typeface="+mj-lt"/>
              </a:rPr>
              <a:t>2  </a:t>
            </a:r>
            <a:r>
              <a:rPr lang="en-GB" dirty="0">
                <a:latin typeface="+mj-lt"/>
              </a:rPr>
              <a:t>+ 2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   and determine their nature.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300038" y="3514725"/>
            <a:ext cx="4724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GB" dirty="0">
                <a:latin typeface="+mj-lt"/>
              </a:rPr>
              <a:t>SP  occurs  when    </a:t>
            </a:r>
            <a:r>
              <a:rPr lang="en-GB" baseline="30000" dirty="0" err="1">
                <a:latin typeface="+mj-lt"/>
              </a:rPr>
              <a:t>dy</a:t>
            </a:r>
            <a:r>
              <a:rPr lang="en-GB" dirty="0">
                <a:latin typeface="+mj-lt"/>
              </a:rPr>
              <a:t>/</a:t>
            </a:r>
            <a:r>
              <a:rPr lang="en-GB" baseline="-25000" dirty="0" err="1">
                <a:latin typeface="+mj-lt"/>
              </a:rPr>
              <a:t>dx</a:t>
            </a:r>
            <a:r>
              <a:rPr lang="en-GB" baseline="-25000" dirty="0">
                <a:latin typeface="+mj-lt"/>
              </a:rPr>
              <a:t> </a:t>
            </a:r>
            <a:r>
              <a:rPr lang="en-GB" dirty="0">
                <a:latin typeface="+mj-lt"/>
              </a:rPr>
              <a:t> =  0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1290638" y="4124325"/>
            <a:ext cx="3733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GB">
                <a:latin typeface="+mj-lt"/>
              </a:rPr>
              <a:t>So       2x</a:t>
            </a:r>
            <a:r>
              <a:rPr lang="en-GB" baseline="30000">
                <a:latin typeface="+mj-lt"/>
              </a:rPr>
              <a:t>3</a:t>
            </a:r>
            <a:r>
              <a:rPr lang="en-GB">
                <a:latin typeface="+mj-lt"/>
              </a:rPr>
              <a:t> - 8x</a:t>
            </a:r>
            <a:r>
              <a:rPr lang="en-GB" baseline="30000">
                <a:latin typeface="+mj-lt"/>
              </a:rPr>
              <a:t>  </a:t>
            </a:r>
            <a:r>
              <a:rPr lang="en-GB">
                <a:latin typeface="+mj-lt"/>
              </a:rPr>
              <a:t>= 0</a:t>
            </a: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2509838" y="4733925"/>
            <a:ext cx="2514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GB">
                <a:latin typeface="+mj-lt"/>
              </a:rPr>
              <a:t>   2x(x</a:t>
            </a:r>
            <a:r>
              <a:rPr lang="en-GB" baseline="30000">
                <a:latin typeface="+mj-lt"/>
              </a:rPr>
              <a:t>2</a:t>
            </a:r>
            <a:r>
              <a:rPr lang="en-GB">
                <a:latin typeface="+mj-lt"/>
              </a:rPr>
              <a:t> - 4) = 0</a:t>
            </a:r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1519238" y="5343525"/>
            <a:ext cx="3505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GB">
                <a:latin typeface="+mj-lt"/>
              </a:rPr>
              <a:t>2x(x + 2)(x - 2) = 0</a:t>
            </a:r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833438" y="5953125"/>
            <a:ext cx="419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GB">
                <a:solidFill>
                  <a:srgbClr val="FFFF00"/>
                </a:solidFill>
                <a:latin typeface="+mj-lt"/>
              </a:rPr>
              <a:t>x = 0  or  x = -2  or  x = 2</a:t>
            </a:r>
          </a:p>
        </p:txBody>
      </p:sp>
      <p:sp>
        <p:nvSpPr>
          <p:cNvPr id="45066" name="Line 10"/>
          <p:cNvSpPr>
            <a:spLocks noChangeShapeType="1"/>
          </p:cNvSpPr>
          <p:nvPr/>
        </p:nvSpPr>
        <p:spPr bwMode="auto">
          <a:xfrm>
            <a:off x="5105400" y="3333750"/>
            <a:ext cx="0" cy="3352800"/>
          </a:xfrm>
          <a:prstGeom prst="line">
            <a:avLst/>
          </a:prstGeom>
          <a:noFill/>
          <a:ln w="38100" cap="rnd">
            <a:solidFill>
              <a:srgbClr val="FFFF00"/>
            </a:solidFill>
            <a:prstDash val="solid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GB">
              <a:latin typeface="+mj-lt"/>
            </a:endParaRPr>
          </a:p>
        </p:txBody>
      </p:sp>
      <p:sp>
        <p:nvSpPr>
          <p:cNvPr id="45067" name="Text Box 11"/>
          <p:cNvSpPr txBox="1">
            <a:spLocks noChangeArrowheads="1"/>
          </p:cNvSpPr>
          <p:nvPr/>
        </p:nvSpPr>
        <p:spPr bwMode="auto">
          <a:xfrm>
            <a:off x="5205413" y="3509963"/>
            <a:ext cx="3733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GB" dirty="0">
                <a:latin typeface="+mj-lt"/>
              </a:rPr>
              <a:t>Using  y = </a:t>
            </a:r>
            <a:r>
              <a:rPr lang="en-GB" baseline="30000" dirty="0">
                <a:latin typeface="+mj-lt"/>
              </a:rPr>
              <a:t>1</a:t>
            </a:r>
            <a:r>
              <a:rPr lang="en-GB" dirty="0">
                <a:latin typeface="+mj-lt"/>
              </a:rPr>
              <a:t>/</a:t>
            </a:r>
            <a:r>
              <a:rPr lang="en-GB" baseline="-25000" dirty="0">
                <a:latin typeface="+mj-lt"/>
              </a:rPr>
              <a:t>2</a:t>
            </a:r>
            <a:r>
              <a:rPr lang="en-GB" dirty="0">
                <a:latin typeface="+mj-lt"/>
              </a:rPr>
              <a:t>x</a:t>
            </a:r>
            <a:r>
              <a:rPr lang="en-GB" baseline="30000" dirty="0">
                <a:latin typeface="+mj-lt"/>
              </a:rPr>
              <a:t>4</a:t>
            </a:r>
            <a:r>
              <a:rPr lang="en-GB" dirty="0">
                <a:latin typeface="+mj-lt"/>
              </a:rPr>
              <a:t> - 4x</a:t>
            </a:r>
            <a:r>
              <a:rPr lang="en-GB" baseline="30000" dirty="0">
                <a:latin typeface="+mj-lt"/>
              </a:rPr>
              <a:t>2  </a:t>
            </a:r>
            <a:r>
              <a:rPr lang="en-GB" dirty="0">
                <a:latin typeface="+mj-lt"/>
              </a:rPr>
              <a:t>+ 2</a:t>
            </a:r>
          </a:p>
        </p:txBody>
      </p:sp>
      <p:sp>
        <p:nvSpPr>
          <p:cNvPr id="45068" name="Text Box 12"/>
          <p:cNvSpPr txBox="1">
            <a:spLocks noChangeArrowheads="1"/>
          </p:cNvSpPr>
          <p:nvPr/>
        </p:nvSpPr>
        <p:spPr bwMode="auto">
          <a:xfrm>
            <a:off x="5586413" y="4067175"/>
            <a:ext cx="3352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GB">
                <a:latin typeface="+mj-lt"/>
              </a:rPr>
              <a:t>if  x = 0  then  y = 2</a:t>
            </a:r>
          </a:p>
        </p:txBody>
      </p:sp>
      <p:sp>
        <p:nvSpPr>
          <p:cNvPr id="45069" name="Text Box 13"/>
          <p:cNvSpPr txBox="1">
            <a:spLocks noChangeArrowheads="1"/>
          </p:cNvSpPr>
          <p:nvPr/>
        </p:nvSpPr>
        <p:spPr bwMode="auto">
          <a:xfrm>
            <a:off x="5205413" y="4624388"/>
            <a:ext cx="3733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GB">
                <a:latin typeface="+mj-lt"/>
              </a:rPr>
              <a:t>if  x = -2  then  y = -6</a:t>
            </a:r>
          </a:p>
        </p:txBody>
      </p:sp>
      <p:sp>
        <p:nvSpPr>
          <p:cNvPr id="45070" name="Text Box 14"/>
          <p:cNvSpPr txBox="1">
            <a:spLocks noChangeArrowheads="1"/>
          </p:cNvSpPr>
          <p:nvPr/>
        </p:nvSpPr>
        <p:spPr bwMode="auto">
          <a:xfrm>
            <a:off x="5114925" y="5953125"/>
            <a:ext cx="41195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SP’s at(-2,-6), (0,2) &amp; (2,-6)</a:t>
            </a:r>
          </a:p>
        </p:txBody>
      </p:sp>
      <p:sp>
        <p:nvSpPr>
          <p:cNvPr id="45071" name="Text Box 15"/>
          <p:cNvSpPr txBox="1">
            <a:spLocks noChangeArrowheads="1"/>
          </p:cNvSpPr>
          <p:nvPr/>
        </p:nvSpPr>
        <p:spPr bwMode="auto">
          <a:xfrm>
            <a:off x="5586413" y="5181600"/>
            <a:ext cx="3352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GB">
                <a:latin typeface="+mj-lt"/>
              </a:rPr>
              <a:t>if  x = 2  then  y = -6</a:t>
            </a: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457200" y="190500"/>
            <a:ext cx="8229600" cy="10668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0"/>
              </a:spcBef>
              <a:defRPr/>
            </a:pPr>
            <a:r>
              <a:rPr lang="en-GB" sz="3600" kern="0" dirty="0">
                <a:solidFill>
                  <a:srgbClr val="EEF82A"/>
                </a:solidFill>
                <a:latin typeface="+mj-lt"/>
                <a:ea typeface="+mj-ea"/>
                <a:cs typeface="+mj-cs"/>
              </a:rPr>
              <a:t>Stationary Points </a:t>
            </a:r>
            <a:br>
              <a:rPr lang="en-GB" sz="3600" kern="0" dirty="0">
                <a:solidFill>
                  <a:srgbClr val="EEF82A"/>
                </a:solidFill>
                <a:latin typeface="+mj-lt"/>
                <a:ea typeface="+mj-ea"/>
                <a:cs typeface="+mj-cs"/>
              </a:rPr>
            </a:br>
            <a:r>
              <a:rPr lang="en-GB" sz="3600" kern="0" dirty="0">
                <a:solidFill>
                  <a:srgbClr val="EEF82A"/>
                </a:solidFill>
                <a:latin typeface="+mj-lt"/>
                <a:ea typeface="+mj-ea"/>
                <a:cs typeface="+mj-cs"/>
              </a:rPr>
              <a:t>and Their Nature</a:t>
            </a:r>
            <a:endParaRPr lang="en-GB" sz="4000" kern="0" dirty="0">
              <a:solidFill>
                <a:srgbClr val="EEF82A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325" y="1417638"/>
            <a:ext cx="839788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rgbClr val="FFFF00"/>
                </a:solidFill>
                <a:latin typeface="+mj-lt"/>
              </a:rPr>
              <a:t>Higher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80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80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80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 autoUpdateAnimBg="0"/>
      <p:bldP spid="45062" grpId="0" autoUpdateAnimBg="0"/>
      <p:bldP spid="45063" grpId="0" autoUpdateAnimBg="0"/>
      <p:bldP spid="45064" grpId="0" autoUpdateAnimBg="0"/>
      <p:bldP spid="45065" grpId="0" autoUpdateAnimBg="0"/>
      <p:bldP spid="45067" grpId="0" autoUpdateAnimBg="0"/>
      <p:bldP spid="45068" grpId="0" autoUpdateAnimBg="0"/>
      <p:bldP spid="45069" grpId="0" autoUpdateAnimBg="0"/>
      <p:bldP spid="45070" grpId="0" autoUpdateAnimBg="0"/>
      <p:bldP spid="45071" grpId="0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 45"/>
          <p:cNvSpPr>
            <a:spLocks noChangeArrowheads="1"/>
          </p:cNvSpPr>
          <p:nvPr/>
        </p:nvSpPr>
        <p:spPr bwMode="auto">
          <a:xfrm>
            <a:off x="2697163" y="4673600"/>
            <a:ext cx="5776912" cy="1084263"/>
          </a:xfrm>
          <a:custGeom>
            <a:avLst/>
            <a:gdLst>
              <a:gd name="T0" fmla="*/ 0 w 5775960"/>
              <a:gd name="T1" fmla="*/ 45226 h 1084580"/>
              <a:gd name="T2" fmla="*/ 536746 w 5775960"/>
              <a:gd name="T3" fmla="*/ 617936 h 1084580"/>
              <a:gd name="T4" fmla="*/ 1226861 w 5775960"/>
              <a:gd name="T5" fmla="*/ 753578 h 1084580"/>
              <a:gd name="T6" fmla="*/ 1932297 w 5775960"/>
              <a:gd name="T7" fmla="*/ 437076 h 1084580"/>
              <a:gd name="T8" fmla="*/ 2484372 w 5775960"/>
              <a:gd name="T9" fmla="*/ 256217 h 1084580"/>
              <a:gd name="T10" fmla="*/ 2975118 w 5775960"/>
              <a:gd name="T11" fmla="*/ 195928 h 1084580"/>
              <a:gd name="T12" fmla="*/ 4493337 w 5775960"/>
              <a:gd name="T13" fmla="*/ 1039936 h 1084580"/>
              <a:gd name="T14" fmla="*/ 5812198 w 5775960"/>
              <a:gd name="T15" fmla="*/ 0 h 108458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75960"/>
              <a:gd name="T25" fmla="*/ 0 h 1084580"/>
              <a:gd name="T26" fmla="*/ 5775960 w 5775960"/>
              <a:gd name="T27" fmla="*/ 1084580 h 108458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75960" h="1084580">
                <a:moveTo>
                  <a:pt x="0" y="45720"/>
                </a:moveTo>
                <a:cubicBezTo>
                  <a:pt x="165100" y="275590"/>
                  <a:pt x="330200" y="505460"/>
                  <a:pt x="533400" y="624840"/>
                </a:cubicBezTo>
                <a:cubicBezTo>
                  <a:pt x="736600" y="744220"/>
                  <a:pt x="988060" y="792480"/>
                  <a:pt x="1219200" y="762000"/>
                </a:cubicBezTo>
                <a:cubicBezTo>
                  <a:pt x="1450340" y="731520"/>
                  <a:pt x="1711960" y="525780"/>
                  <a:pt x="1920240" y="441960"/>
                </a:cubicBezTo>
                <a:cubicBezTo>
                  <a:pt x="2128520" y="358140"/>
                  <a:pt x="2296160" y="299720"/>
                  <a:pt x="2468880" y="259080"/>
                </a:cubicBezTo>
                <a:cubicBezTo>
                  <a:pt x="2641600" y="218440"/>
                  <a:pt x="2623820" y="66040"/>
                  <a:pt x="2956560" y="198120"/>
                </a:cubicBezTo>
                <a:cubicBezTo>
                  <a:pt x="3289300" y="330200"/>
                  <a:pt x="3995420" y="1084580"/>
                  <a:pt x="4465320" y="1051560"/>
                </a:cubicBezTo>
                <a:cubicBezTo>
                  <a:pt x="4935220" y="1018540"/>
                  <a:pt x="5355590" y="509270"/>
                  <a:pt x="5775960" y="0"/>
                </a:cubicBezTo>
              </a:path>
            </a:pathLst>
          </a:cu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6093" name="Text Box 13"/>
          <p:cNvSpPr txBox="1">
            <a:spLocks noChangeArrowheads="1"/>
          </p:cNvSpPr>
          <p:nvPr/>
        </p:nvSpPr>
        <p:spPr bwMode="auto">
          <a:xfrm>
            <a:off x="3576638" y="1890713"/>
            <a:ext cx="21288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u="sng" dirty="0">
                <a:solidFill>
                  <a:srgbClr val="FFFF00"/>
                </a:solidFill>
                <a:latin typeface="+mj-lt"/>
              </a:rPr>
              <a:t>Nature Table</a:t>
            </a:r>
          </a:p>
        </p:txBody>
      </p:sp>
      <p:sp>
        <p:nvSpPr>
          <p:cNvPr id="46094" name="Text Box 14"/>
          <p:cNvSpPr txBox="1">
            <a:spLocks noChangeArrowheads="1"/>
          </p:cNvSpPr>
          <p:nvPr/>
        </p:nvSpPr>
        <p:spPr bwMode="auto">
          <a:xfrm>
            <a:off x="1585913" y="2657475"/>
            <a:ext cx="838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>
                <a:latin typeface="+mj-lt"/>
              </a:rPr>
              <a:t>x</a:t>
            </a:r>
          </a:p>
        </p:txBody>
      </p:sp>
      <p:sp>
        <p:nvSpPr>
          <p:cNvPr id="46095" name="Line 15"/>
          <p:cNvSpPr>
            <a:spLocks noChangeShapeType="1"/>
          </p:cNvSpPr>
          <p:nvPr/>
        </p:nvSpPr>
        <p:spPr bwMode="auto">
          <a:xfrm>
            <a:off x="2771775" y="288925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GB">
              <a:latin typeface="+mj-lt"/>
            </a:endParaRPr>
          </a:p>
        </p:txBody>
      </p:sp>
      <p:sp>
        <p:nvSpPr>
          <p:cNvPr id="46096" name="Text Box 16"/>
          <p:cNvSpPr txBox="1">
            <a:spLocks noChangeArrowheads="1"/>
          </p:cNvSpPr>
          <p:nvPr/>
        </p:nvSpPr>
        <p:spPr bwMode="auto">
          <a:xfrm>
            <a:off x="5305425" y="2657475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0</a:t>
            </a:r>
          </a:p>
        </p:txBody>
      </p:sp>
      <p:sp>
        <p:nvSpPr>
          <p:cNvPr id="46097" name="Line 17"/>
          <p:cNvSpPr>
            <a:spLocks noChangeShapeType="1"/>
          </p:cNvSpPr>
          <p:nvPr/>
        </p:nvSpPr>
        <p:spPr bwMode="auto">
          <a:xfrm>
            <a:off x="4391025" y="288925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GB">
              <a:latin typeface="+mj-lt"/>
            </a:endParaRPr>
          </a:p>
        </p:txBody>
      </p:sp>
      <p:sp>
        <p:nvSpPr>
          <p:cNvPr id="46099" name="Line 19"/>
          <p:cNvSpPr>
            <a:spLocks noChangeShapeType="1"/>
          </p:cNvSpPr>
          <p:nvPr/>
        </p:nvSpPr>
        <p:spPr bwMode="auto">
          <a:xfrm>
            <a:off x="6057900" y="288925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GB">
              <a:latin typeface="+mj-lt"/>
            </a:endParaRPr>
          </a:p>
        </p:txBody>
      </p:sp>
      <p:sp>
        <p:nvSpPr>
          <p:cNvPr id="46102" name="Text Box 22"/>
          <p:cNvSpPr txBox="1">
            <a:spLocks noChangeArrowheads="1"/>
          </p:cNvSpPr>
          <p:nvPr/>
        </p:nvSpPr>
        <p:spPr bwMode="auto">
          <a:xfrm>
            <a:off x="1524000" y="3338513"/>
            <a:ext cx="914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baseline="30000" dirty="0" err="1">
                <a:solidFill>
                  <a:srgbClr val="FFFF00"/>
                </a:solidFill>
                <a:latin typeface="+mj-lt"/>
              </a:rPr>
              <a:t>dy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/</a:t>
            </a:r>
            <a:r>
              <a:rPr lang="en-GB" baseline="-25000" dirty="0" err="1">
                <a:solidFill>
                  <a:srgbClr val="FFFF00"/>
                </a:solidFill>
                <a:latin typeface="+mj-lt"/>
              </a:rPr>
              <a:t>dx</a:t>
            </a:r>
            <a:endParaRPr lang="en-GB" baseline="-25000" dirty="0">
              <a:solidFill>
                <a:srgbClr val="FFFF00"/>
              </a:solidFill>
              <a:latin typeface="+mj-lt"/>
            </a:endParaRPr>
          </a:p>
        </p:txBody>
      </p:sp>
      <p:grpSp>
        <p:nvGrpSpPr>
          <p:cNvPr id="82954" name="Group 36"/>
          <p:cNvGrpSpPr>
            <a:grpSpLocks/>
          </p:cNvGrpSpPr>
          <p:nvPr/>
        </p:nvGrpSpPr>
        <p:grpSpPr bwMode="auto">
          <a:xfrm>
            <a:off x="1371600" y="2506663"/>
            <a:ext cx="7086600" cy="1465262"/>
            <a:chOff x="864" y="240"/>
            <a:chExt cx="4464" cy="2304"/>
          </a:xfrm>
        </p:grpSpPr>
        <p:sp>
          <p:nvSpPr>
            <p:cNvPr id="82975" name="Rectangle 2"/>
            <p:cNvSpPr>
              <a:spLocks noChangeArrowheads="1"/>
            </p:cNvSpPr>
            <p:nvPr/>
          </p:nvSpPr>
          <p:spPr bwMode="auto">
            <a:xfrm>
              <a:off x="864" y="240"/>
              <a:ext cx="4464" cy="230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976" name="Line 3"/>
            <p:cNvSpPr>
              <a:spLocks noChangeShapeType="1"/>
            </p:cNvSpPr>
            <p:nvPr/>
          </p:nvSpPr>
          <p:spPr bwMode="auto">
            <a:xfrm>
              <a:off x="864" y="1405"/>
              <a:ext cx="446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2977" name="Line 6"/>
            <p:cNvSpPr>
              <a:spLocks noChangeShapeType="1"/>
            </p:cNvSpPr>
            <p:nvPr/>
          </p:nvSpPr>
          <p:spPr bwMode="auto">
            <a:xfrm>
              <a:off x="1632" y="240"/>
              <a:ext cx="0" cy="23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2978" name="Line 8"/>
            <p:cNvSpPr>
              <a:spLocks noChangeShapeType="1"/>
            </p:cNvSpPr>
            <p:nvPr/>
          </p:nvSpPr>
          <p:spPr bwMode="auto">
            <a:xfrm>
              <a:off x="2688" y="240"/>
              <a:ext cx="0" cy="23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2979" name="Line 10"/>
            <p:cNvSpPr>
              <a:spLocks noChangeShapeType="1"/>
            </p:cNvSpPr>
            <p:nvPr/>
          </p:nvSpPr>
          <p:spPr bwMode="auto">
            <a:xfrm>
              <a:off x="3744" y="240"/>
              <a:ext cx="0" cy="23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2980" name="Line 33"/>
            <p:cNvSpPr>
              <a:spLocks noChangeShapeType="1"/>
            </p:cNvSpPr>
            <p:nvPr/>
          </p:nvSpPr>
          <p:spPr bwMode="auto">
            <a:xfrm>
              <a:off x="4320" y="240"/>
              <a:ext cx="0" cy="23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2981" name="Line 35"/>
            <p:cNvSpPr>
              <a:spLocks noChangeShapeType="1"/>
            </p:cNvSpPr>
            <p:nvPr/>
          </p:nvSpPr>
          <p:spPr bwMode="auto">
            <a:xfrm>
              <a:off x="4800" y="240"/>
              <a:ext cx="0" cy="23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6117" name="Text Box 37"/>
          <p:cNvSpPr txBox="1">
            <a:spLocks noChangeArrowheads="1"/>
          </p:cNvSpPr>
          <p:nvPr/>
        </p:nvSpPr>
        <p:spPr bwMode="auto">
          <a:xfrm>
            <a:off x="3395663" y="2657475"/>
            <a:ext cx="914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-2</a:t>
            </a:r>
          </a:p>
        </p:txBody>
      </p:sp>
      <p:sp>
        <p:nvSpPr>
          <p:cNvPr id="46118" name="Text Box 38"/>
          <p:cNvSpPr txBox="1">
            <a:spLocks noChangeArrowheads="1"/>
          </p:cNvSpPr>
          <p:nvPr/>
        </p:nvSpPr>
        <p:spPr bwMode="auto">
          <a:xfrm>
            <a:off x="6810375" y="2657475"/>
            <a:ext cx="838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2</a:t>
            </a:r>
          </a:p>
        </p:txBody>
      </p:sp>
      <p:sp>
        <p:nvSpPr>
          <p:cNvPr id="46119" name="Line 39"/>
          <p:cNvSpPr>
            <a:spLocks noChangeShapeType="1"/>
          </p:cNvSpPr>
          <p:nvPr/>
        </p:nvSpPr>
        <p:spPr bwMode="auto">
          <a:xfrm>
            <a:off x="7762875" y="288925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GB">
              <a:latin typeface="+mj-lt"/>
            </a:endParaRPr>
          </a:p>
        </p:txBody>
      </p:sp>
      <p:sp>
        <p:nvSpPr>
          <p:cNvPr id="46124" name="Text Box 44"/>
          <p:cNvSpPr txBox="1">
            <a:spLocks noChangeArrowheads="1"/>
          </p:cNvSpPr>
          <p:nvPr/>
        </p:nvSpPr>
        <p:spPr bwMode="auto">
          <a:xfrm>
            <a:off x="2490788" y="3429000"/>
            <a:ext cx="5867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    -        0       +        0        -       0       +</a:t>
            </a:r>
          </a:p>
        </p:txBody>
      </p:sp>
      <p:sp>
        <p:nvSpPr>
          <p:cNvPr id="46125" name="Line 45"/>
          <p:cNvSpPr>
            <a:spLocks noChangeShapeType="1"/>
          </p:cNvSpPr>
          <p:nvPr/>
        </p:nvSpPr>
        <p:spPr bwMode="auto">
          <a:xfrm>
            <a:off x="2747963" y="4062413"/>
            <a:ext cx="609600" cy="3524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6126" name="Line 46"/>
          <p:cNvSpPr>
            <a:spLocks noChangeShapeType="1"/>
          </p:cNvSpPr>
          <p:nvPr/>
        </p:nvSpPr>
        <p:spPr bwMode="auto">
          <a:xfrm>
            <a:off x="3576638" y="4424363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6127" name="Line 47"/>
          <p:cNvSpPr>
            <a:spLocks noChangeShapeType="1"/>
          </p:cNvSpPr>
          <p:nvPr/>
        </p:nvSpPr>
        <p:spPr bwMode="auto">
          <a:xfrm flipV="1">
            <a:off x="4300538" y="4062413"/>
            <a:ext cx="609600" cy="3508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6128" name="Line 48"/>
          <p:cNvSpPr>
            <a:spLocks noChangeShapeType="1"/>
          </p:cNvSpPr>
          <p:nvPr/>
        </p:nvSpPr>
        <p:spPr bwMode="auto">
          <a:xfrm>
            <a:off x="5205413" y="4138613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6129" name="Line 49"/>
          <p:cNvSpPr>
            <a:spLocks noChangeShapeType="1"/>
          </p:cNvSpPr>
          <p:nvPr/>
        </p:nvSpPr>
        <p:spPr bwMode="auto">
          <a:xfrm>
            <a:off x="6110288" y="4210050"/>
            <a:ext cx="685800" cy="3952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6130" name="Line 50"/>
          <p:cNvSpPr>
            <a:spLocks noChangeShapeType="1"/>
          </p:cNvSpPr>
          <p:nvPr/>
        </p:nvSpPr>
        <p:spPr bwMode="auto">
          <a:xfrm>
            <a:off x="7015163" y="4672013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6131" name="Line 51"/>
          <p:cNvSpPr>
            <a:spLocks noChangeShapeType="1"/>
          </p:cNvSpPr>
          <p:nvPr/>
        </p:nvSpPr>
        <p:spPr bwMode="auto">
          <a:xfrm flipV="1">
            <a:off x="7829550" y="4062413"/>
            <a:ext cx="5334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6134" name="Text Box 54"/>
          <p:cNvSpPr txBox="1">
            <a:spLocks noChangeArrowheads="1"/>
          </p:cNvSpPr>
          <p:nvPr/>
        </p:nvSpPr>
        <p:spPr bwMode="auto">
          <a:xfrm>
            <a:off x="995363" y="5781675"/>
            <a:ext cx="73771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So  (-2,-6) and (2,-6) are Minimum Turning Points</a:t>
            </a:r>
          </a:p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and  (0,2) is a Maximum Turning Points</a:t>
            </a:r>
          </a:p>
        </p:txBody>
      </p:sp>
      <p:sp>
        <p:nvSpPr>
          <p:cNvPr id="41" name="Oval 40"/>
          <p:cNvSpPr>
            <a:spLocks noChangeArrowheads="1"/>
          </p:cNvSpPr>
          <p:nvPr/>
        </p:nvSpPr>
        <p:spPr bwMode="auto">
          <a:xfrm>
            <a:off x="3757613" y="5345113"/>
            <a:ext cx="180975" cy="180975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2" name="Oval 41"/>
          <p:cNvSpPr>
            <a:spLocks noChangeArrowheads="1"/>
          </p:cNvSpPr>
          <p:nvPr/>
        </p:nvSpPr>
        <p:spPr bwMode="auto">
          <a:xfrm>
            <a:off x="5416550" y="4741863"/>
            <a:ext cx="180975" cy="180975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" name="Oval 42"/>
          <p:cNvSpPr>
            <a:spLocks noChangeArrowheads="1"/>
          </p:cNvSpPr>
          <p:nvPr/>
        </p:nvSpPr>
        <p:spPr bwMode="auto">
          <a:xfrm>
            <a:off x="7105650" y="5630863"/>
            <a:ext cx="180975" cy="180975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7" name="Rectangle 2"/>
          <p:cNvSpPr txBox="1">
            <a:spLocks noChangeArrowheads="1"/>
          </p:cNvSpPr>
          <p:nvPr/>
        </p:nvSpPr>
        <p:spPr>
          <a:xfrm>
            <a:off x="457200" y="190500"/>
            <a:ext cx="8229600" cy="10668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0"/>
              </a:spcBef>
              <a:defRPr/>
            </a:pPr>
            <a:r>
              <a:rPr lang="en-GB" sz="3600" kern="0" dirty="0">
                <a:solidFill>
                  <a:srgbClr val="EEF82A"/>
                </a:solidFill>
                <a:latin typeface="+mj-lt"/>
                <a:ea typeface="+mj-ea"/>
                <a:cs typeface="+mj-cs"/>
              </a:rPr>
              <a:t>Stationary Points </a:t>
            </a:r>
            <a:br>
              <a:rPr lang="en-GB" sz="3600" kern="0" dirty="0">
                <a:solidFill>
                  <a:srgbClr val="EEF82A"/>
                </a:solidFill>
                <a:latin typeface="+mj-lt"/>
                <a:ea typeface="+mj-ea"/>
                <a:cs typeface="+mj-cs"/>
              </a:rPr>
            </a:br>
            <a:r>
              <a:rPr lang="en-GB" sz="3600" kern="0" dirty="0">
                <a:solidFill>
                  <a:srgbClr val="EEF82A"/>
                </a:solidFill>
                <a:latin typeface="+mj-lt"/>
                <a:ea typeface="+mj-ea"/>
                <a:cs typeface="+mj-cs"/>
              </a:rPr>
              <a:t>and Their Nature</a:t>
            </a:r>
            <a:endParaRPr lang="en-GB" sz="4000" kern="0" dirty="0">
              <a:solidFill>
                <a:srgbClr val="EEF82A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82971" name="Straight Connector 48"/>
          <p:cNvCxnSpPr>
            <a:cxnSpLocks noChangeShapeType="1"/>
          </p:cNvCxnSpPr>
          <p:nvPr/>
        </p:nvCxnSpPr>
        <p:spPr bwMode="auto">
          <a:xfrm rot="5400000">
            <a:off x="2760663" y="3248025"/>
            <a:ext cx="1449388" cy="1587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972" name="Straight Connector 49"/>
          <p:cNvCxnSpPr>
            <a:cxnSpLocks noChangeShapeType="1"/>
          </p:cNvCxnSpPr>
          <p:nvPr/>
        </p:nvCxnSpPr>
        <p:spPr bwMode="auto">
          <a:xfrm rot="5400000">
            <a:off x="4482307" y="3247231"/>
            <a:ext cx="1447800" cy="1587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TextBox 37"/>
          <p:cNvSpPr txBox="1"/>
          <p:nvPr/>
        </p:nvSpPr>
        <p:spPr>
          <a:xfrm>
            <a:off x="60325" y="1417638"/>
            <a:ext cx="839788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rgbClr val="FFFF00"/>
                </a:solidFill>
                <a:latin typeface="+mj-lt"/>
              </a:rPr>
              <a:t>Higher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648200" y="1355725"/>
            <a:ext cx="18573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en-GB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6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6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6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6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6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6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6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6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6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6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6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5" dur="80"/>
                                        <p:tgtEl>
                                          <p:spTgt spid="461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6" dur="80"/>
                                        <p:tgtEl>
                                          <p:spTgt spid="46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80"/>
                                        <p:tgtEl>
                                          <p:spTgt spid="46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6094" grpId="0" autoUpdateAnimBg="0"/>
      <p:bldP spid="46096" grpId="0" autoUpdateAnimBg="0"/>
      <p:bldP spid="46102" grpId="0" autoUpdateAnimBg="0"/>
      <p:bldP spid="46117" grpId="0" autoUpdateAnimBg="0"/>
      <p:bldP spid="46118" grpId="0" autoUpdateAnimBg="0"/>
      <p:bldP spid="46124" grpId="0" autoUpdateAnimBg="0"/>
      <p:bldP spid="46134" grpId="0" autoUpdateAnimBg="0"/>
      <p:bldP spid="41" grpId="0" animBg="1"/>
      <p:bldP spid="42" grpId="0" animBg="1"/>
      <p:bldP spid="43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352425"/>
            <a:ext cx="7086600" cy="995363"/>
          </a:xfrm>
        </p:spPr>
        <p:txBody>
          <a:bodyPr/>
          <a:lstStyle/>
          <a:p>
            <a:pPr algn="ctr"/>
            <a:r>
              <a:rPr lang="en-GB" altLang="en-US" b="0" smtClean="0">
                <a:effectLst/>
              </a:rPr>
              <a:t>Curve Sketching</a:t>
            </a: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952500" y="1849438"/>
            <a:ext cx="79629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Note:   A sketch is a rough drawing which includes important details.  It is not an accurate scale drawing.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1057275" y="2867025"/>
            <a:ext cx="2438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Process</a:t>
            </a: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1057275" y="3395663"/>
            <a:ext cx="80867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(a)  	Find where the curve cuts the co-ordinate axes.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3238500" y="3924300"/>
            <a:ext cx="3324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for Y-axis  put  x = 0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3238500" y="4451350"/>
            <a:ext cx="5043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for X-axis  put  y = 0  then solve.</a:t>
            </a:r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1057275" y="4979988"/>
            <a:ext cx="78581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(b)  	Find the stationary points &amp; determine their 	nature as done in previous section.</a:t>
            </a:r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1057275" y="5878513"/>
            <a:ext cx="62293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(c)	Check what happens as  x </a:t>
            </a:r>
            <a:r>
              <a:rPr lang="en-GB" dirty="0">
                <a:solidFill>
                  <a:srgbClr val="FFFF00"/>
                </a:solidFill>
                <a:latin typeface="+mj-lt"/>
                <a:sym typeface="Symbol" pitchFamily="18" charset="2"/>
              </a:rPr>
              <a:t> </a:t>
            </a:r>
            <a:r>
              <a:rPr lang="en-GB" baseline="30000" dirty="0">
                <a:solidFill>
                  <a:srgbClr val="FFFF00"/>
                </a:solidFill>
                <a:latin typeface="+mj-lt"/>
                <a:sym typeface="Symbol" pitchFamily="18" charset="2"/>
              </a:rPr>
              <a:t>+</a:t>
            </a:r>
            <a:r>
              <a:rPr lang="en-GB" dirty="0">
                <a:solidFill>
                  <a:srgbClr val="FFFF00"/>
                </a:solidFill>
                <a:latin typeface="+mj-lt"/>
                <a:sym typeface="Symbol" pitchFamily="18" charset="2"/>
              </a:rPr>
              <a:t>/</a:t>
            </a:r>
            <a:r>
              <a:rPr lang="en-GB" baseline="-25000" dirty="0">
                <a:solidFill>
                  <a:srgbClr val="FFFF00"/>
                </a:solidFill>
                <a:latin typeface="+mj-lt"/>
                <a:sym typeface="Symbol" pitchFamily="18" charset="2"/>
              </a:rPr>
              <a:t>- </a:t>
            </a:r>
            <a:r>
              <a:rPr lang="en-GB" dirty="0">
                <a:solidFill>
                  <a:srgbClr val="FFFF00"/>
                </a:solidFill>
                <a:latin typeface="+mj-lt"/>
                <a:sym typeface="Symbol" pitchFamily="18" charset="2"/>
              </a:rPr>
              <a:t>  .</a:t>
            </a:r>
            <a:endParaRPr lang="en-GB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1057275" y="6405563"/>
            <a:ext cx="71342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This comes automatically if (a) &amp; (b) are correct.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325" y="1417638"/>
            <a:ext cx="839788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rgbClr val="FFFF00"/>
                </a:solidFill>
                <a:latin typeface="+mj-lt"/>
              </a:rPr>
              <a:t>Higher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48200" y="1355725"/>
            <a:ext cx="18573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en-GB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 autoUpdateAnimBg="0"/>
      <p:bldP spid="47109" grpId="0" autoUpdateAnimBg="0"/>
      <p:bldP spid="47110" grpId="0" autoUpdateAnimBg="0"/>
      <p:bldP spid="47111" grpId="0" autoUpdateAnimBg="0"/>
      <p:bldP spid="47112" grpId="0" autoUpdateAnimBg="0"/>
      <p:bldP spid="47113" grpId="0" autoUpdateAnimBg="0"/>
      <p:bldP spid="47114" grpId="0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952500" y="1438275"/>
            <a:ext cx="26241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latin typeface="+mj-lt"/>
              </a:rPr>
              <a:t>Dominant Terms</a:t>
            </a: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533400" y="2062163"/>
            <a:ext cx="7543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Suppose that       f(x) = -2x</a:t>
            </a:r>
            <a:r>
              <a:rPr lang="en-GB" baseline="30000" dirty="0">
                <a:latin typeface="+mj-lt"/>
              </a:rPr>
              <a:t>3</a:t>
            </a:r>
            <a:r>
              <a:rPr lang="en-GB" dirty="0">
                <a:latin typeface="+mj-lt"/>
              </a:rPr>
              <a:t> + 6x</a:t>
            </a:r>
            <a:r>
              <a:rPr lang="en-GB" baseline="30000" dirty="0">
                <a:latin typeface="+mj-lt"/>
              </a:rPr>
              <a:t>2</a:t>
            </a:r>
            <a:r>
              <a:rPr lang="en-GB" dirty="0">
                <a:latin typeface="+mj-lt"/>
              </a:rPr>
              <a:t> + 56x - 99 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930275" y="2705100"/>
            <a:ext cx="82137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As    x </a:t>
            </a:r>
            <a:r>
              <a:rPr lang="en-GB" dirty="0">
                <a:latin typeface="+mj-lt"/>
                <a:sym typeface="Symbol" pitchFamily="18" charset="2"/>
              </a:rPr>
              <a:t> </a:t>
            </a:r>
            <a:r>
              <a:rPr lang="en-GB" sz="2800" baseline="30000" dirty="0">
                <a:latin typeface="+mj-lt"/>
                <a:sym typeface="Symbol" pitchFamily="18" charset="2"/>
              </a:rPr>
              <a:t>+</a:t>
            </a:r>
            <a:r>
              <a:rPr lang="en-GB" sz="2800" dirty="0">
                <a:latin typeface="+mj-lt"/>
                <a:sym typeface="Symbol" pitchFamily="18" charset="2"/>
              </a:rPr>
              <a:t>/</a:t>
            </a:r>
            <a:r>
              <a:rPr lang="en-GB" sz="2800" baseline="-25000" dirty="0">
                <a:latin typeface="+mj-lt"/>
                <a:sym typeface="Symbol" pitchFamily="18" charset="2"/>
              </a:rPr>
              <a:t>- </a:t>
            </a:r>
            <a:r>
              <a:rPr lang="en-GB" sz="2800" dirty="0">
                <a:latin typeface="+mj-lt"/>
                <a:sym typeface="Symbol" pitchFamily="18" charset="2"/>
              </a:rPr>
              <a:t>   </a:t>
            </a:r>
            <a:r>
              <a:rPr lang="en-GB" dirty="0">
                <a:latin typeface="+mj-lt"/>
                <a:sym typeface="Symbol" pitchFamily="18" charset="2"/>
              </a:rPr>
              <a:t>(</a:t>
            </a:r>
            <a:r>
              <a:rPr lang="en-GB" dirty="0" err="1">
                <a:latin typeface="+mj-lt"/>
                <a:sym typeface="Symbol" pitchFamily="18" charset="2"/>
              </a:rPr>
              <a:t>ie</a:t>
            </a:r>
            <a:r>
              <a:rPr lang="en-GB" dirty="0">
                <a:latin typeface="+mj-lt"/>
                <a:sym typeface="Symbol" pitchFamily="18" charset="2"/>
              </a:rPr>
              <a:t>    for large positive/negative values) 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1014413" y="3238500"/>
            <a:ext cx="81295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The formula is approximately the same as </a:t>
            </a:r>
            <a:r>
              <a:rPr lang="en-GB" dirty="0">
                <a:latin typeface="+mj-lt"/>
              </a:rPr>
              <a:t>f(x) = -2x</a:t>
            </a:r>
            <a:r>
              <a:rPr lang="en-GB" baseline="30000" dirty="0">
                <a:latin typeface="+mj-lt"/>
              </a:rPr>
              <a:t>3</a:t>
            </a:r>
            <a:r>
              <a:rPr lang="en-GB" dirty="0">
                <a:latin typeface="+mj-lt"/>
              </a:rPr>
              <a:t> </a:t>
            </a: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728663" y="4233863"/>
            <a:ext cx="5019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As     x </a:t>
            </a:r>
            <a:r>
              <a:rPr lang="en-GB" dirty="0">
                <a:latin typeface="+mj-lt"/>
                <a:sym typeface="Symbol" pitchFamily="18" charset="2"/>
              </a:rPr>
              <a:t> </a:t>
            </a:r>
            <a:r>
              <a:rPr lang="en-GB" sz="3200" dirty="0">
                <a:latin typeface="+mj-lt"/>
                <a:sym typeface="Symbol" pitchFamily="18" charset="2"/>
              </a:rPr>
              <a:t>+    </a:t>
            </a:r>
            <a:r>
              <a:rPr lang="en-GB" dirty="0">
                <a:latin typeface="+mj-lt"/>
                <a:sym typeface="Symbol" pitchFamily="18" charset="2"/>
              </a:rPr>
              <a:t>then     </a:t>
            </a:r>
            <a:r>
              <a:rPr lang="en-GB" dirty="0">
                <a:latin typeface="+mj-lt"/>
              </a:rPr>
              <a:t>y </a:t>
            </a:r>
            <a:r>
              <a:rPr lang="en-GB" dirty="0">
                <a:latin typeface="+mj-lt"/>
                <a:sym typeface="Symbol" pitchFamily="18" charset="2"/>
              </a:rPr>
              <a:t>  </a:t>
            </a:r>
            <a:r>
              <a:rPr lang="en-GB" sz="3200" dirty="0">
                <a:latin typeface="+mj-lt"/>
                <a:sym typeface="Symbol" pitchFamily="18" charset="2"/>
              </a:rPr>
              <a:t>- </a:t>
            </a: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533400" y="5772150"/>
            <a:ext cx="5257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As     x </a:t>
            </a:r>
            <a:r>
              <a:rPr lang="en-GB" dirty="0">
                <a:latin typeface="+mj-lt"/>
                <a:sym typeface="Symbol" pitchFamily="18" charset="2"/>
              </a:rPr>
              <a:t> </a:t>
            </a:r>
            <a:r>
              <a:rPr lang="en-GB" sz="3200" dirty="0">
                <a:latin typeface="+mj-lt"/>
                <a:sym typeface="Symbol" pitchFamily="18" charset="2"/>
              </a:rPr>
              <a:t>-     </a:t>
            </a:r>
            <a:r>
              <a:rPr lang="en-GB" dirty="0">
                <a:latin typeface="+mj-lt"/>
                <a:sym typeface="Symbol" pitchFamily="18" charset="2"/>
              </a:rPr>
              <a:t>then     </a:t>
            </a:r>
            <a:r>
              <a:rPr lang="en-GB" dirty="0">
                <a:latin typeface="+mj-lt"/>
              </a:rPr>
              <a:t>y </a:t>
            </a:r>
            <a:r>
              <a:rPr lang="en-GB" dirty="0">
                <a:latin typeface="+mj-lt"/>
                <a:sym typeface="Symbol" pitchFamily="18" charset="2"/>
              </a:rPr>
              <a:t>  </a:t>
            </a:r>
            <a:r>
              <a:rPr lang="en-GB" sz="3200" dirty="0">
                <a:latin typeface="+mj-lt"/>
                <a:sym typeface="Symbol" pitchFamily="18" charset="2"/>
              </a:rPr>
              <a:t>+</a:t>
            </a:r>
            <a:endParaRPr lang="en-GB" dirty="0">
              <a:latin typeface="+mj-lt"/>
              <a:sym typeface="Symbol" pitchFamily="18" charset="2"/>
            </a:endParaRPr>
          </a:p>
        </p:txBody>
      </p:sp>
      <p:sp>
        <p:nvSpPr>
          <p:cNvPr id="48136" name="Line 8"/>
          <p:cNvSpPr>
            <a:spLocks noChangeShapeType="1"/>
          </p:cNvSpPr>
          <p:nvPr/>
        </p:nvSpPr>
        <p:spPr bwMode="auto">
          <a:xfrm>
            <a:off x="5638800" y="4338638"/>
            <a:ext cx="0" cy="2438400"/>
          </a:xfrm>
          <a:prstGeom prst="line">
            <a:avLst/>
          </a:prstGeom>
          <a:noFill/>
          <a:ln w="38100" cap="rnd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5791200" y="4186238"/>
            <a:ext cx="3352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Graph roughly</a:t>
            </a:r>
          </a:p>
        </p:txBody>
      </p:sp>
      <p:sp>
        <p:nvSpPr>
          <p:cNvPr id="48138" name="Line 10"/>
          <p:cNvSpPr>
            <a:spLocks noChangeShapeType="1"/>
          </p:cNvSpPr>
          <p:nvPr/>
        </p:nvSpPr>
        <p:spPr bwMode="auto">
          <a:xfrm>
            <a:off x="5943600" y="5786438"/>
            <a:ext cx="3200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8139" name="Freeform 11"/>
          <p:cNvSpPr>
            <a:spLocks/>
          </p:cNvSpPr>
          <p:nvPr/>
        </p:nvSpPr>
        <p:spPr bwMode="auto">
          <a:xfrm>
            <a:off x="6388100" y="4878388"/>
            <a:ext cx="1966913" cy="1736725"/>
          </a:xfrm>
          <a:custGeom>
            <a:avLst/>
            <a:gdLst>
              <a:gd name="T0" fmla="*/ 0 w 1239"/>
              <a:gd name="T1" fmla="*/ 0 h 1094"/>
              <a:gd name="T2" fmla="*/ 2147483647 w 1239"/>
              <a:gd name="T3" fmla="*/ 2147483647 h 1094"/>
              <a:gd name="T4" fmla="*/ 2147483647 w 1239"/>
              <a:gd name="T5" fmla="*/ 2147483647 h 1094"/>
              <a:gd name="T6" fmla="*/ 2147483647 w 1239"/>
              <a:gd name="T7" fmla="*/ 2147483647 h 1094"/>
              <a:gd name="T8" fmla="*/ 2147483647 w 1239"/>
              <a:gd name="T9" fmla="*/ 2147483647 h 1094"/>
              <a:gd name="T10" fmla="*/ 2147483647 w 1239"/>
              <a:gd name="T11" fmla="*/ 2147483647 h 1094"/>
              <a:gd name="T12" fmla="*/ 2147483647 w 1239"/>
              <a:gd name="T13" fmla="*/ 2147483647 h 1094"/>
              <a:gd name="T14" fmla="*/ 2147483647 w 1239"/>
              <a:gd name="T15" fmla="*/ 2147483647 h 1094"/>
              <a:gd name="T16" fmla="*/ 2147483647 w 1239"/>
              <a:gd name="T17" fmla="*/ 2147483647 h 1094"/>
              <a:gd name="T18" fmla="*/ 2147483647 w 1239"/>
              <a:gd name="T19" fmla="*/ 2147483647 h 1094"/>
              <a:gd name="T20" fmla="*/ 2147483647 w 1239"/>
              <a:gd name="T21" fmla="*/ 2147483647 h 1094"/>
              <a:gd name="T22" fmla="*/ 2147483647 w 1239"/>
              <a:gd name="T23" fmla="*/ 2147483647 h 1094"/>
              <a:gd name="T24" fmla="*/ 2147483647 w 1239"/>
              <a:gd name="T25" fmla="*/ 2147483647 h 1094"/>
              <a:gd name="T26" fmla="*/ 2147483647 w 1239"/>
              <a:gd name="T27" fmla="*/ 2147483647 h 1094"/>
              <a:gd name="T28" fmla="*/ 2147483647 w 1239"/>
              <a:gd name="T29" fmla="*/ 2147483647 h 1094"/>
              <a:gd name="T30" fmla="*/ 2147483647 w 1239"/>
              <a:gd name="T31" fmla="*/ 2147483647 h 1094"/>
              <a:gd name="T32" fmla="*/ 2147483647 w 1239"/>
              <a:gd name="T33" fmla="*/ 2147483647 h 1094"/>
              <a:gd name="T34" fmla="*/ 2147483647 w 1239"/>
              <a:gd name="T35" fmla="*/ 2147483647 h 1094"/>
              <a:gd name="T36" fmla="*/ 2147483647 w 1239"/>
              <a:gd name="T37" fmla="*/ 2147483647 h 109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239"/>
              <a:gd name="T58" fmla="*/ 0 h 1094"/>
              <a:gd name="T59" fmla="*/ 1239 w 1239"/>
              <a:gd name="T60" fmla="*/ 1094 h 109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239" h="1094">
                <a:moveTo>
                  <a:pt x="0" y="0"/>
                </a:moveTo>
                <a:cubicBezTo>
                  <a:pt x="6" y="18"/>
                  <a:pt x="10" y="36"/>
                  <a:pt x="18" y="53"/>
                </a:cubicBezTo>
                <a:cubicBezTo>
                  <a:pt x="27" y="72"/>
                  <a:pt x="46" y="86"/>
                  <a:pt x="53" y="106"/>
                </a:cubicBezTo>
                <a:cubicBezTo>
                  <a:pt x="60" y="126"/>
                  <a:pt x="74" y="236"/>
                  <a:pt x="89" y="247"/>
                </a:cubicBezTo>
                <a:cubicBezTo>
                  <a:pt x="119" y="269"/>
                  <a:pt x="160" y="270"/>
                  <a:pt x="195" y="282"/>
                </a:cubicBezTo>
                <a:cubicBezTo>
                  <a:pt x="212" y="288"/>
                  <a:pt x="247" y="300"/>
                  <a:pt x="247" y="300"/>
                </a:cubicBezTo>
                <a:cubicBezTo>
                  <a:pt x="310" y="279"/>
                  <a:pt x="382" y="230"/>
                  <a:pt x="424" y="176"/>
                </a:cubicBezTo>
                <a:cubicBezTo>
                  <a:pt x="437" y="159"/>
                  <a:pt x="441" y="134"/>
                  <a:pt x="459" y="123"/>
                </a:cubicBezTo>
                <a:cubicBezTo>
                  <a:pt x="491" y="103"/>
                  <a:pt x="565" y="88"/>
                  <a:pt x="565" y="88"/>
                </a:cubicBezTo>
                <a:cubicBezTo>
                  <a:pt x="606" y="94"/>
                  <a:pt x="650" y="90"/>
                  <a:pt x="689" y="106"/>
                </a:cubicBezTo>
                <a:cubicBezTo>
                  <a:pt x="720" y="119"/>
                  <a:pt x="801" y="236"/>
                  <a:pt x="830" y="265"/>
                </a:cubicBezTo>
                <a:cubicBezTo>
                  <a:pt x="836" y="282"/>
                  <a:pt x="839" y="301"/>
                  <a:pt x="848" y="317"/>
                </a:cubicBezTo>
                <a:cubicBezTo>
                  <a:pt x="869" y="354"/>
                  <a:pt x="918" y="423"/>
                  <a:pt x="918" y="423"/>
                </a:cubicBezTo>
                <a:cubicBezTo>
                  <a:pt x="966" y="614"/>
                  <a:pt x="901" y="387"/>
                  <a:pt x="971" y="547"/>
                </a:cubicBezTo>
                <a:cubicBezTo>
                  <a:pt x="1035" y="692"/>
                  <a:pt x="969" y="617"/>
                  <a:pt x="1042" y="688"/>
                </a:cubicBezTo>
                <a:cubicBezTo>
                  <a:pt x="1049" y="715"/>
                  <a:pt x="1063" y="783"/>
                  <a:pt x="1077" y="812"/>
                </a:cubicBezTo>
                <a:cubicBezTo>
                  <a:pt x="1086" y="831"/>
                  <a:pt x="1103" y="845"/>
                  <a:pt x="1112" y="864"/>
                </a:cubicBezTo>
                <a:cubicBezTo>
                  <a:pt x="1146" y="931"/>
                  <a:pt x="1115" y="911"/>
                  <a:pt x="1148" y="988"/>
                </a:cubicBezTo>
                <a:cubicBezTo>
                  <a:pt x="1154" y="1002"/>
                  <a:pt x="1239" y="1094"/>
                  <a:pt x="1183" y="1094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509588" y="566738"/>
            <a:ext cx="7772400" cy="11430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0"/>
              </a:spcBef>
              <a:defRPr/>
            </a:pPr>
            <a:r>
              <a:rPr lang="en-GB" sz="4400" kern="0" dirty="0">
                <a:solidFill>
                  <a:srgbClr val="EEF82A"/>
                </a:solidFill>
                <a:latin typeface="+mj-lt"/>
                <a:ea typeface="+mj-ea"/>
                <a:cs typeface="+mj-cs"/>
              </a:rPr>
              <a:t>Curve Sketching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325" y="1417638"/>
            <a:ext cx="839788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rgbClr val="FFFF00"/>
                </a:solidFill>
                <a:latin typeface="+mj-lt"/>
              </a:rPr>
              <a:t>Higher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8200" y="1355725"/>
            <a:ext cx="18573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en-GB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 autoUpdateAnimBg="0"/>
      <p:bldP spid="48133" grpId="0" autoUpdateAnimBg="0"/>
      <p:bldP spid="48134" grpId="0" autoUpdateAnimBg="0"/>
      <p:bldP spid="48135" grpId="0" autoUpdateAnimBg="0"/>
      <p:bldP spid="48137" grpId="0" autoUpdateAnimBg="0"/>
      <p:bldP spid="481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0325" y="1417638"/>
            <a:ext cx="839788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rgbClr val="FFFF00"/>
                </a:solidFill>
                <a:latin typeface="+mj-lt"/>
              </a:rPr>
              <a:t>Higher</a:t>
            </a: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533400"/>
            <a:ext cx="7086600" cy="814388"/>
          </a:xfrm>
        </p:spPr>
        <p:txBody>
          <a:bodyPr/>
          <a:lstStyle/>
          <a:p>
            <a:pPr algn="ctr"/>
            <a:r>
              <a:rPr lang="en-GB" altLang="en-US" b="0" smtClean="0">
                <a:effectLst/>
              </a:rPr>
              <a:t>Derivative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625475" y="1965325"/>
            <a:ext cx="8001000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We have seen that on curves the gradient changes continually and is dependant on the position on the curve.  </a:t>
            </a:r>
            <a:r>
              <a:rPr lang="en-GB" dirty="0" err="1">
                <a:solidFill>
                  <a:srgbClr val="FFFF00"/>
                </a:solidFill>
                <a:latin typeface="+mj-lt"/>
              </a:rPr>
              <a:t>ie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 the x-value of the given point.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881063" y="3794125"/>
            <a:ext cx="7848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The process of finding the gradient is called  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395413" y="4437063"/>
            <a:ext cx="774858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DIFFERENTIATING </a:t>
            </a:r>
          </a:p>
          <a:p>
            <a:pPr>
              <a:defRPr/>
            </a:pPr>
            <a:r>
              <a:rPr lang="en-GB" dirty="0">
                <a:latin typeface="+mj-lt"/>
              </a:rPr>
              <a:t>or   </a:t>
            </a:r>
          </a:p>
          <a:p>
            <a:pPr>
              <a:defRPr/>
            </a:pPr>
            <a:r>
              <a:rPr lang="en-GB" dirty="0">
                <a:latin typeface="+mj-lt"/>
              </a:rPr>
              <a:t>FINDING THE DERIVATIVE (Gradient)</a:t>
            </a:r>
          </a:p>
        </p:txBody>
      </p:sp>
      <p:sp>
        <p:nvSpPr>
          <p:cNvPr id="6" name="Cloud 5"/>
          <p:cNvSpPr/>
          <p:nvPr/>
        </p:nvSpPr>
        <p:spPr bwMode="auto">
          <a:xfrm>
            <a:off x="0" y="3128963"/>
            <a:ext cx="3846513" cy="701675"/>
          </a:xfrm>
          <a:prstGeom prst="cloud">
            <a:avLst/>
          </a:prstGeom>
          <a:solidFill>
            <a:srgbClr val="4D4D4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Differentiating</a:t>
            </a:r>
          </a:p>
        </p:txBody>
      </p:sp>
      <p:sp>
        <p:nvSpPr>
          <p:cNvPr id="7" name="Cloud 6"/>
          <p:cNvSpPr/>
          <p:nvPr/>
        </p:nvSpPr>
        <p:spPr bwMode="auto">
          <a:xfrm>
            <a:off x="5749925" y="2501900"/>
            <a:ext cx="3394075" cy="1265238"/>
          </a:xfrm>
          <a:prstGeom prst="cloud">
            <a:avLst/>
          </a:prstGeom>
          <a:solidFill>
            <a:srgbClr val="4D4D4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Finding the GRADIENT</a:t>
            </a:r>
          </a:p>
        </p:txBody>
      </p:sp>
      <p:sp>
        <p:nvSpPr>
          <p:cNvPr id="8" name="Cloud 7"/>
          <p:cNvSpPr/>
          <p:nvPr/>
        </p:nvSpPr>
        <p:spPr bwMode="auto">
          <a:xfrm>
            <a:off x="0" y="4235450"/>
            <a:ext cx="3738563" cy="1265238"/>
          </a:xfrm>
          <a:prstGeom prst="cloud">
            <a:avLst/>
          </a:prstGeom>
          <a:solidFill>
            <a:srgbClr val="4D4D4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Finding the rate of change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utoUpdateAnimBg="0"/>
      <p:bldP spid="16388" grpId="0" autoUpdateAnimBg="0"/>
      <p:bldP spid="16389" grpId="0" autoUpdateAnimBg="0"/>
      <p:bldP spid="6" grpId="0" animBg="1"/>
      <p:bldP spid="7" grpId="0" animBg="1"/>
      <p:bldP spid="8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952500" y="1890713"/>
            <a:ext cx="2895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Example 31</a:t>
            </a: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952500" y="2424113"/>
            <a:ext cx="6153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Sketch the graph of     y = -3x</a:t>
            </a:r>
            <a:r>
              <a:rPr lang="en-GB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 + 12x + 15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814388" y="3052763"/>
            <a:ext cx="1676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(a) Axes</a:t>
            </a: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2162175" y="3052763"/>
            <a:ext cx="5486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GB">
                <a:latin typeface="+mj-lt"/>
              </a:rPr>
              <a:t>If   x = 0  then   y = 15</a:t>
            </a: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1933575" y="3690938"/>
            <a:ext cx="5715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GB">
                <a:latin typeface="+mj-lt"/>
              </a:rPr>
              <a:t>If   y = 0  then   -3x</a:t>
            </a:r>
            <a:r>
              <a:rPr lang="en-GB" baseline="30000">
                <a:latin typeface="+mj-lt"/>
              </a:rPr>
              <a:t>2</a:t>
            </a:r>
            <a:r>
              <a:rPr lang="en-GB">
                <a:latin typeface="+mj-lt"/>
              </a:rPr>
              <a:t> + 12x + 15  = 0</a:t>
            </a: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7924800" y="3690938"/>
            <a:ext cx="1219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>
                <a:solidFill>
                  <a:srgbClr val="FFFF00"/>
                </a:solidFill>
                <a:latin typeface="+mj-lt"/>
                <a:sym typeface="Symbol" pitchFamily="18" charset="2"/>
              </a:rPr>
              <a:t>(  -3)</a:t>
            </a:r>
            <a:endParaRPr lang="en-GB">
              <a:solidFill>
                <a:srgbClr val="FFFF00"/>
              </a:solidFill>
              <a:latin typeface="+mj-lt"/>
            </a:endParaRP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4524375" y="4335463"/>
            <a:ext cx="3124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GB">
                <a:latin typeface="+mj-lt"/>
              </a:rPr>
              <a:t>x</a:t>
            </a:r>
            <a:r>
              <a:rPr lang="en-GB" baseline="30000">
                <a:latin typeface="+mj-lt"/>
              </a:rPr>
              <a:t>2</a:t>
            </a:r>
            <a:r>
              <a:rPr lang="en-GB">
                <a:latin typeface="+mj-lt"/>
              </a:rPr>
              <a:t> - 4x - 5  = 0</a:t>
            </a:r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4219575" y="4975225"/>
            <a:ext cx="3429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GB" dirty="0">
                <a:latin typeface="+mj-lt"/>
              </a:rPr>
              <a:t>(x + 1)(x - 5)  = 0</a:t>
            </a:r>
          </a:p>
        </p:txBody>
      </p:sp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4295775" y="5616575"/>
            <a:ext cx="3352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GB" dirty="0">
                <a:latin typeface="+mj-lt"/>
              </a:rPr>
              <a:t>x = -1   or   x = 5</a:t>
            </a:r>
          </a:p>
        </p:txBody>
      </p:sp>
      <p:sp>
        <p:nvSpPr>
          <p:cNvPr id="49163" name="Text Box 11"/>
          <p:cNvSpPr txBox="1">
            <a:spLocks noChangeArrowheads="1"/>
          </p:cNvSpPr>
          <p:nvPr/>
        </p:nvSpPr>
        <p:spPr bwMode="auto">
          <a:xfrm>
            <a:off x="862013" y="6257925"/>
            <a:ext cx="67865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Graph cuts axes at   (0,15) ,  (-1,0)  and  (5,0)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600075" y="566738"/>
            <a:ext cx="7772400" cy="11430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0"/>
              </a:spcBef>
              <a:defRPr/>
            </a:pPr>
            <a:r>
              <a:rPr lang="en-GB" sz="4400" kern="0" dirty="0">
                <a:solidFill>
                  <a:srgbClr val="EEF82A"/>
                </a:solidFill>
                <a:latin typeface="+mj-lt"/>
                <a:ea typeface="+mj-ea"/>
                <a:cs typeface="+mj-cs"/>
              </a:rPr>
              <a:t>Curve Sketching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325" y="1417638"/>
            <a:ext cx="839788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rgbClr val="FFFF00"/>
                </a:solidFill>
                <a:latin typeface="+mj-lt"/>
              </a:rPr>
              <a:t>Higher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8200" y="1355725"/>
            <a:ext cx="18573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en-GB" dirty="0">
              <a:latin typeface="+mj-lt"/>
            </a:endParaRPr>
          </a:p>
        </p:txBody>
      </p:sp>
      <p:sp>
        <p:nvSpPr>
          <p:cNvPr id="18" name="Rounded Rectangle 17">
            <a:hlinkClick r:id="rId2"/>
          </p:cNvPr>
          <p:cNvSpPr/>
          <p:nvPr/>
        </p:nvSpPr>
        <p:spPr bwMode="auto">
          <a:xfrm>
            <a:off x="7689850" y="1911350"/>
            <a:ext cx="1108075" cy="511175"/>
          </a:xfrm>
          <a:prstGeom prst="round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Drill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 autoUpdateAnimBg="0"/>
      <p:bldP spid="49157" grpId="0" autoUpdateAnimBg="0"/>
      <p:bldP spid="49158" grpId="0" autoUpdateAnimBg="0"/>
      <p:bldP spid="49159" grpId="0" autoUpdateAnimBg="0"/>
      <p:bldP spid="49160" grpId="0" autoUpdateAnimBg="0"/>
      <p:bldP spid="49161" grpId="0" autoUpdateAnimBg="0"/>
      <p:bldP spid="49162" grpId="0" autoUpdateAnimBg="0"/>
      <p:bldP spid="49163" grpId="0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762000" y="1938338"/>
            <a:ext cx="37195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(b)  Stationary Points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4114800" y="1938338"/>
            <a:ext cx="4800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GB" dirty="0">
                <a:latin typeface="+mj-lt"/>
              </a:rPr>
              <a:t> occur  where   </a:t>
            </a:r>
            <a:r>
              <a:rPr lang="en-GB" baseline="30000" dirty="0" err="1">
                <a:latin typeface="+mj-lt"/>
              </a:rPr>
              <a:t>dy</a:t>
            </a:r>
            <a:r>
              <a:rPr lang="en-GB" dirty="0">
                <a:latin typeface="+mj-lt"/>
              </a:rPr>
              <a:t>/</a:t>
            </a:r>
            <a:r>
              <a:rPr lang="en-GB" baseline="-25000" dirty="0" err="1">
                <a:latin typeface="+mj-lt"/>
              </a:rPr>
              <a:t>dx</a:t>
            </a:r>
            <a:r>
              <a:rPr lang="en-GB" dirty="0">
                <a:latin typeface="+mj-lt"/>
              </a:rPr>
              <a:t>  =  0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5105400" y="2522538"/>
            <a:ext cx="3810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GB">
                <a:latin typeface="+mj-lt"/>
              </a:rPr>
              <a:t>so    -6x + 12  =  0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6781800" y="3106738"/>
            <a:ext cx="2133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GB">
                <a:latin typeface="+mj-lt"/>
              </a:rPr>
              <a:t>6x  =  12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6858000" y="3690938"/>
            <a:ext cx="2057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x  =  2</a:t>
            </a: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952500" y="2795588"/>
            <a:ext cx="42529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If  x = 2   </a:t>
            </a:r>
          </a:p>
          <a:p>
            <a:pPr>
              <a:defRPr/>
            </a:pPr>
            <a:r>
              <a:rPr lang="en-GB" dirty="0">
                <a:latin typeface="+mj-lt"/>
              </a:rPr>
              <a:t>then  y = -12 + 24 + 15  =  27</a:t>
            </a:r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4933950" y="3971925"/>
            <a:ext cx="22621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Nature Table</a:t>
            </a:r>
          </a:p>
        </p:txBody>
      </p:sp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5970588" y="4595813"/>
            <a:ext cx="762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>
                <a:latin typeface="+mj-lt"/>
              </a:rPr>
              <a:t>x</a:t>
            </a:r>
          </a:p>
        </p:txBody>
      </p:sp>
      <p:sp>
        <p:nvSpPr>
          <p:cNvPr id="50187" name="Line 11"/>
          <p:cNvSpPr>
            <a:spLocks noChangeShapeType="1"/>
          </p:cNvSpPr>
          <p:nvPr/>
        </p:nvSpPr>
        <p:spPr bwMode="auto">
          <a:xfrm>
            <a:off x="6732588" y="4827588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0188" name="Text Box 12"/>
          <p:cNvSpPr txBox="1">
            <a:spLocks noChangeArrowheads="1"/>
          </p:cNvSpPr>
          <p:nvPr/>
        </p:nvSpPr>
        <p:spPr bwMode="auto">
          <a:xfrm>
            <a:off x="7467600" y="4595813"/>
            <a:ext cx="685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2</a:t>
            </a:r>
          </a:p>
        </p:txBody>
      </p:sp>
      <p:sp>
        <p:nvSpPr>
          <p:cNvPr id="50189" name="Line 13"/>
          <p:cNvSpPr>
            <a:spLocks noChangeShapeType="1"/>
          </p:cNvSpPr>
          <p:nvPr/>
        </p:nvSpPr>
        <p:spPr bwMode="auto">
          <a:xfrm>
            <a:off x="8180388" y="4827588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0190" name="Text Box 14"/>
          <p:cNvSpPr txBox="1">
            <a:spLocks noChangeArrowheads="1"/>
          </p:cNvSpPr>
          <p:nvPr/>
        </p:nvSpPr>
        <p:spPr bwMode="auto">
          <a:xfrm>
            <a:off x="5818188" y="5148263"/>
            <a:ext cx="838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baseline="30000" dirty="0" err="1">
                <a:solidFill>
                  <a:srgbClr val="FFFF00"/>
                </a:solidFill>
                <a:latin typeface="+mj-lt"/>
              </a:rPr>
              <a:t>dy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/</a:t>
            </a:r>
            <a:r>
              <a:rPr lang="en-GB" baseline="-25000" dirty="0" err="1">
                <a:solidFill>
                  <a:srgbClr val="FFFF00"/>
                </a:solidFill>
                <a:latin typeface="+mj-lt"/>
              </a:rPr>
              <a:t>dx</a:t>
            </a:r>
            <a:endParaRPr lang="en-GB" baseline="-250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50191" name="Text Box 15"/>
          <p:cNvSpPr txBox="1">
            <a:spLocks noChangeArrowheads="1"/>
          </p:cNvSpPr>
          <p:nvPr/>
        </p:nvSpPr>
        <p:spPr bwMode="auto">
          <a:xfrm>
            <a:off x="6656388" y="5148263"/>
            <a:ext cx="2209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   +      0      -</a:t>
            </a:r>
          </a:p>
        </p:txBody>
      </p:sp>
      <p:sp>
        <p:nvSpPr>
          <p:cNvPr id="50192" name="Line 16"/>
          <p:cNvSpPr>
            <a:spLocks noChangeShapeType="1"/>
          </p:cNvSpPr>
          <p:nvPr/>
        </p:nvSpPr>
        <p:spPr bwMode="auto">
          <a:xfrm>
            <a:off x="8281988" y="5962650"/>
            <a:ext cx="431800" cy="4381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0193" name="Line 17"/>
          <p:cNvSpPr>
            <a:spLocks noChangeShapeType="1"/>
          </p:cNvSpPr>
          <p:nvPr/>
        </p:nvSpPr>
        <p:spPr bwMode="auto">
          <a:xfrm flipV="1">
            <a:off x="7554913" y="5867400"/>
            <a:ext cx="636587" cy="4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0194" name="Line 18"/>
          <p:cNvSpPr>
            <a:spLocks noChangeShapeType="1"/>
          </p:cNvSpPr>
          <p:nvPr/>
        </p:nvSpPr>
        <p:spPr bwMode="auto">
          <a:xfrm flipV="1">
            <a:off x="6808788" y="6019800"/>
            <a:ext cx="304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0196" name="Text Box 20"/>
          <p:cNvSpPr txBox="1">
            <a:spLocks noChangeArrowheads="1"/>
          </p:cNvSpPr>
          <p:nvPr/>
        </p:nvSpPr>
        <p:spPr bwMode="auto">
          <a:xfrm>
            <a:off x="1314450" y="5491163"/>
            <a:ext cx="37576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So  (2,27)  </a:t>
            </a:r>
          </a:p>
          <a:p>
            <a:pPr>
              <a:defRPr/>
            </a:pPr>
            <a:r>
              <a:rPr lang="en-GB" sz="2000" dirty="0">
                <a:solidFill>
                  <a:srgbClr val="FFFF00"/>
                </a:solidFill>
                <a:latin typeface="+mj-lt"/>
              </a:rPr>
              <a:t>is a Maximum Turning Point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52500" y="3871913"/>
            <a:ext cx="3814763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Stationary Point is (2,27)</a:t>
            </a:r>
            <a:endParaRPr lang="en-GB" dirty="0">
              <a:latin typeface="+mj-lt"/>
            </a:endParaRP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>
          <a:xfrm>
            <a:off x="690563" y="533400"/>
            <a:ext cx="7772400" cy="11430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0"/>
              </a:spcBef>
              <a:defRPr/>
            </a:pPr>
            <a:r>
              <a:rPr lang="en-GB" sz="4400" kern="0" dirty="0">
                <a:solidFill>
                  <a:srgbClr val="EEF82A"/>
                </a:solidFill>
                <a:latin typeface="+mj-lt"/>
                <a:ea typeface="+mj-ea"/>
                <a:cs typeface="+mj-cs"/>
              </a:rPr>
              <a:t>Curve Sketching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5748338" y="4514850"/>
            <a:ext cx="3167062" cy="1177925"/>
            <a:chOff x="5748344" y="4514856"/>
            <a:chExt cx="3167080" cy="1177138"/>
          </a:xfrm>
        </p:grpSpPr>
        <p:sp>
          <p:nvSpPr>
            <p:cNvPr id="87066" name="Rectangle 23"/>
            <p:cNvSpPr>
              <a:spLocks noChangeArrowheads="1"/>
            </p:cNvSpPr>
            <p:nvPr/>
          </p:nvSpPr>
          <p:spPr bwMode="auto">
            <a:xfrm>
              <a:off x="5748344" y="4514856"/>
              <a:ext cx="3167080" cy="1176344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cxnSp>
          <p:nvCxnSpPr>
            <p:cNvPr id="87067" name="Straight Connector 25"/>
            <p:cNvCxnSpPr>
              <a:cxnSpLocks noChangeShapeType="1"/>
            </p:cNvCxnSpPr>
            <p:nvPr/>
          </p:nvCxnSpPr>
          <p:spPr bwMode="auto">
            <a:xfrm rot="5400000">
              <a:off x="6064258" y="5103028"/>
              <a:ext cx="1176344" cy="1588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068" name="Straight Connector 26"/>
            <p:cNvCxnSpPr>
              <a:cxnSpLocks noChangeShapeType="1"/>
            </p:cNvCxnSpPr>
            <p:nvPr/>
          </p:nvCxnSpPr>
          <p:spPr bwMode="auto">
            <a:xfrm rot="5400000">
              <a:off x="6878649" y="5102234"/>
              <a:ext cx="1176344" cy="1588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069" name="Straight Connector 27"/>
            <p:cNvCxnSpPr>
              <a:cxnSpLocks noChangeShapeType="1"/>
            </p:cNvCxnSpPr>
            <p:nvPr/>
          </p:nvCxnSpPr>
          <p:spPr bwMode="auto">
            <a:xfrm rot="5400000">
              <a:off x="7513654" y="5102234"/>
              <a:ext cx="1176344" cy="1588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070" name="Straight Connector 29"/>
            <p:cNvCxnSpPr>
              <a:cxnSpLocks noChangeShapeType="1"/>
            </p:cNvCxnSpPr>
            <p:nvPr/>
          </p:nvCxnSpPr>
          <p:spPr bwMode="auto">
            <a:xfrm flipH="1">
              <a:off x="5748344" y="5146684"/>
              <a:ext cx="3167080" cy="1588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4" name="Freeform 33"/>
          <p:cNvSpPr>
            <a:spLocks noChangeArrowheads="1"/>
          </p:cNvSpPr>
          <p:nvPr/>
        </p:nvSpPr>
        <p:spPr bwMode="auto">
          <a:xfrm>
            <a:off x="7105650" y="6224588"/>
            <a:ext cx="1355725" cy="461962"/>
          </a:xfrm>
          <a:custGeom>
            <a:avLst/>
            <a:gdLst>
              <a:gd name="T0" fmla="*/ 0 w 1356360"/>
              <a:gd name="T1" fmla="*/ 0 h 967740"/>
              <a:gd name="T2" fmla="*/ 434164 w 1356360"/>
              <a:gd name="T3" fmla="*/ 0 h 967740"/>
              <a:gd name="T4" fmla="*/ 823415 w 1356360"/>
              <a:gd name="T5" fmla="*/ 0 h 967740"/>
              <a:gd name="T6" fmla="*/ 1332438 w 1356360"/>
              <a:gd name="T7" fmla="*/ 0 h 967740"/>
              <a:gd name="T8" fmla="*/ 0 60000 65536"/>
              <a:gd name="T9" fmla="*/ 0 60000 65536"/>
              <a:gd name="T10" fmla="*/ 0 60000 65536"/>
              <a:gd name="T11" fmla="*/ 0 60000 65536"/>
              <a:gd name="T12" fmla="*/ 0 w 1356360"/>
              <a:gd name="T13" fmla="*/ 0 h 967740"/>
              <a:gd name="T14" fmla="*/ 1356360 w 1356360"/>
              <a:gd name="T15" fmla="*/ 967740 h 9677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56360" h="967740">
                <a:moveTo>
                  <a:pt x="0" y="967740"/>
                </a:moveTo>
                <a:cubicBezTo>
                  <a:pt x="151130" y="648970"/>
                  <a:pt x="302260" y="330200"/>
                  <a:pt x="441960" y="190500"/>
                </a:cubicBezTo>
                <a:cubicBezTo>
                  <a:pt x="581660" y="50800"/>
                  <a:pt x="685800" y="0"/>
                  <a:pt x="838200" y="129540"/>
                </a:cubicBezTo>
                <a:cubicBezTo>
                  <a:pt x="990600" y="259080"/>
                  <a:pt x="1173480" y="613410"/>
                  <a:pt x="1356360" y="967740"/>
                </a:cubicBezTo>
              </a:path>
            </a:pathLst>
          </a:cu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" name="Oval 34"/>
          <p:cNvSpPr>
            <a:spLocks noChangeArrowheads="1"/>
          </p:cNvSpPr>
          <p:nvPr/>
        </p:nvSpPr>
        <p:spPr bwMode="auto">
          <a:xfrm>
            <a:off x="7685088" y="6159500"/>
            <a:ext cx="180975" cy="180975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60325" y="1417638"/>
            <a:ext cx="839788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rgbClr val="FFFF00"/>
                </a:solidFill>
                <a:latin typeface="+mj-lt"/>
              </a:rPr>
              <a:t>Higher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648200" y="1355725"/>
            <a:ext cx="18573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en-GB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0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0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0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0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5" dur="80"/>
                                        <p:tgtEl>
                                          <p:spTgt spid="501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6" dur="80"/>
                                        <p:tgtEl>
                                          <p:spTgt spid="501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80"/>
                                        <p:tgtEl>
                                          <p:spTgt spid="501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 autoUpdateAnimBg="0"/>
      <p:bldP spid="50181" grpId="0" autoUpdateAnimBg="0"/>
      <p:bldP spid="50182" grpId="0" autoUpdateAnimBg="0"/>
      <p:bldP spid="50183" grpId="0" autoUpdateAnimBg="0"/>
      <p:bldP spid="50184" grpId="0" autoUpdateAnimBg="0"/>
      <p:bldP spid="50186" grpId="0" autoUpdateAnimBg="0"/>
      <p:bldP spid="50188" grpId="0" autoUpdateAnimBg="0"/>
      <p:bldP spid="50190" grpId="0" autoUpdateAnimBg="0"/>
      <p:bldP spid="50191" grpId="0" autoUpdateAnimBg="0"/>
      <p:bldP spid="50196" grpId="0" autoUpdateAnimBg="0"/>
      <p:bldP spid="21" grpId="0"/>
      <p:bldP spid="34" grpId="0" animBg="1"/>
      <p:bldP spid="35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19050" y="2333625"/>
            <a:ext cx="419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(c)  Large values</a:t>
            </a: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304800" y="2886075"/>
            <a:ext cx="3962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using   y = -3x</a:t>
            </a:r>
            <a:r>
              <a:rPr lang="en-GB" baseline="30000" dirty="0">
                <a:solidFill>
                  <a:srgbClr val="FFFF00"/>
                </a:solidFill>
                <a:latin typeface="+mj-lt"/>
              </a:rPr>
              <a:t>2</a:t>
            </a:r>
            <a:endParaRPr lang="en-GB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3938588" y="2300288"/>
            <a:ext cx="52054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as     x </a:t>
            </a:r>
            <a:r>
              <a:rPr lang="en-GB" dirty="0">
                <a:solidFill>
                  <a:srgbClr val="FFFF00"/>
                </a:solidFill>
                <a:latin typeface="+mj-lt"/>
                <a:sym typeface="Symbol" pitchFamily="18" charset="2"/>
              </a:rPr>
              <a:t>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 +</a:t>
            </a:r>
            <a:r>
              <a:rPr lang="en-GB" dirty="0">
                <a:solidFill>
                  <a:srgbClr val="FFFF00"/>
                </a:solidFill>
                <a:latin typeface="+mj-lt"/>
                <a:sym typeface="Symbol" pitchFamily="18" charset="2"/>
              </a:rPr>
              <a:t>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     then     y </a:t>
            </a:r>
            <a:r>
              <a:rPr lang="en-GB" dirty="0">
                <a:solidFill>
                  <a:srgbClr val="FFFF00"/>
                </a:solidFill>
                <a:latin typeface="+mj-lt"/>
                <a:sym typeface="Symbol" pitchFamily="18" charset="2"/>
              </a:rPr>
              <a:t>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  -</a:t>
            </a:r>
            <a:r>
              <a:rPr lang="en-GB" dirty="0">
                <a:solidFill>
                  <a:srgbClr val="FFFF00"/>
                </a:solidFill>
                <a:latin typeface="+mj-lt"/>
                <a:sym typeface="Symbol" pitchFamily="18" charset="2"/>
              </a:rPr>
              <a:t>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 </a:t>
            </a: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4038600" y="2876550"/>
            <a:ext cx="5105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as     x </a:t>
            </a:r>
            <a:r>
              <a:rPr lang="en-GB" dirty="0">
                <a:solidFill>
                  <a:srgbClr val="FFFF00"/>
                </a:solidFill>
                <a:latin typeface="+mj-lt"/>
                <a:sym typeface="Symbol" pitchFamily="18" charset="2"/>
              </a:rPr>
              <a:t>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 -</a:t>
            </a:r>
            <a:r>
              <a:rPr lang="en-GB" dirty="0">
                <a:solidFill>
                  <a:srgbClr val="FFFF00"/>
                </a:solidFill>
                <a:latin typeface="+mj-lt"/>
                <a:sym typeface="Symbol" pitchFamily="18" charset="2"/>
              </a:rPr>
              <a:t>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      then     y </a:t>
            </a:r>
            <a:r>
              <a:rPr lang="en-GB" dirty="0">
                <a:solidFill>
                  <a:srgbClr val="FFFF00"/>
                </a:solidFill>
                <a:latin typeface="+mj-lt"/>
                <a:sym typeface="Symbol" pitchFamily="18" charset="2"/>
              </a:rPr>
              <a:t>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  -</a:t>
            </a:r>
            <a:r>
              <a:rPr lang="en-GB" dirty="0">
                <a:solidFill>
                  <a:srgbClr val="FFFF00"/>
                </a:solidFill>
                <a:latin typeface="+mj-lt"/>
                <a:sym typeface="Symbol" pitchFamily="18" charset="2"/>
              </a:rPr>
              <a:t></a:t>
            </a: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3228975" y="3609975"/>
            <a:ext cx="20669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Sketching</a:t>
            </a:r>
          </a:p>
        </p:txBody>
      </p:sp>
      <p:sp>
        <p:nvSpPr>
          <p:cNvPr id="88071" name="Line 8"/>
          <p:cNvSpPr>
            <a:spLocks noChangeShapeType="1"/>
          </p:cNvSpPr>
          <p:nvPr/>
        </p:nvSpPr>
        <p:spPr bwMode="auto">
          <a:xfrm>
            <a:off x="4310063" y="5700713"/>
            <a:ext cx="4267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8224838" y="5710238"/>
            <a:ext cx="762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X</a:t>
            </a:r>
          </a:p>
        </p:txBody>
      </p:sp>
      <p:sp>
        <p:nvSpPr>
          <p:cNvPr id="88073" name="Line 11"/>
          <p:cNvSpPr>
            <a:spLocks noChangeShapeType="1"/>
          </p:cNvSpPr>
          <p:nvPr/>
        </p:nvSpPr>
        <p:spPr bwMode="auto">
          <a:xfrm flipV="1">
            <a:off x="5521325" y="3519488"/>
            <a:ext cx="0" cy="3276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4919663" y="3429000"/>
            <a:ext cx="76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Y</a:t>
            </a:r>
          </a:p>
        </p:txBody>
      </p:sp>
      <p:sp>
        <p:nvSpPr>
          <p:cNvPr id="51217" name="Text Box 17"/>
          <p:cNvSpPr txBox="1">
            <a:spLocks noChangeArrowheads="1"/>
          </p:cNvSpPr>
          <p:nvPr/>
        </p:nvSpPr>
        <p:spPr bwMode="auto">
          <a:xfrm>
            <a:off x="6200775" y="6396038"/>
            <a:ext cx="3124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y = -3x</a:t>
            </a:r>
            <a:r>
              <a:rPr lang="en-GB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 + 12x + 15</a:t>
            </a:r>
          </a:p>
        </p:txBody>
      </p:sp>
      <p:sp>
        <p:nvSpPr>
          <p:cNvPr id="17" name="Freeform 16"/>
          <p:cNvSpPr>
            <a:spLocks noChangeArrowheads="1"/>
          </p:cNvSpPr>
          <p:nvPr/>
        </p:nvSpPr>
        <p:spPr bwMode="auto">
          <a:xfrm>
            <a:off x="4581525" y="3830638"/>
            <a:ext cx="2986088" cy="2593975"/>
          </a:xfrm>
          <a:custGeom>
            <a:avLst/>
            <a:gdLst>
              <a:gd name="T0" fmla="*/ 0 w 1356360"/>
              <a:gd name="T1" fmla="*/ 2147483647 h 967740"/>
              <a:gd name="T2" fmla="*/ 2147483647 w 1356360"/>
              <a:gd name="T3" fmla="*/ 2147483647 h 967740"/>
              <a:gd name="T4" fmla="*/ 2147483647 w 1356360"/>
              <a:gd name="T5" fmla="*/ 2147483647 h 967740"/>
              <a:gd name="T6" fmla="*/ 2147483647 w 1356360"/>
              <a:gd name="T7" fmla="*/ 2147483647 h 967740"/>
              <a:gd name="T8" fmla="*/ 0 60000 65536"/>
              <a:gd name="T9" fmla="*/ 0 60000 65536"/>
              <a:gd name="T10" fmla="*/ 0 60000 65536"/>
              <a:gd name="T11" fmla="*/ 0 60000 65536"/>
              <a:gd name="T12" fmla="*/ 0 w 1356360"/>
              <a:gd name="T13" fmla="*/ 0 h 967740"/>
              <a:gd name="T14" fmla="*/ 1356360 w 1356360"/>
              <a:gd name="T15" fmla="*/ 967740 h 9677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56360" h="967740">
                <a:moveTo>
                  <a:pt x="0" y="967740"/>
                </a:moveTo>
                <a:cubicBezTo>
                  <a:pt x="151130" y="648970"/>
                  <a:pt x="302260" y="330200"/>
                  <a:pt x="441960" y="190500"/>
                </a:cubicBezTo>
                <a:cubicBezTo>
                  <a:pt x="581660" y="50800"/>
                  <a:pt x="685800" y="0"/>
                  <a:pt x="838200" y="129540"/>
                </a:cubicBezTo>
                <a:cubicBezTo>
                  <a:pt x="990600" y="259080"/>
                  <a:pt x="1173480" y="613410"/>
                  <a:pt x="1356360" y="967740"/>
                </a:cubicBezTo>
              </a:path>
            </a:pathLst>
          </a:cu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5953125" y="3890963"/>
            <a:ext cx="180975" cy="180975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7154863" y="5610225"/>
            <a:ext cx="180975" cy="180975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4792663" y="5610225"/>
            <a:ext cx="180975" cy="180975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5419725" y="4337050"/>
            <a:ext cx="180975" cy="180975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>
          <a:xfrm>
            <a:off x="781050" y="566738"/>
            <a:ext cx="7772400" cy="11430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0"/>
              </a:spcBef>
              <a:defRPr/>
            </a:pPr>
            <a:r>
              <a:rPr lang="en-GB" sz="4400" kern="0" dirty="0">
                <a:solidFill>
                  <a:srgbClr val="EEF82A"/>
                </a:solidFill>
                <a:latin typeface="+mj-lt"/>
                <a:ea typeface="+mj-ea"/>
                <a:cs typeface="+mj-cs"/>
              </a:rPr>
              <a:t>Curve Sketching</a:t>
            </a: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862013" y="4514850"/>
            <a:ext cx="40719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Cuts x-axis at -1 and  5</a:t>
            </a:r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742950" y="1800225"/>
            <a:ext cx="30146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600" dirty="0">
                <a:solidFill>
                  <a:srgbClr val="FFFF00"/>
                </a:solidFill>
                <a:latin typeface="+mj-lt"/>
              </a:rPr>
              <a:t>Summarising</a:t>
            </a:r>
          </a:p>
        </p:txBody>
      </p:sp>
      <p:sp>
        <p:nvSpPr>
          <p:cNvPr id="27" name="Text Box 11"/>
          <p:cNvSpPr txBox="1">
            <a:spLocks noChangeArrowheads="1"/>
          </p:cNvSpPr>
          <p:nvPr/>
        </p:nvSpPr>
        <p:spPr bwMode="auto">
          <a:xfrm>
            <a:off x="862013" y="4957763"/>
            <a:ext cx="40719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Cuts y-axis at 15</a:t>
            </a:r>
          </a:p>
        </p:txBody>
      </p: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2690813" y="4514850"/>
            <a:ext cx="914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-1</a:t>
            </a:r>
          </a:p>
        </p:txBody>
      </p:sp>
      <p:sp>
        <p:nvSpPr>
          <p:cNvPr id="29" name="Text Box 14"/>
          <p:cNvSpPr txBox="1">
            <a:spLocks noChangeArrowheads="1"/>
          </p:cNvSpPr>
          <p:nvPr/>
        </p:nvSpPr>
        <p:spPr bwMode="auto">
          <a:xfrm>
            <a:off x="3878263" y="4505325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5</a:t>
            </a:r>
          </a:p>
        </p:txBody>
      </p:sp>
      <p:sp>
        <p:nvSpPr>
          <p:cNvPr id="30" name="Text Box 16"/>
          <p:cNvSpPr txBox="1">
            <a:spLocks noChangeArrowheads="1"/>
          </p:cNvSpPr>
          <p:nvPr/>
        </p:nvSpPr>
        <p:spPr bwMode="auto">
          <a:xfrm>
            <a:off x="347663" y="5419725"/>
            <a:ext cx="32289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Max TP (2,27)</a:t>
            </a:r>
          </a:p>
        </p:txBody>
      </p:sp>
      <p:sp>
        <p:nvSpPr>
          <p:cNvPr id="51216" name="Text Box 16"/>
          <p:cNvSpPr txBox="1">
            <a:spLocks noChangeArrowheads="1"/>
          </p:cNvSpPr>
          <p:nvPr/>
        </p:nvSpPr>
        <p:spPr bwMode="auto">
          <a:xfrm>
            <a:off x="1947863" y="5419725"/>
            <a:ext cx="11763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(2,27)</a:t>
            </a:r>
          </a:p>
        </p:txBody>
      </p:sp>
      <p:sp>
        <p:nvSpPr>
          <p:cNvPr id="31" name="Text Box 15"/>
          <p:cNvSpPr txBox="1">
            <a:spLocks noChangeArrowheads="1"/>
          </p:cNvSpPr>
          <p:nvPr/>
        </p:nvSpPr>
        <p:spPr bwMode="auto">
          <a:xfrm>
            <a:off x="2747963" y="4953000"/>
            <a:ext cx="838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15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0325" y="1417638"/>
            <a:ext cx="839788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rgbClr val="FFFF00"/>
                </a:solidFill>
                <a:latin typeface="+mj-lt"/>
              </a:rPr>
              <a:t>Higher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648200" y="1355725"/>
            <a:ext cx="18573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en-GB" dirty="0">
              <a:latin typeface="+mj-lt"/>
            </a:endParaRPr>
          </a:p>
        </p:txBody>
      </p:sp>
      <p:sp>
        <p:nvSpPr>
          <p:cNvPr id="36" name="Rounded Rectangle 35">
            <a:hlinkClick r:id="rId3"/>
          </p:cNvPr>
          <p:cNvSpPr/>
          <p:nvPr/>
        </p:nvSpPr>
        <p:spPr bwMode="auto">
          <a:xfrm>
            <a:off x="7842250" y="1884363"/>
            <a:ext cx="1108075" cy="511175"/>
          </a:xfrm>
          <a:prstGeom prst="round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Drill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0.15573 0.162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78" y="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7.40741E-7 L 0.37153 0.1638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76" y="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0.22257 -0.1245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28" y="-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59259E-6 L 0.37048 -0.28449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512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24" y="-1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autoUpdateAnimBg="0"/>
      <p:bldP spid="51203" grpId="0" autoUpdateAnimBg="0"/>
      <p:bldP spid="51204" grpId="0" autoUpdateAnimBg="0"/>
      <p:bldP spid="51206" grpId="0" autoUpdateAnimBg="0"/>
      <p:bldP spid="17" grpId="0" animBg="1"/>
      <p:bldP spid="20" grpId="0" animBg="1"/>
      <p:bldP spid="21" grpId="0" animBg="1"/>
      <p:bldP spid="22" grpId="0" animBg="1"/>
      <p:bldP spid="23" grpId="0" animBg="1"/>
      <p:bldP spid="25" grpId="0" autoUpdateAnimBg="0"/>
      <p:bldP spid="27" grpId="0" autoUpdateAnimBg="0"/>
      <p:bldP spid="28" grpId="0"/>
      <p:bldP spid="28" grpId="1"/>
      <p:bldP spid="29" grpId="0"/>
      <p:bldP spid="29" grpId="1"/>
      <p:bldP spid="30" grpId="0" autoUpdateAnimBg="0"/>
      <p:bldP spid="51216" grpId="0" autoUpdateAnimBg="0"/>
      <p:bldP spid="51216" grpId="1"/>
      <p:bldP spid="51216" grpId="2"/>
      <p:bldP spid="31" grpId="0" autoUpdateAnimBg="0"/>
      <p:bldP spid="31" grpId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719138" y="1881188"/>
            <a:ext cx="2133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Example 32</a:t>
            </a: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952500" y="2252663"/>
            <a:ext cx="75057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GB" dirty="0">
                <a:latin typeface="+mj-lt"/>
              </a:rPr>
              <a:t>Sketch the graph of     y = -2x</a:t>
            </a:r>
            <a:r>
              <a:rPr lang="en-GB" baseline="30000" dirty="0">
                <a:latin typeface="+mj-lt"/>
              </a:rPr>
              <a:t>2</a:t>
            </a:r>
            <a:r>
              <a:rPr lang="en-GB" dirty="0">
                <a:latin typeface="+mj-lt"/>
              </a:rPr>
              <a:t> (x - 4)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771525" y="2663825"/>
            <a:ext cx="1666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(a) Axes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3276600" y="2684463"/>
            <a:ext cx="5181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GB" dirty="0">
                <a:latin typeface="+mj-lt"/>
              </a:rPr>
              <a:t>If   x = 0  then   y = 0 </a:t>
            </a:r>
            <a:r>
              <a:rPr lang="en-GB" sz="1050" dirty="0">
                <a:latin typeface="+mj-lt"/>
              </a:rPr>
              <a:t>X</a:t>
            </a:r>
            <a:r>
              <a:rPr lang="en-GB" dirty="0">
                <a:latin typeface="+mj-lt"/>
              </a:rPr>
              <a:t> (-4) = 0</a:t>
            </a: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3124200" y="3116263"/>
            <a:ext cx="533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GB" dirty="0">
                <a:latin typeface="+mj-lt"/>
              </a:rPr>
              <a:t>If   y = 0  then     -2x</a:t>
            </a:r>
            <a:r>
              <a:rPr lang="en-GB" baseline="30000" dirty="0">
                <a:latin typeface="+mj-lt"/>
              </a:rPr>
              <a:t>2</a:t>
            </a:r>
            <a:r>
              <a:rPr lang="en-GB" dirty="0">
                <a:latin typeface="+mj-lt"/>
              </a:rPr>
              <a:t> (x - 4) = 0</a:t>
            </a: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5791200" y="3981450"/>
            <a:ext cx="2667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x = 0   or   x = 4</a:t>
            </a:r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1495425" y="4614863"/>
            <a:ext cx="7239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Graph cuts axes at  (0,0)  and  (4,0) .</a:t>
            </a:r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4495800" y="3549650"/>
            <a:ext cx="39624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GB" dirty="0">
                <a:latin typeface="+mj-lt"/>
              </a:rPr>
              <a:t>-2x</a:t>
            </a:r>
            <a:r>
              <a:rPr lang="en-GB" baseline="30000" dirty="0">
                <a:latin typeface="+mj-lt"/>
              </a:rPr>
              <a:t>2</a:t>
            </a:r>
            <a:r>
              <a:rPr lang="en-GB" dirty="0">
                <a:latin typeface="+mj-lt"/>
              </a:rPr>
              <a:t> = 0   or   (x - 4) = 0</a:t>
            </a:r>
          </a:p>
        </p:txBody>
      </p:sp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723900" y="4605338"/>
            <a:ext cx="1676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(b)  SPs</a:t>
            </a:r>
          </a:p>
        </p:txBody>
      </p:sp>
      <p:sp>
        <p:nvSpPr>
          <p:cNvPr id="52235" name="Text Box 11"/>
          <p:cNvSpPr txBox="1">
            <a:spLocks noChangeArrowheads="1"/>
          </p:cNvSpPr>
          <p:nvPr/>
        </p:nvSpPr>
        <p:spPr bwMode="auto">
          <a:xfrm>
            <a:off x="2362200" y="5105400"/>
            <a:ext cx="2590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>
                <a:latin typeface="+mj-lt"/>
              </a:rPr>
              <a:t>y = -2x</a:t>
            </a:r>
            <a:r>
              <a:rPr lang="en-GB" baseline="30000">
                <a:latin typeface="+mj-lt"/>
              </a:rPr>
              <a:t>2</a:t>
            </a:r>
            <a:r>
              <a:rPr lang="en-GB">
                <a:latin typeface="+mj-lt"/>
              </a:rPr>
              <a:t> (x - 4)</a:t>
            </a:r>
          </a:p>
        </p:txBody>
      </p:sp>
      <p:sp>
        <p:nvSpPr>
          <p:cNvPr id="52236" name="Text Box 12"/>
          <p:cNvSpPr txBox="1">
            <a:spLocks noChangeArrowheads="1"/>
          </p:cNvSpPr>
          <p:nvPr/>
        </p:nvSpPr>
        <p:spPr bwMode="auto">
          <a:xfrm>
            <a:off x="4876800" y="5181600"/>
            <a:ext cx="2743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>
                <a:latin typeface="+mj-lt"/>
              </a:rPr>
              <a:t>=  -2x</a:t>
            </a:r>
            <a:r>
              <a:rPr lang="en-GB" baseline="30000">
                <a:latin typeface="+mj-lt"/>
              </a:rPr>
              <a:t>3</a:t>
            </a:r>
            <a:r>
              <a:rPr lang="en-GB">
                <a:latin typeface="+mj-lt"/>
              </a:rPr>
              <a:t> + 8x</a:t>
            </a:r>
            <a:r>
              <a:rPr lang="en-GB" baseline="30000">
                <a:latin typeface="+mj-lt"/>
              </a:rPr>
              <a:t>2</a:t>
            </a:r>
            <a:endParaRPr lang="en-GB">
              <a:latin typeface="+mj-lt"/>
            </a:endParaRPr>
          </a:p>
        </p:txBody>
      </p:sp>
      <p:sp>
        <p:nvSpPr>
          <p:cNvPr id="52237" name="Text Box 13"/>
          <p:cNvSpPr txBox="1">
            <a:spLocks noChangeArrowheads="1"/>
          </p:cNvSpPr>
          <p:nvPr/>
        </p:nvSpPr>
        <p:spPr bwMode="auto">
          <a:xfrm>
            <a:off x="2438400" y="5697538"/>
            <a:ext cx="6248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>
                <a:latin typeface="+mj-lt"/>
              </a:rPr>
              <a:t>SPs occur  where   </a:t>
            </a:r>
            <a:r>
              <a:rPr lang="en-GB" baseline="30000">
                <a:latin typeface="+mj-lt"/>
              </a:rPr>
              <a:t>dy</a:t>
            </a:r>
            <a:r>
              <a:rPr lang="en-GB">
                <a:latin typeface="+mj-lt"/>
              </a:rPr>
              <a:t>/</a:t>
            </a:r>
            <a:r>
              <a:rPr lang="en-GB" baseline="-25000">
                <a:latin typeface="+mj-lt"/>
              </a:rPr>
              <a:t>dx</a:t>
            </a:r>
            <a:r>
              <a:rPr lang="en-GB">
                <a:latin typeface="+mj-lt"/>
              </a:rPr>
              <a:t>  =  0</a:t>
            </a:r>
          </a:p>
          <a:p>
            <a:pPr>
              <a:defRPr/>
            </a:pPr>
            <a:endParaRPr lang="en-GB">
              <a:latin typeface="+mj-lt"/>
            </a:endParaRPr>
          </a:p>
        </p:txBody>
      </p:sp>
      <p:sp>
        <p:nvSpPr>
          <p:cNvPr id="52238" name="Text Box 14"/>
          <p:cNvSpPr txBox="1">
            <a:spLocks noChangeArrowheads="1"/>
          </p:cNvSpPr>
          <p:nvPr/>
        </p:nvSpPr>
        <p:spPr bwMode="auto">
          <a:xfrm>
            <a:off x="3657600" y="6338888"/>
            <a:ext cx="4572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>
                <a:latin typeface="+mj-lt"/>
              </a:rPr>
              <a:t>so    -6x</a:t>
            </a:r>
            <a:r>
              <a:rPr lang="en-GB" baseline="30000">
                <a:latin typeface="+mj-lt"/>
              </a:rPr>
              <a:t>2</a:t>
            </a:r>
            <a:r>
              <a:rPr lang="en-GB">
                <a:latin typeface="+mj-lt"/>
              </a:rPr>
              <a:t> + 16x  = 0</a:t>
            </a: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690563" y="566738"/>
            <a:ext cx="7772400" cy="11430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0"/>
              </a:spcBef>
              <a:defRPr/>
            </a:pPr>
            <a:r>
              <a:rPr lang="en-GB" sz="4400" kern="0" dirty="0">
                <a:solidFill>
                  <a:srgbClr val="EEF82A"/>
                </a:solidFill>
                <a:latin typeface="+mj-lt"/>
                <a:ea typeface="+mj-ea"/>
                <a:cs typeface="+mj-cs"/>
              </a:rPr>
              <a:t>Curve Sketching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325" y="1417638"/>
            <a:ext cx="839788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rgbClr val="FFFF00"/>
                </a:solidFill>
                <a:latin typeface="+mj-lt"/>
              </a:rPr>
              <a:t>Higher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48200" y="1355725"/>
            <a:ext cx="18573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en-GB" dirty="0">
              <a:latin typeface="+mj-lt"/>
            </a:endParaRPr>
          </a:p>
        </p:txBody>
      </p:sp>
      <p:sp>
        <p:nvSpPr>
          <p:cNvPr id="20" name="Rounded Rectangle 19">
            <a:hlinkClick r:id="rId2"/>
          </p:cNvPr>
          <p:cNvSpPr/>
          <p:nvPr/>
        </p:nvSpPr>
        <p:spPr bwMode="auto">
          <a:xfrm>
            <a:off x="7897813" y="1746250"/>
            <a:ext cx="1108075" cy="509588"/>
          </a:xfrm>
          <a:prstGeom prst="round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Drill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 autoUpdateAnimBg="0"/>
      <p:bldP spid="52229" grpId="0" autoUpdateAnimBg="0"/>
      <p:bldP spid="52230" grpId="0" autoUpdateAnimBg="0"/>
      <p:bldP spid="52231" grpId="0" autoUpdateAnimBg="0"/>
      <p:bldP spid="52232" grpId="0" autoUpdateAnimBg="0"/>
      <p:bldP spid="52233" grpId="0" autoUpdateAnimBg="0"/>
      <p:bldP spid="52234" grpId="0" autoUpdateAnimBg="0"/>
      <p:bldP spid="52235" grpId="0" autoUpdateAnimBg="0"/>
      <p:bldP spid="52236" grpId="0" autoUpdateAnimBg="0"/>
      <p:bldP spid="52237" grpId="0" autoUpdateAnimBg="0"/>
      <p:bldP spid="52238" grpId="0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 42"/>
          <p:cNvSpPr>
            <a:spLocks noChangeArrowheads="1"/>
          </p:cNvSpPr>
          <p:nvPr/>
        </p:nvSpPr>
        <p:spPr bwMode="auto">
          <a:xfrm>
            <a:off x="3594100" y="6040438"/>
            <a:ext cx="3932238" cy="736600"/>
          </a:xfrm>
          <a:custGeom>
            <a:avLst/>
            <a:gdLst>
              <a:gd name="T0" fmla="*/ 0 w 3931920"/>
              <a:gd name="T1" fmla="*/ 0 h 736600"/>
              <a:gd name="T2" fmla="*/ 993480 w 3931920"/>
              <a:gd name="T3" fmla="*/ 640080 h 736600"/>
              <a:gd name="T4" fmla="*/ 1574292 w 3931920"/>
              <a:gd name="T5" fmla="*/ 579120 h 736600"/>
              <a:gd name="T6" fmla="*/ 2109241 w 3931920"/>
              <a:gd name="T7" fmla="*/ 335280 h 736600"/>
              <a:gd name="T8" fmla="*/ 2705329 w 3931920"/>
              <a:gd name="T9" fmla="*/ 228600 h 736600"/>
              <a:gd name="T10" fmla="*/ 3316728 w 3931920"/>
              <a:gd name="T11" fmla="*/ 335280 h 736600"/>
              <a:gd name="T12" fmla="*/ 3943369 w 3931920"/>
              <a:gd name="T13" fmla="*/ 655320 h 736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931920"/>
              <a:gd name="T22" fmla="*/ 0 h 736600"/>
              <a:gd name="T23" fmla="*/ 3931920 w 3931920"/>
              <a:gd name="T24" fmla="*/ 736600 h 736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931920" h="736600">
                <a:moveTo>
                  <a:pt x="0" y="0"/>
                </a:moveTo>
                <a:cubicBezTo>
                  <a:pt x="364490" y="271780"/>
                  <a:pt x="728980" y="543560"/>
                  <a:pt x="990600" y="640080"/>
                </a:cubicBezTo>
                <a:cubicBezTo>
                  <a:pt x="1252220" y="736600"/>
                  <a:pt x="1384300" y="629920"/>
                  <a:pt x="1569720" y="579120"/>
                </a:cubicBezTo>
                <a:cubicBezTo>
                  <a:pt x="1755140" y="528320"/>
                  <a:pt x="1915160" y="393700"/>
                  <a:pt x="2103120" y="335280"/>
                </a:cubicBezTo>
                <a:cubicBezTo>
                  <a:pt x="2291080" y="276860"/>
                  <a:pt x="2496820" y="228600"/>
                  <a:pt x="2697480" y="228600"/>
                </a:cubicBezTo>
                <a:cubicBezTo>
                  <a:pt x="2898140" y="228600"/>
                  <a:pt x="3101340" y="264160"/>
                  <a:pt x="3307080" y="335280"/>
                </a:cubicBezTo>
                <a:cubicBezTo>
                  <a:pt x="3512820" y="406400"/>
                  <a:pt x="3722370" y="530860"/>
                  <a:pt x="3931920" y="655320"/>
                </a:cubicBezTo>
              </a:path>
            </a:pathLst>
          </a:cu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1647825" y="1790700"/>
            <a:ext cx="457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GB">
                <a:latin typeface="+mj-lt"/>
              </a:rPr>
              <a:t>-2x(3x - 8)  =  0</a:t>
            </a: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1495425" y="2243138"/>
            <a:ext cx="4724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GB" dirty="0">
                <a:latin typeface="+mj-lt"/>
              </a:rPr>
              <a:t>-2x = 0   or   (3x - 8) = 0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1876425" y="2695575"/>
            <a:ext cx="434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x = 0   or   x = </a:t>
            </a:r>
            <a:r>
              <a:rPr lang="en-GB" baseline="30000" dirty="0">
                <a:solidFill>
                  <a:srgbClr val="FFFF00"/>
                </a:solidFill>
                <a:latin typeface="+mj-lt"/>
              </a:rPr>
              <a:t>8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/</a:t>
            </a:r>
            <a:r>
              <a:rPr lang="en-GB" baseline="-25000" dirty="0">
                <a:solidFill>
                  <a:srgbClr val="FFFF00"/>
                </a:solidFill>
                <a:latin typeface="+mj-lt"/>
              </a:rPr>
              <a:t>3</a:t>
            </a:r>
            <a:endParaRPr lang="en-GB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771525" y="3148013"/>
            <a:ext cx="57531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GB" dirty="0">
                <a:latin typeface="+mj-lt"/>
              </a:rPr>
              <a:t>If  x = 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0</a:t>
            </a:r>
            <a:r>
              <a:rPr lang="en-GB" dirty="0">
                <a:latin typeface="+mj-lt"/>
              </a:rPr>
              <a:t>   then   y = 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0</a:t>
            </a:r>
            <a:r>
              <a:rPr lang="en-GB" dirty="0">
                <a:latin typeface="+mj-lt"/>
              </a:rPr>
              <a:t>    (see part (a)  ) </a:t>
            </a: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723900" y="3600450"/>
            <a:ext cx="7105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GB" dirty="0">
                <a:latin typeface="+mj-lt"/>
              </a:rPr>
              <a:t>If  x = </a:t>
            </a:r>
            <a:r>
              <a:rPr lang="en-GB" baseline="30000" dirty="0">
                <a:solidFill>
                  <a:srgbClr val="FFFF00"/>
                </a:solidFill>
                <a:latin typeface="+mj-lt"/>
              </a:rPr>
              <a:t>8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/</a:t>
            </a:r>
            <a:r>
              <a:rPr lang="en-GB" baseline="-25000" dirty="0">
                <a:solidFill>
                  <a:srgbClr val="FFFF00"/>
                </a:solidFill>
                <a:latin typeface="+mj-lt"/>
              </a:rPr>
              <a:t>3</a:t>
            </a:r>
            <a:r>
              <a:rPr lang="en-GB" dirty="0">
                <a:latin typeface="+mj-lt"/>
              </a:rPr>
              <a:t>  then   y = -2 </a:t>
            </a:r>
            <a:r>
              <a:rPr lang="en-GB" sz="1100" dirty="0">
                <a:latin typeface="+mj-lt"/>
              </a:rPr>
              <a:t>X</a:t>
            </a:r>
            <a:r>
              <a:rPr lang="en-GB" dirty="0">
                <a:latin typeface="+mj-lt"/>
              </a:rPr>
              <a:t> (</a:t>
            </a:r>
            <a:r>
              <a:rPr lang="en-GB" baseline="30000" dirty="0">
                <a:latin typeface="+mj-lt"/>
              </a:rPr>
              <a:t>8</a:t>
            </a:r>
            <a:r>
              <a:rPr lang="en-GB" dirty="0">
                <a:latin typeface="+mj-lt"/>
              </a:rPr>
              <a:t>/</a:t>
            </a:r>
            <a:r>
              <a:rPr lang="en-GB" baseline="-25000" dirty="0">
                <a:latin typeface="+mj-lt"/>
              </a:rPr>
              <a:t>3</a:t>
            </a:r>
            <a:r>
              <a:rPr lang="en-GB" dirty="0">
                <a:latin typeface="+mj-lt"/>
              </a:rPr>
              <a:t>)</a:t>
            </a:r>
            <a:r>
              <a:rPr lang="en-GB" baseline="30000" dirty="0">
                <a:latin typeface="+mj-lt"/>
              </a:rPr>
              <a:t>2</a:t>
            </a:r>
            <a:r>
              <a:rPr lang="en-GB" dirty="0">
                <a:latin typeface="+mj-lt"/>
              </a:rPr>
              <a:t>  </a:t>
            </a:r>
            <a:r>
              <a:rPr lang="en-GB" sz="1100" dirty="0">
                <a:latin typeface="+mj-lt"/>
              </a:rPr>
              <a:t>X</a:t>
            </a:r>
            <a:r>
              <a:rPr lang="en-GB" dirty="0">
                <a:latin typeface="+mj-lt"/>
              </a:rPr>
              <a:t> (</a:t>
            </a:r>
            <a:r>
              <a:rPr lang="en-GB" baseline="30000" dirty="0">
                <a:latin typeface="+mj-lt"/>
              </a:rPr>
              <a:t>8</a:t>
            </a:r>
            <a:r>
              <a:rPr lang="en-GB" dirty="0">
                <a:latin typeface="+mj-lt"/>
              </a:rPr>
              <a:t>/</a:t>
            </a:r>
            <a:r>
              <a:rPr lang="en-GB" baseline="-25000" dirty="0">
                <a:latin typeface="+mj-lt"/>
              </a:rPr>
              <a:t>3 </a:t>
            </a:r>
            <a:r>
              <a:rPr lang="en-GB" dirty="0">
                <a:latin typeface="+mj-lt"/>
              </a:rPr>
              <a:t>-4)  =</a:t>
            </a:r>
            <a:r>
              <a:rPr lang="en-GB" baseline="30000" dirty="0">
                <a:solidFill>
                  <a:srgbClr val="FFFF00"/>
                </a:solidFill>
                <a:latin typeface="+mj-lt"/>
              </a:rPr>
              <a:t>512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/</a:t>
            </a:r>
            <a:r>
              <a:rPr lang="en-GB" baseline="-25000" dirty="0">
                <a:solidFill>
                  <a:srgbClr val="FFFF00"/>
                </a:solidFill>
                <a:latin typeface="+mj-lt"/>
              </a:rPr>
              <a:t>27</a:t>
            </a:r>
          </a:p>
        </p:txBody>
      </p:sp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500063" y="4062413"/>
            <a:ext cx="1981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nature</a:t>
            </a:r>
          </a:p>
        </p:txBody>
      </p:sp>
      <p:sp>
        <p:nvSpPr>
          <p:cNvPr id="53267" name="Text Box 19"/>
          <p:cNvSpPr txBox="1">
            <a:spLocks noChangeArrowheads="1"/>
          </p:cNvSpPr>
          <p:nvPr/>
        </p:nvSpPr>
        <p:spPr bwMode="auto">
          <a:xfrm>
            <a:off x="2695575" y="4367213"/>
            <a:ext cx="533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>
                <a:latin typeface="+mj-lt"/>
              </a:rPr>
              <a:t>x</a:t>
            </a:r>
          </a:p>
        </p:txBody>
      </p:sp>
      <p:sp>
        <p:nvSpPr>
          <p:cNvPr id="53268" name="Line 20"/>
          <p:cNvSpPr>
            <a:spLocks noChangeShapeType="1"/>
          </p:cNvSpPr>
          <p:nvPr/>
        </p:nvSpPr>
        <p:spPr bwMode="auto">
          <a:xfrm>
            <a:off x="3624263" y="459740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GB">
              <a:latin typeface="+mj-lt"/>
            </a:endParaRPr>
          </a:p>
        </p:txBody>
      </p:sp>
      <p:sp>
        <p:nvSpPr>
          <p:cNvPr id="53269" name="Text Box 21"/>
          <p:cNvSpPr txBox="1">
            <a:spLocks noChangeArrowheads="1"/>
          </p:cNvSpPr>
          <p:nvPr/>
        </p:nvSpPr>
        <p:spPr bwMode="auto">
          <a:xfrm>
            <a:off x="4600575" y="4367213"/>
            <a:ext cx="457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>
                <a:latin typeface="+mj-lt"/>
              </a:rPr>
              <a:t>0</a:t>
            </a:r>
          </a:p>
        </p:txBody>
      </p:sp>
      <p:sp>
        <p:nvSpPr>
          <p:cNvPr id="53270" name="Line 22"/>
          <p:cNvSpPr>
            <a:spLocks noChangeShapeType="1"/>
          </p:cNvSpPr>
          <p:nvPr/>
        </p:nvSpPr>
        <p:spPr bwMode="auto">
          <a:xfrm>
            <a:off x="5343525" y="45974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GB">
              <a:latin typeface="+mj-lt"/>
            </a:endParaRPr>
          </a:p>
        </p:txBody>
      </p:sp>
      <p:sp>
        <p:nvSpPr>
          <p:cNvPr id="53271" name="Text Box 23"/>
          <p:cNvSpPr txBox="1">
            <a:spLocks noChangeArrowheads="1"/>
          </p:cNvSpPr>
          <p:nvPr/>
        </p:nvSpPr>
        <p:spPr bwMode="auto">
          <a:xfrm>
            <a:off x="6124575" y="4367213"/>
            <a:ext cx="762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baseline="30000" dirty="0">
                <a:latin typeface="+mj-lt"/>
              </a:rPr>
              <a:t>8</a:t>
            </a:r>
            <a:r>
              <a:rPr lang="en-GB" dirty="0">
                <a:latin typeface="+mj-lt"/>
              </a:rPr>
              <a:t>/</a:t>
            </a:r>
            <a:r>
              <a:rPr lang="en-GB" baseline="-25000" dirty="0">
                <a:latin typeface="+mj-lt"/>
              </a:rPr>
              <a:t>3</a:t>
            </a:r>
          </a:p>
        </p:txBody>
      </p:sp>
      <p:sp>
        <p:nvSpPr>
          <p:cNvPr id="53272" name="Line 24"/>
          <p:cNvSpPr>
            <a:spLocks noChangeShapeType="1"/>
          </p:cNvSpPr>
          <p:nvPr/>
        </p:nvSpPr>
        <p:spPr bwMode="auto">
          <a:xfrm>
            <a:off x="7177088" y="45974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GB">
              <a:latin typeface="+mj-lt"/>
            </a:endParaRPr>
          </a:p>
        </p:txBody>
      </p:sp>
      <p:sp>
        <p:nvSpPr>
          <p:cNvPr id="53276" name="Text Box 28"/>
          <p:cNvSpPr txBox="1">
            <a:spLocks noChangeArrowheads="1"/>
          </p:cNvSpPr>
          <p:nvPr/>
        </p:nvSpPr>
        <p:spPr bwMode="auto">
          <a:xfrm>
            <a:off x="2447925" y="4967288"/>
            <a:ext cx="1143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baseline="30000" dirty="0" err="1">
                <a:solidFill>
                  <a:srgbClr val="FFFF00"/>
                </a:solidFill>
                <a:latin typeface="+mj-lt"/>
              </a:rPr>
              <a:t>dy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/</a:t>
            </a:r>
            <a:r>
              <a:rPr lang="en-GB" baseline="-25000" dirty="0" err="1">
                <a:solidFill>
                  <a:srgbClr val="FFFF00"/>
                </a:solidFill>
                <a:latin typeface="+mj-lt"/>
              </a:rPr>
              <a:t>dx</a:t>
            </a:r>
            <a:endParaRPr lang="en-GB" baseline="-250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53280" name="Text Box 32"/>
          <p:cNvSpPr txBox="1">
            <a:spLocks noChangeArrowheads="1"/>
          </p:cNvSpPr>
          <p:nvPr/>
        </p:nvSpPr>
        <p:spPr bwMode="auto">
          <a:xfrm>
            <a:off x="3471863" y="4791075"/>
            <a:ext cx="81121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   </a:t>
            </a:r>
            <a:r>
              <a:rPr lang="en-GB" sz="4400" dirty="0">
                <a:solidFill>
                  <a:srgbClr val="FFFF00"/>
                </a:solidFill>
                <a:latin typeface="+mj-lt"/>
              </a:rPr>
              <a:t>- 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 </a:t>
            </a:r>
          </a:p>
        </p:txBody>
      </p:sp>
      <p:sp>
        <p:nvSpPr>
          <p:cNvPr id="53281" name="Line 33"/>
          <p:cNvSpPr>
            <a:spLocks noChangeShapeType="1"/>
          </p:cNvSpPr>
          <p:nvPr/>
        </p:nvSpPr>
        <p:spPr bwMode="auto">
          <a:xfrm>
            <a:off x="3714750" y="5753100"/>
            <a:ext cx="3048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3282" name="Line 34"/>
          <p:cNvSpPr>
            <a:spLocks noChangeShapeType="1"/>
          </p:cNvSpPr>
          <p:nvPr/>
        </p:nvSpPr>
        <p:spPr bwMode="auto">
          <a:xfrm>
            <a:off x="4552950" y="61341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3283" name="Line 35"/>
          <p:cNvSpPr>
            <a:spLocks noChangeShapeType="1"/>
          </p:cNvSpPr>
          <p:nvPr/>
        </p:nvSpPr>
        <p:spPr bwMode="auto">
          <a:xfrm flipV="1">
            <a:off x="5543550" y="5753100"/>
            <a:ext cx="3810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3284" name="Line 36"/>
          <p:cNvSpPr>
            <a:spLocks noChangeShapeType="1"/>
          </p:cNvSpPr>
          <p:nvPr/>
        </p:nvSpPr>
        <p:spPr bwMode="auto">
          <a:xfrm>
            <a:off x="6305550" y="5757863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3285" name="Line 37"/>
          <p:cNvSpPr>
            <a:spLocks noChangeShapeType="1"/>
          </p:cNvSpPr>
          <p:nvPr/>
        </p:nvSpPr>
        <p:spPr bwMode="auto">
          <a:xfrm>
            <a:off x="7219950" y="5829300"/>
            <a:ext cx="533400" cy="307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2466975" y="4214813"/>
            <a:ext cx="5424488" cy="1362075"/>
            <a:chOff x="1966928" y="2971800"/>
            <a:chExt cx="5424472" cy="1362080"/>
          </a:xfrm>
        </p:grpSpPr>
        <p:grpSp>
          <p:nvGrpSpPr>
            <p:cNvPr id="90144" name="Group 27"/>
            <p:cNvGrpSpPr>
              <a:grpSpLocks/>
            </p:cNvGrpSpPr>
            <p:nvPr/>
          </p:nvGrpSpPr>
          <p:grpSpPr bwMode="auto">
            <a:xfrm>
              <a:off x="1981200" y="2971800"/>
              <a:ext cx="5410200" cy="1362080"/>
              <a:chOff x="1248" y="1872"/>
              <a:chExt cx="3408" cy="1776"/>
            </a:xfrm>
          </p:grpSpPr>
          <p:sp>
            <p:nvSpPr>
              <p:cNvPr id="90146" name="Rectangle 8"/>
              <p:cNvSpPr>
                <a:spLocks noChangeArrowheads="1"/>
              </p:cNvSpPr>
              <p:nvPr/>
            </p:nvSpPr>
            <p:spPr bwMode="auto">
              <a:xfrm>
                <a:off x="1248" y="1872"/>
                <a:ext cx="3408" cy="177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0147" name="Line 12"/>
              <p:cNvSpPr>
                <a:spLocks noChangeShapeType="1"/>
              </p:cNvSpPr>
              <p:nvPr/>
            </p:nvSpPr>
            <p:spPr bwMode="auto">
              <a:xfrm>
                <a:off x="1872" y="1872"/>
                <a:ext cx="0" cy="177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0148" name="Line 13"/>
              <p:cNvSpPr>
                <a:spLocks noChangeShapeType="1"/>
              </p:cNvSpPr>
              <p:nvPr/>
            </p:nvSpPr>
            <p:spPr bwMode="auto">
              <a:xfrm>
                <a:off x="2448" y="1872"/>
                <a:ext cx="0" cy="177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0149" name="Line 14"/>
              <p:cNvSpPr>
                <a:spLocks noChangeShapeType="1"/>
              </p:cNvSpPr>
              <p:nvPr/>
            </p:nvSpPr>
            <p:spPr bwMode="auto">
              <a:xfrm>
                <a:off x="2976" y="1872"/>
                <a:ext cx="0" cy="177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0150" name="Line 15"/>
              <p:cNvSpPr>
                <a:spLocks noChangeShapeType="1"/>
              </p:cNvSpPr>
              <p:nvPr/>
            </p:nvSpPr>
            <p:spPr bwMode="auto">
              <a:xfrm>
                <a:off x="3504" y="1872"/>
                <a:ext cx="0" cy="177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0151" name="Line 16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177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cxnSp>
          <p:nvCxnSpPr>
            <p:cNvPr id="90145" name="Straight Connector 37"/>
            <p:cNvCxnSpPr>
              <a:cxnSpLocks noChangeShapeType="1"/>
            </p:cNvCxnSpPr>
            <p:nvPr/>
          </p:nvCxnSpPr>
          <p:spPr bwMode="auto">
            <a:xfrm flipH="1">
              <a:off x="1966928" y="3652840"/>
              <a:ext cx="5410200" cy="1588"/>
            </a:xfrm>
            <a:prstGeom prst="line">
              <a:avLst/>
            </a:prstGeom>
            <a:noFill/>
            <a:ln w="57150" algn="ctr">
              <a:solidFill>
                <a:srgbClr val="FF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0" name="Oval 39"/>
          <p:cNvSpPr>
            <a:spLocks noChangeArrowheads="1"/>
          </p:cNvSpPr>
          <p:nvPr/>
        </p:nvSpPr>
        <p:spPr bwMode="auto">
          <a:xfrm>
            <a:off x="4752975" y="6673850"/>
            <a:ext cx="90488" cy="90488"/>
          </a:xfrm>
          <a:prstGeom prst="ellipse">
            <a:avLst/>
          </a:prstGeom>
          <a:solidFill>
            <a:srgbClr val="FF0000"/>
          </a:solidFill>
          <a:ln w="28575" algn="ctr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" name="Oval 40"/>
          <p:cNvSpPr>
            <a:spLocks noChangeArrowheads="1"/>
          </p:cNvSpPr>
          <p:nvPr/>
        </p:nvSpPr>
        <p:spPr bwMode="auto">
          <a:xfrm>
            <a:off x="6338888" y="6237288"/>
            <a:ext cx="90487" cy="90487"/>
          </a:xfrm>
          <a:prstGeom prst="ellipse">
            <a:avLst/>
          </a:prstGeom>
          <a:solidFill>
            <a:srgbClr val="FF0000"/>
          </a:solidFill>
          <a:ln w="28575" algn="ctr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4" name="Rectangle 2"/>
          <p:cNvSpPr txBox="1">
            <a:spLocks noChangeArrowheads="1"/>
          </p:cNvSpPr>
          <p:nvPr/>
        </p:nvSpPr>
        <p:spPr>
          <a:xfrm>
            <a:off x="600075" y="566738"/>
            <a:ext cx="7772400" cy="11430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0"/>
              </a:spcBef>
              <a:defRPr/>
            </a:pPr>
            <a:r>
              <a:rPr lang="en-GB" sz="4400" kern="0" dirty="0">
                <a:solidFill>
                  <a:srgbClr val="EEF82A"/>
                </a:solidFill>
                <a:latin typeface="+mj-lt"/>
                <a:ea typeface="+mj-ea"/>
                <a:cs typeface="+mj-cs"/>
              </a:rPr>
              <a:t>Curve Sketching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0325" y="1417638"/>
            <a:ext cx="839788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rgbClr val="FFFF00"/>
                </a:solidFill>
                <a:latin typeface="+mj-lt"/>
              </a:rPr>
              <a:t>Higher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648200" y="1355725"/>
            <a:ext cx="18573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en-GB" dirty="0">
              <a:latin typeface="+mj-lt"/>
            </a:endParaRPr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6992938" y="4846638"/>
            <a:ext cx="81121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   </a:t>
            </a:r>
            <a:r>
              <a:rPr lang="en-GB" sz="4400" dirty="0">
                <a:solidFill>
                  <a:srgbClr val="FFFF00"/>
                </a:solidFill>
                <a:latin typeface="+mj-lt"/>
              </a:rPr>
              <a:t>- 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 </a:t>
            </a:r>
          </a:p>
        </p:txBody>
      </p:sp>
      <p:sp>
        <p:nvSpPr>
          <p:cNvPr id="39" name="Text Box 32"/>
          <p:cNvSpPr txBox="1">
            <a:spLocks noChangeArrowheads="1"/>
          </p:cNvSpPr>
          <p:nvPr/>
        </p:nvSpPr>
        <p:spPr bwMode="auto">
          <a:xfrm>
            <a:off x="5203825" y="4822825"/>
            <a:ext cx="81121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   </a:t>
            </a:r>
            <a:r>
              <a:rPr lang="en-GB" sz="4400" dirty="0">
                <a:solidFill>
                  <a:srgbClr val="FFFF00"/>
                </a:solidFill>
                <a:latin typeface="+mj-lt"/>
              </a:rPr>
              <a:t>+ 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 </a:t>
            </a:r>
          </a:p>
        </p:txBody>
      </p:sp>
      <p:sp>
        <p:nvSpPr>
          <p:cNvPr id="42" name="Text Box 32"/>
          <p:cNvSpPr txBox="1">
            <a:spLocks noChangeArrowheads="1"/>
          </p:cNvSpPr>
          <p:nvPr/>
        </p:nvSpPr>
        <p:spPr bwMode="auto">
          <a:xfrm>
            <a:off x="6062663" y="4927600"/>
            <a:ext cx="8112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1800" dirty="0">
                <a:solidFill>
                  <a:srgbClr val="FFFF00"/>
                </a:solidFill>
                <a:latin typeface="+mj-lt"/>
              </a:rPr>
              <a:t>   </a:t>
            </a:r>
            <a:r>
              <a:rPr lang="en-GB" sz="3600" dirty="0">
                <a:solidFill>
                  <a:srgbClr val="FFFF00"/>
                </a:solidFill>
                <a:latin typeface="+mj-lt"/>
              </a:rPr>
              <a:t>0 </a:t>
            </a:r>
            <a:r>
              <a:rPr lang="en-GB" sz="1800" dirty="0">
                <a:solidFill>
                  <a:srgbClr val="FFFF00"/>
                </a:solidFill>
                <a:latin typeface="+mj-lt"/>
              </a:rPr>
              <a:t> </a:t>
            </a:r>
          </a:p>
        </p:txBody>
      </p:sp>
      <p:sp>
        <p:nvSpPr>
          <p:cNvPr id="45" name="Text Box 32"/>
          <p:cNvSpPr txBox="1">
            <a:spLocks noChangeArrowheads="1"/>
          </p:cNvSpPr>
          <p:nvPr/>
        </p:nvSpPr>
        <p:spPr bwMode="auto">
          <a:xfrm>
            <a:off x="4386263" y="4903788"/>
            <a:ext cx="8112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1800" dirty="0">
                <a:solidFill>
                  <a:srgbClr val="FFFF00"/>
                </a:solidFill>
                <a:latin typeface="+mj-lt"/>
              </a:rPr>
              <a:t>   </a:t>
            </a:r>
            <a:r>
              <a:rPr lang="en-GB" sz="3600" dirty="0">
                <a:solidFill>
                  <a:srgbClr val="FFFF00"/>
                </a:solidFill>
                <a:latin typeface="+mj-lt"/>
              </a:rPr>
              <a:t>0 </a:t>
            </a:r>
            <a:r>
              <a:rPr lang="en-GB" sz="1800" dirty="0">
                <a:solidFill>
                  <a:srgbClr val="FFFF00"/>
                </a:solidFill>
                <a:latin typeface="+mj-lt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3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53250" grpId="0" autoUpdateAnimBg="0"/>
      <p:bldP spid="53251" grpId="0" autoUpdateAnimBg="0"/>
      <p:bldP spid="53252" grpId="0" autoUpdateAnimBg="0"/>
      <p:bldP spid="53253" grpId="0" autoUpdateAnimBg="0"/>
      <p:bldP spid="53254" grpId="0" autoUpdateAnimBg="0"/>
      <p:bldP spid="53255" grpId="0" autoUpdateAnimBg="0"/>
      <p:bldP spid="53267" grpId="0" autoUpdateAnimBg="0"/>
      <p:bldP spid="53269" grpId="0" autoUpdateAnimBg="0"/>
      <p:bldP spid="53271" grpId="0" autoUpdateAnimBg="0"/>
      <p:bldP spid="53276" grpId="0" autoUpdateAnimBg="0"/>
      <p:bldP spid="53280" grpId="0" autoUpdateAnimBg="0"/>
      <p:bldP spid="40" grpId="0" animBg="1"/>
      <p:bldP spid="41" grpId="0" animBg="1"/>
      <p:bldP spid="38" grpId="0" autoUpdateAnimBg="0"/>
      <p:bldP spid="39" grpId="0" autoUpdateAnimBg="0"/>
      <p:bldP spid="42" grpId="0" autoUpdateAnimBg="0"/>
      <p:bldP spid="45" grpId="0" autoUpdateAnimBg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>
            <a:spLocks noChangeArrowheads="1"/>
          </p:cNvSpPr>
          <p:nvPr/>
        </p:nvSpPr>
        <p:spPr bwMode="auto">
          <a:xfrm>
            <a:off x="952500" y="4892675"/>
            <a:ext cx="3328988" cy="1701800"/>
          </a:xfrm>
          <a:custGeom>
            <a:avLst/>
            <a:gdLst>
              <a:gd name="T0" fmla="*/ 0 w 3329940"/>
              <a:gd name="T1" fmla="*/ 0 h 1701800"/>
              <a:gd name="T2" fmla="*/ 995538 w 3329940"/>
              <a:gd name="T3" fmla="*/ 1097280 h 1701800"/>
              <a:gd name="T4" fmla="*/ 1523476 w 3329940"/>
              <a:gd name="T5" fmla="*/ 960120 h 1701800"/>
              <a:gd name="T6" fmla="*/ 1870404 w 3329940"/>
              <a:gd name="T7" fmla="*/ 365760 h 1701800"/>
              <a:gd name="T8" fmla="*/ 2141910 w 3329940"/>
              <a:gd name="T9" fmla="*/ 76200 h 1701800"/>
              <a:gd name="T10" fmla="*/ 2398334 w 3329940"/>
              <a:gd name="T11" fmla="*/ 91440 h 1701800"/>
              <a:gd name="T12" fmla="*/ 2609510 w 3329940"/>
              <a:gd name="T13" fmla="*/ 335280 h 1701800"/>
              <a:gd name="T14" fmla="*/ 3197774 w 3329940"/>
              <a:gd name="T15" fmla="*/ 1508760 h 1701800"/>
              <a:gd name="T16" fmla="*/ 3197774 w 3329940"/>
              <a:gd name="T17" fmla="*/ 1493520 h 17018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329940"/>
              <a:gd name="T28" fmla="*/ 0 h 1701800"/>
              <a:gd name="T29" fmla="*/ 3329940 w 3329940"/>
              <a:gd name="T30" fmla="*/ 1701800 h 17018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329940" h="1701800">
                <a:moveTo>
                  <a:pt x="0" y="0"/>
                </a:moveTo>
                <a:cubicBezTo>
                  <a:pt x="374650" y="468630"/>
                  <a:pt x="749300" y="937260"/>
                  <a:pt x="1005840" y="1097280"/>
                </a:cubicBezTo>
                <a:cubicBezTo>
                  <a:pt x="1262380" y="1257300"/>
                  <a:pt x="1391920" y="1082040"/>
                  <a:pt x="1539240" y="960120"/>
                </a:cubicBezTo>
                <a:cubicBezTo>
                  <a:pt x="1686560" y="838200"/>
                  <a:pt x="1785620" y="513080"/>
                  <a:pt x="1889760" y="365760"/>
                </a:cubicBezTo>
                <a:cubicBezTo>
                  <a:pt x="1993900" y="218440"/>
                  <a:pt x="2075180" y="121920"/>
                  <a:pt x="2164080" y="76200"/>
                </a:cubicBezTo>
                <a:cubicBezTo>
                  <a:pt x="2252980" y="30480"/>
                  <a:pt x="2344420" y="48260"/>
                  <a:pt x="2423160" y="91440"/>
                </a:cubicBezTo>
                <a:cubicBezTo>
                  <a:pt x="2501900" y="134620"/>
                  <a:pt x="2501900" y="99060"/>
                  <a:pt x="2636520" y="335280"/>
                </a:cubicBezTo>
                <a:cubicBezTo>
                  <a:pt x="2771140" y="571500"/>
                  <a:pt x="3131820" y="1315720"/>
                  <a:pt x="3230880" y="1508760"/>
                </a:cubicBezTo>
                <a:cubicBezTo>
                  <a:pt x="3329940" y="1701800"/>
                  <a:pt x="3280410" y="1597660"/>
                  <a:pt x="3230880" y="1493520"/>
                </a:cubicBezTo>
              </a:path>
            </a:pathLst>
          </a:cu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3162300" y="4876800"/>
            <a:ext cx="180975" cy="180975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742950" y="1890713"/>
            <a:ext cx="8534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600" dirty="0">
                <a:solidFill>
                  <a:srgbClr val="FFFF00"/>
                </a:solidFill>
                <a:latin typeface="+mj-lt"/>
              </a:rPr>
              <a:t>Summarising</a:t>
            </a: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557213" y="2514600"/>
            <a:ext cx="3200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(c)  Large values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728663" y="2887663"/>
            <a:ext cx="2667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using   y = -2x</a:t>
            </a:r>
            <a:r>
              <a:rPr lang="en-GB" baseline="30000" dirty="0">
                <a:latin typeface="+mj-lt"/>
              </a:rPr>
              <a:t>3</a:t>
            </a: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3862388" y="2790825"/>
            <a:ext cx="49530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GB" dirty="0">
                <a:latin typeface="+mj-lt"/>
              </a:rPr>
              <a:t>as     x </a:t>
            </a:r>
            <a:r>
              <a:rPr lang="en-GB" dirty="0">
                <a:latin typeface="+mj-lt"/>
                <a:sym typeface="Symbol" pitchFamily="18" charset="2"/>
              </a:rPr>
              <a:t></a:t>
            </a:r>
            <a:r>
              <a:rPr lang="en-GB" dirty="0">
                <a:latin typeface="+mj-lt"/>
              </a:rPr>
              <a:t> </a:t>
            </a:r>
            <a:r>
              <a:rPr lang="en-GB" sz="3200" dirty="0">
                <a:latin typeface="+mj-lt"/>
              </a:rPr>
              <a:t>+</a:t>
            </a:r>
            <a:r>
              <a:rPr lang="en-GB" sz="3200" dirty="0">
                <a:latin typeface="+mj-lt"/>
                <a:sym typeface="Symbol" pitchFamily="18" charset="2"/>
              </a:rPr>
              <a:t></a:t>
            </a:r>
            <a:r>
              <a:rPr lang="en-GB" dirty="0">
                <a:latin typeface="+mj-lt"/>
              </a:rPr>
              <a:t>     then     y </a:t>
            </a:r>
            <a:r>
              <a:rPr lang="en-GB" dirty="0">
                <a:latin typeface="+mj-lt"/>
                <a:sym typeface="Symbol" pitchFamily="18" charset="2"/>
              </a:rPr>
              <a:t></a:t>
            </a:r>
            <a:r>
              <a:rPr lang="en-GB" dirty="0">
                <a:latin typeface="+mj-lt"/>
              </a:rPr>
              <a:t>  </a:t>
            </a:r>
            <a:r>
              <a:rPr lang="en-GB" sz="3200" dirty="0">
                <a:latin typeface="+mj-lt"/>
              </a:rPr>
              <a:t>-</a:t>
            </a:r>
            <a:r>
              <a:rPr lang="en-GB" sz="3200" dirty="0">
                <a:latin typeface="+mj-lt"/>
                <a:sym typeface="Symbol" pitchFamily="18" charset="2"/>
              </a:rPr>
              <a:t></a:t>
            </a:r>
            <a:endParaRPr lang="en-GB" dirty="0">
              <a:latin typeface="+mj-lt"/>
              <a:sym typeface="Symbol" pitchFamily="18" charset="2"/>
            </a:endParaRPr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3544888" y="3352800"/>
            <a:ext cx="533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GB" dirty="0">
                <a:latin typeface="+mj-lt"/>
              </a:rPr>
              <a:t>as     x </a:t>
            </a:r>
            <a:r>
              <a:rPr lang="en-GB" dirty="0">
                <a:latin typeface="+mj-lt"/>
                <a:sym typeface="Symbol" pitchFamily="18" charset="2"/>
              </a:rPr>
              <a:t></a:t>
            </a:r>
            <a:r>
              <a:rPr lang="en-GB" dirty="0">
                <a:latin typeface="+mj-lt"/>
              </a:rPr>
              <a:t> </a:t>
            </a:r>
            <a:r>
              <a:rPr lang="en-GB" sz="3200" dirty="0">
                <a:latin typeface="+mj-lt"/>
              </a:rPr>
              <a:t>-</a:t>
            </a:r>
            <a:r>
              <a:rPr lang="en-GB" sz="3200" dirty="0">
                <a:latin typeface="+mj-lt"/>
                <a:sym typeface="Symbol" pitchFamily="18" charset="2"/>
              </a:rPr>
              <a:t></a:t>
            </a:r>
            <a:r>
              <a:rPr lang="en-GB" dirty="0">
                <a:latin typeface="+mj-lt"/>
              </a:rPr>
              <a:t>      then     y </a:t>
            </a:r>
            <a:r>
              <a:rPr lang="en-GB" dirty="0">
                <a:latin typeface="+mj-lt"/>
                <a:sym typeface="Symbol" pitchFamily="18" charset="2"/>
              </a:rPr>
              <a:t></a:t>
            </a:r>
            <a:r>
              <a:rPr lang="en-GB" dirty="0">
                <a:latin typeface="+mj-lt"/>
              </a:rPr>
              <a:t>  </a:t>
            </a:r>
            <a:r>
              <a:rPr lang="en-GB" sz="3200" dirty="0">
                <a:latin typeface="+mj-lt"/>
              </a:rPr>
              <a:t>+</a:t>
            </a:r>
            <a:r>
              <a:rPr lang="en-GB" sz="3200" dirty="0">
                <a:latin typeface="+mj-lt"/>
                <a:sym typeface="Symbol" pitchFamily="18" charset="2"/>
              </a:rPr>
              <a:t></a:t>
            </a:r>
            <a:endParaRPr lang="en-GB" dirty="0">
              <a:latin typeface="+mj-lt"/>
            </a:endParaRPr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809625" y="4052888"/>
            <a:ext cx="13192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Sketch</a:t>
            </a:r>
          </a:p>
        </p:txBody>
      </p:sp>
      <p:sp>
        <p:nvSpPr>
          <p:cNvPr id="91146" name="Line 8"/>
          <p:cNvSpPr>
            <a:spLocks noChangeShapeType="1"/>
          </p:cNvSpPr>
          <p:nvPr/>
        </p:nvSpPr>
        <p:spPr bwMode="auto">
          <a:xfrm>
            <a:off x="1058863" y="6049963"/>
            <a:ext cx="4724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1147" name="Text Box 9"/>
          <p:cNvSpPr txBox="1">
            <a:spLocks noChangeArrowheads="1"/>
          </p:cNvSpPr>
          <p:nvPr/>
        </p:nvSpPr>
        <p:spPr bwMode="auto">
          <a:xfrm>
            <a:off x="5514975" y="5895975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/>
              <a:t>X</a:t>
            </a:r>
          </a:p>
        </p:txBody>
      </p:sp>
      <p:sp>
        <p:nvSpPr>
          <p:cNvPr id="91148" name="Line 10"/>
          <p:cNvSpPr>
            <a:spLocks noChangeShapeType="1"/>
          </p:cNvSpPr>
          <p:nvPr/>
        </p:nvSpPr>
        <p:spPr bwMode="auto">
          <a:xfrm flipV="1">
            <a:off x="2179638" y="3797300"/>
            <a:ext cx="44450" cy="26955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4288" name="Text Box 16"/>
          <p:cNvSpPr txBox="1">
            <a:spLocks noChangeArrowheads="1"/>
          </p:cNvSpPr>
          <p:nvPr/>
        </p:nvSpPr>
        <p:spPr bwMode="auto">
          <a:xfrm>
            <a:off x="4572000" y="6324600"/>
            <a:ext cx="2514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y = -2x</a:t>
            </a:r>
            <a:r>
              <a:rPr lang="en-GB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 (x – 4)</a:t>
            </a:r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2106613" y="5948363"/>
            <a:ext cx="180975" cy="180975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3916363" y="5948363"/>
            <a:ext cx="180975" cy="180975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" name="Rectangle 2"/>
          <p:cNvSpPr txBox="1">
            <a:spLocks noChangeArrowheads="1"/>
          </p:cNvSpPr>
          <p:nvPr/>
        </p:nvSpPr>
        <p:spPr>
          <a:xfrm>
            <a:off x="690563" y="566738"/>
            <a:ext cx="7772400" cy="11430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0"/>
              </a:spcBef>
              <a:defRPr/>
            </a:pPr>
            <a:r>
              <a:rPr lang="en-GB" sz="4400" kern="0" dirty="0">
                <a:solidFill>
                  <a:srgbClr val="EEF82A"/>
                </a:solidFill>
                <a:latin typeface="+mj-lt"/>
                <a:ea typeface="+mj-ea"/>
                <a:cs typeface="+mj-cs"/>
              </a:rPr>
              <a:t>Curve Sketching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295900" y="4152900"/>
            <a:ext cx="353218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Cuts x – axis at 0 and 4</a:t>
            </a:r>
          </a:p>
        </p:txBody>
      </p:sp>
      <p:sp>
        <p:nvSpPr>
          <p:cNvPr id="27" name="Text Box 11"/>
          <p:cNvSpPr txBox="1">
            <a:spLocks noChangeArrowheads="1"/>
          </p:cNvSpPr>
          <p:nvPr/>
        </p:nvSpPr>
        <p:spPr bwMode="auto">
          <a:xfrm>
            <a:off x="7435850" y="4157663"/>
            <a:ext cx="685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0</a:t>
            </a:r>
          </a:p>
        </p:txBody>
      </p:sp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8326438" y="4152900"/>
            <a:ext cx="60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391150" y="4967288"/>
            <a:ext cx="3595688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Max TP’s at (</a:t>
            </a:r>
            <a:r>
              <a:rPr lang="en-GB" baseline="30000" dirty="0">
                <a:latin typeface="+mj-lt"/>
              </a:rPr>
              <a:t>8</a:t>
            </a:r>
            <a:r>
              <a:rPr lang="en-GB" dirty="0">
                <a:latin typeface="+mj-lt"/>
              </a:rPr>
              <a:t>/</a:t>
            </a:r>
            <a:r>
              <a:rPr lang="en-GB" baseline="-25000" dirty="0">
                <a:latin typeface="+mj-lt"/>
              </a:rPr>
              <a:t>3</a:t>
            </a:r>
            <a:r>
              <a:rPr lang="en-GB" dirty="0">
                <a:latin typeface="+mj-lt"/>
              </a:rPr>
              <a:t>, </a:t>
            </a:r>
            <a:r>
              <a:rPr lang="en-GB" baseline="30000" dirty="0">
                <a:latin typeface="+mj-lt"/>
              </a:rPr>
              <a:t>512</a:t>
            </a:r>
            <a:r>
              <a:rPr lang="en-GB" dirty="0">
                <a:latin typeface="+mj-lt"/>
              </a:rPr>
              <a:t>/</a:t>
            </a:r>
            <a:r>
              <a:rPr lang="en-GB" baseline="-25000" dirty="0">
                <a:latin typeface="+mj-lt"/>
              </a:rPr>
              <a:t>27</a:t>
            </a:r>
            <a:r>
              <a:rPr lang="en-GB" dirty="0">
                <a:latin typeface="+mj-lt"/>
              </a:rPr>
              <a:t>) </a:t>
            </a:r>
          </a:p>
        </p:txBody>
      </p:sp>
      <p:sp>
        <p:nvSpPr>
          <p:cNvPr id="34" name="Text Box 15"/>
          <p:cNvSpPr txBox="1">
            <a:spLocks noChangeArrowheads="1"/>
          </p:cNvSpPr>
          <p:nvPr/>
        </p:nvSpPr>
        <p:spPr bwMode="auto">
          <a:xfrm>
            <a:off x="7045325" y="4967288"/>
            <a:ext cx="19002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(</a:t>
            </a:r>
            <a:r>
              <a:rPr lang="en-GB" baseline="30000" dirty="0">
                <a:solidFill>
                  <a:srgbClr val="FFFF00"/>
                </a:solidFill>
                <a:latin typeface="+mj-lt"/>
              </a:rPr>
              <a:t>8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/</a:t>
            </a:r>
            <a:r>
              <a:rPr lang="en-GB" baseline="-25000" dirty="0">
                <a:solidFill>
                  <a:srgbClr val="FFFF00"/>
                </a:solidFill>
                <a:latin typeface="+mj-lt"/>
              </a:rPr>
              <a:t>3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, </a:t>
            </a:r>
            <a:r>
              <a:rPr lang="en-GB" baseline="30000" dirty="0">
                <a:solidFill>
                  <a:srgbClr val="FFFF00"/>
                </a:solidFill>
                <a:latin typeface="+mj-lt"/>
              </a:rPr>
              <a:t>512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/</a:t>
            </a:r>
            <a:r>
              <a:rPr lang="en-GB" baseline="-25000" dirty="0">
                <a:solidFill>
                  <a:srgbClr val="FFFF00"/>
                </a:solidFill>
                <a:latin typeface="+mj-lt"/>
              </a:rPr>
              <a:t>27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)</a:t>
            </a:r>
          </a:p>
        </p:txBody>
      </p:sp>
      <p:sp>
        <p:nvSpPr>
          <p:cNvPr id="91158" name="Text Box 9"/>
          <p:cNvSpPr txBox="1">
            <a:spLocks noChangeArrowheads="1"/>
          </p:cNvSpPr>
          <p:nvPr/>
        </p:nvSpPr>
        <p:spPr bwMode="auto">
          <a:xfrm>
            <a:off x="1624013" y="3600450"/>
            <a:ext cx="68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/>
              <a:t>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325" y="1417638"/>
            <a:ext cx="839788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rgbClr val="FFFF00"/>
                </a:solidFill>
                <a:latin typeface="+mj-lt"/>
              </a:rPr>
              <a:t>Higher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648200" y="1355725"/>
            <a:ext cx="18573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en-GB" dirty="0">
              <a:latin typeface="+mj-lt"/>
            </a:endParaRPr>
          </a:p>
        </p:txBody>
      </p:sp>
      <p:sp>
        <p:nvSpPr>
          <p:cNvPr id="29" name="Rounded Rectangle 28">
            <a:hlinkClick r:id="rId2"/>
          </p:cNvPr>
          <p:cNvSpPr/>
          <p:nvPr/>
        </p:nvSpPr>
        <p:spPr bwMode="auto">
          <a:xfrm>
            <a:off x="7897813" y="1746250"/>
            <a:ext cx="1108075" cy="509588"/>
          </a:xfrm>
          <a:prstGeom prst="round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Drill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81481E-6 L -0.63611 0.2671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06" y="1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7 L -0.52274 0.2678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46" y="1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7 L -0.53178 -0.0740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97" y="-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0" grpId="0" animBg="1"/>
      <p:bldP spid="54275" grpId="0" autoUpdateAnimBg="0"/>
      <p:bldP spid="54276" grpId="0" autoUpdateAnimBg="0"/>
      <p:bldP spid="54277" grpId="0" autoUpdateAnimBg="0"/>
      <p:bldP spid="54278" grpId="0" autoUpdateAnimBg="0"/>
      <p:bldP spid="54279" grpId="0" autoUpdateAnimBg="0"/>
      <p:bldP spid="21" grpId="0" animBg="1"/>
      <p:bldP spid="25" grpId="0" animBg="1"/>
      <p:bldP spid="23" grpId="0"/>
      <p:bldP spid="27" grpId="0"/>
      <p:bldP spid="27" grpId="1"/>
      <p:bldP spid="28" grpId="0"/>
      <p:bldP spid="28" grpId="1"/>
      <p:bldP spid="32" grpId="0"/>
      <p:bldP spid="34" grpId="0"/>
      <p:bldP spid="34" grpId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2073275" y="3132138"/>
            <a:ext cx="569277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5400" dirty="0">
                <a:solidFill>
                  <a:srgbClr val="FFFF00"/>
                </a:solidFill>
                <a:latin typeface="+mj-lt"/>
              </a:rPr>
              <a:t>HHM 	Ex6M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1054100" y="533400"/>
            <a:ext cx="7197725" cy="11430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0"/>
              </a:spcBef>
              <a:defRPr/>
            </a:pPr>
            <a:r>
              <a:rPr lang="en-GB" sz="4400" kern="0" dirty="0">
                <a:solidFill>
                  <a:srgbClr val="EEF82A"/>
                </a:solidFill>
                <a:latin typeface="+mj-lt"/>
                <a:ea typeface="+mj-ea"/>
                <a:cs typeface="+mj-cs"/>
              </a:rPr>
              <a:t>Derivative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325" y="1417638"/>
            <a:ext cx="839788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rgbClr val="FFFF00"/>
                </a:solidFill>
                <a:latin typeface="+mj-lt"/>
              </a:rPr>
              <a:t>Higher</a:t>
            </a:r>
          </a:p>
        </p:txBody>
      </p:sp>
      <p:sp>
        <p:nvSpPr>
          <p:cNvPr id="5" name="Rounded Rectangle 4">
            <a:hlinkClick r:id="rId2"/>
          </p:cNvPr>
          <p:cNvSpPr/>
          <p:nvPr/>
        </p:nvSpPr>
        <p:spPr bwMode="auto">
          <a:xfrm>
            <a:off x="7827963" y="2008188"/>
            <a:ext cx="1108075" cy="511175"/>
          </a:xfrm>
          <a:prstGeom prst="round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Drill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042988" y="533400"/>
            <a:ext cx="7086600" cy="617538"/>
          </a:xfrm>
        </p:spPr>
        <p:txBody>
          <a:bodyPr/>
          <a:lstStyle/>
          <a:p>
            <a:pPr algn="ctr"/>
            <a:r>
              <a:rPr lang="en-GB" altLang="en-US" sz="2800" b="0" smtClean="0">
                <a:effectLst/>
              </a:rPr>
              <a:t>Max &amp; Min on Closed Intervals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914400" y="2232025"/>
            <a:ext cx="80914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In the previous section on curve sketching we dealt with the entire graph. 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914400" y="3349625"/>
            <a:ext cx="8229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In this section we shall concentrate on the important details to be found in a small section of graph.</a:t>
            </a: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838200" y="4467225"/>
            <a:ext cx="81676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Suppose we consider any graph between the points where x = a and x = b   (i.e.    a </a:t>
            </a:r>
            <a:r>
              <a:rPr lang="en-GB" dirty="0">
                <a:latin typeface="+mj-lt"/>
                <a:sym typeface="Symbol" pitchFamily="18" charset="2"/>
              </a:rPr>
              <a:t> </a:t>
            </a:r>
            <a:r>
              <a:rPr lang="en-GB" dirty="0">
                <a:latin typeface="+mj-lt"/>
              </a:rPr>
              <a:t>x </a:t>
            </a:r>
            <a:r>
              <a:rPr lang="en-GB" dirty="0">
                <a:latin typeface="+mj-lt"/>
                <a:sym typeface="Symbol" pitchFamily="18" charset="2"/>
              </a:rPr>
              <a:t></a:t>
            </a:r>
            <a:r>
              <a:rPr lang="en-GB" dirty="0">
                <a:latin typeface="+mj-lt"/>
              </a:rPr>
              <a:t>  b) </a:t>
            </a:r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838200" y="5584825"/>
            <a:ext cx="8305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then the following graphs illustrate where we would expect to find the maximum &amp; minimum values.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325" y="1417638"/>
            <a:ext cx="839788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rgbClr val="FFFF00"/>
                </a:solidFill>
                <a:latin typeface="+mj-lt"/>
              </a:rPr>
              <a:t>Higher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48200" y="1355725"/>
            <a:ext cx="18573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en-GB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autoUpdateAnimBg="0"/>
      <p:bldP spid="41990" grpId="0" autoUpdateAnimBg="0"/>
      <p:bldP spid="41991" grpId="0" autoUpdateAnimBg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4"/>
          <p:cNvPicPr>
            <a:picLocks noChangeAspect="1" noChangeArrowheads="1"/>
          </p:cNvPicPr>
          <p:nvPr/>
        </p:nvPicPr>
        <p:blipFill>
          <a:blip r:embed="rId2"/>
          <a:srcRect t="4103"/>
          <a:stretch>
            <a:fillRect/>
          </a:stretch>
        </p:blipFill>
        <p:spPr bwMode="auto">
          <a:xfrm>
            <a:off x="1028700" y="1890713"/>
            <a:ext cx="4630738" cy="4897437"/>
          </a:xfrm>
          <a:prstGeom prst="rect">
            <a:avLst/>
          </a:prstGeom>
          <a:noFill/>
          <a:ln w="57150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3424238" y="1981200"/>
            <a:ext cx="1600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000000"/>
                </a:solidFill>
                <a:latin typeface="+mj-lt"/>
              </a:rPr>
              <a:t>y =f(x)</a:t>
            </a:r>
          </a:p>
        </p:txBody>
      </p:sp>
      <p:sp>
        <p:nvSpPr>
          <p:cNvPr id="43014" name="Line 6"/>
          <p:cNvSpPr>
            <a:spLocks noChangeShapeType="1"/>
          </p:cNvSpPr>
          <p:nvPr/>
        </p:nvSpPr>
        <p:spPr bwMode="auto">
          <a:xfrm>
            <a:off x="800100" y="6329363"/>
            <a:ext cx="52578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GB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5838825" y="6315075"/>
            <a:ext cx="60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>
                <a:latin typeface="+mj-lt"/>
              </a:rPr>
              <a:t>X</a:t>
            </a:r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1562100" y="6405563"/>
            <a:ext cx="3581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>
                <a:solidFill>
                  <a:srgbClr val="000000"/>
                </a:solidFill>
                <a:latin typeface="+mj-lt"/>
              </a:rPr>
              <a:t>a			   b</a:t>
            </a:r>
          </a:p>
        </p:txBody>
      </p:sp>
      <p:sp>
        <p:nvSpPr>
          <p:cNvPr id="43017" name="Line 9"/>
          <p:cNvSpPr>
            <a:spLocks noChangeShapeType="1"/>
          </p:cNvSpPr>
          <p:nvPr/>
        </p:nvSpPr>
        <p:spPr bwMode="auto">
          <a:xfrm>
            <a:off x="1638300" y="6329363"/>
            <a:ext cx="2971800" cy="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GB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3018" name="Line 10"/>
          <p:cNvSpPr>
            <a:spLocks noChangeShapeType="1"/>
          </p:cNvSpPr>
          <p:nvPr/>
        </p:nvSpPr>
        <p:spPr bwMode="auto">
          <a:xfrm flipV="1">
            <a:off x="1638300" y="5491163"/>
            <a:ext cx="0" cy="762000"/>
          </a:xfrm>
          <a:prstGeom prst="line">
            <a:avLst/>
          </a:prstGeom>
          <a:noFill/>
          <a:ln w="57150" cap="rnd">
            <a:solidFill>
              <a:srgbClr val="000000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GB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3019" name="Line 11"/>
          <p:cNvSpPr>
            <a:spLocks noChangeShapeType="1"/>
          </p:cNvSpPr>
          <p:nvPr/>
        </p:nvSpPr>
        <p:spPr bwMode="auto">
          <a:xfrm flipV="1">
            <a:off x="4610100" y="2824163"/>
            <a:ext cx="0" cy="3429000"/>
          </a:xfrm>
          <a:prstGeom prst="line">
            <a:avLst/>
          </a:prstGeom>
          <a:noFill/>
          <a:ln w="57150" cap="rnd">
            <a:solidFill>
              <a:srgbClr val="000000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GB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3020" name="Text Box 12"/>
          <p:cNvSpPr txBox="1">
            <a:spLocks noChangeArrowheads="1"/>
          </p:cNvSpPr>
          <p:nvPr/>
        </p:nvSpPr>
        <p:spPr bwMode="auto">
          <a:xfrm>
            <a:off x="1490663" y="5214938"/>
            <a:ext cx="1600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000000"/>
                </a:solidFill>
                <a:latin typeface="+mj-lt"/>
              </a:rPr>
              <a:t>(a, f(a))</a:t>
            </a:r>
          </a:p>
        </p:txBody>
      </p:sp>
      <p:sp>
        <p:nvSpPr>
          <p:cNvPr id="43021" name="Text Box 13"/>
          <p:cNvSpPr txBox="1">
            <a:spLocks noChangeArrowheads="1"/>
          </p:cNvSpPr>
          <p:nvPr/>
        </p:nvSpPr>
        <p:spPr bwMode="auto">
          <a:xfrm>
            <a:off x="3181350" y="2605088"/>
            <a:ext cx="1447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000000"/>
                </a:solidFill>
                <a:latin typeface="+mj-lt"/>
              </a:rPr>
              <a:t>(b, f(b))</a:t>
            </a:r>
          </a:p>
        </p:txBody>
      </p:sp>
      <p:sp>
        <p:nvSpPr>
          <p:cNvPr id="43023" name="Text Box 15"/>
          <p:cNvSpPr txBox="1">
            <a:spLocks noChangeArrowheads="1"/>
          </p:cNvSpPr>
          <p:nvPr/>
        </p:nvSpPr>
        <p:spPr bwMode="auto">
          <a:xfrm>
            <a:off x="5486400" y="2614613"/>
            <a:ext cx="3657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max = f(b) end point</a:t>
            </a:r>
          </a:p>
        </p:txBody>
      </p:sp>
      <p:sp>
        <p:nvSpPr>
          <p:cNvPr id="43024" name="Text Box 16"/>
          <p:cNvSpPr txBox="1">
            <a:spLocks noChangeArrowheads="1"/>
          </p:cNvSpPr>
          <p:nvPr/>
        </p:nvSpPr>
        <p:spPr bwMode="auto">
          <a:xfrm>
            <a:off x="5657850" y="5319713"/>
            <a:ext cx="3486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min = f(a)    end point</a:t>
            </a: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362075" y="623888"/>
            <a:ext cx="6467475" cy="11430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0"/>
              </a:spcBef>
              <a:defRPr/>
            </a:pPr>
            <a:r>
              <a:rPr lang="en-GB" sz="2800" kern="0" dirty="0">
                <a:solidFill>
                  <a:srgbClr val="EEF82A"/>
                </a:solidFill>
                <a:latin typeface="+mj-lt"/>
                <a:ea typeface="+mj-ea"/>
                <a:cs typeface="+mj-cs"/>
              </a:rPr>
              <a:t>Max &amp; Min on Closed Intervals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325" y="1417638"/>
            <a:ext cx="839788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rgbClr val="FFFF00"/>
                </a:solidFill>
                <a:latin typeface="+mj-lt"/>
              </a:rPr>
              <a:t>Higher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48200" y="1355725"/>
            <a:ext cx="18573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en-GB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3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3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 autoUpdateAnimBg="0"/>
      <p:bldP spid="43016" grpId="0" autoUpdateAnimBg="0"/>
      <p:bldP spid="43020" grpId="0" autoUpdateAnimBg="0"/>
      <p:bldP spid="43021" grpId="0" autoUpdateAnimBg="0"/>
      <p:bldP spid="43023" grpId="0" autoUpdateAnimBg="0"/>
      <p:bldP spid="43024" grpId="0" autoUpdateAnimBg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4"/>
          <p:cNvPicPr>
            <a:picLocks noChangeAspect="1" noChangeArrowheads="1"/>
          </p:cNvPicPr>
          <p:nvPr/>
        </p:nvPicPr>
        <p:blipFill>
          <a:blip r:embed="rId2"/>
          <a:srcRect l="1794" t="1902" b="5163"/>
          <a:stretch>
            <a:fillRect/>
          </a:stretch>
        </p:blipFill>
        <p:spPr bwMode="auto">
          <a:xfrm>
            <a:off x="938213" y="1890713"/>
            <a:ext cx="3992562" cy="4886325"/>
          </a:xfrm>
          <a:prstGeom prst="rect">
            <a:avLst/>
          </a:prstGeom>
          <a:noFill/>
          <a:ln w="57150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95235" name="Line 5"/>
          <p:cNvSpPr>
            <a:spLocks noChangeShapeType="1"/>
          </p:cNvSpPr>
          <p:nvPr/>
        </p:nvSpPr>
        <p:spPr bwMode="auto">
          <a:xfrm>
            <a:off x="862013" y="6286500"/>
            <a:ext cx="49530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5236" name="Text Box 6"/>
          <p:cNvSpPr txBox="1">
            <a:spLocks noChangeArrowheads="1"/>
          </p:cNvSpPr>
          <p:nvPr/>
        </p:nvSpPr>
        <p:spPr bwMode="auto">
          <a:xfrm>
            <a:off x="5114925" y="6143625"/>
            <a:ext cx="685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40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4662488" y="4514850"/>
            <a:ext cx="1676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y =f(x)</a:t>
            </a:r>
          </a:p>
        </p:txBody>
      </p:sp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3452813" y="4838700"/>
            <a:ext cx="1371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000000"/>
                </a:solidFill>
                <a:latin typeface="+mj-lt"/>
              </a:rPr>
              <a:t>(b, f(b))</a:t>
            </a:r>
          </a:p>
        </p:txBody>
      </p:sp>
      <p:sp>
        <p:nvSpPr>
          <p:cNvPr id="44044" name="Text Box 12"/>
          <p:cNvSpPr txBox="1">
            <a:spLocks noChangeArrowheads="1"/>
          </p:cNvSpPr>
          <p:nvPr/>
        </p:nvSpPr>
        <p:spPr bwMode="auto">
          <a:xfrm>
            <a:off x="1119188" y="5772150"/>
            <a:ext cx="1371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000000"/>
                </a:solidFill>
                <a:latin typeface="+mj-lt"/>
              </a:rPr>
              <a:t>(a, f(a))</a:t>
            </a:r>
          </a:p>
        </p:txBody>
      </p:sp>
      <p:sp>
        <p:nvSpPr>
          <p:cNvPr id="44047" name="Text Box 15"/>
          <p:cNvSpPr txBox="1">
            <a:spLocks noChangeArrowheads="1"/>
          </p:cNvSpPr>
          <p:nvPr/>
        </p:nvSpPr>
        <p:spPr bwMode="auto">
          <a:xfrm>
            <a:off x="5516563" y="1890713"/>
            <a:ext cx="3505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max = f(c ) max TP</a:t>
            </a:r>
          </a:p>
        </p:txBody>
      </p:sp>
      <p:sp>
        <p:nvSpPr>
          <p:cNvPr id="44048" name="Text Box 16"/>
          <p:cNvSpPr txBox="1">
            <a:spLocks noChangeArrowheads="1"/>
          </p:cNvSpPr>
          <p:nvPr/>
        </p:nvSpPr>
        <p:spPr bwMode="auto">
          <a:xfrm>
            <a:off x="5516563" y="5767388"/>
            <a:ext cx="3581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  min = f(a)  end point</a:t>
            </a:r>
          </a:p>
        </p:txBody>
      </p:sp>
      <p:sp>
        <p:nvSpPr>
          <p:cNvPr id="44049" name="Text Box 17"/>
          <p:cNvSpPr txBox="1">
            <a:spLocks noChangeArrowheads="1"/>
          </p:cNvSpPr>
          <p:nvPr/>
        </p:nvSpPr>
        <p:spPr bwMode="auto">
          <a:xfrm>
            <a:off x="1243013" y="6286500"/>
            <a:ext cx="2667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000000"/>
                </a:solidFill>
                <a:latin typeface="+mj-lt"/>
              </a:rPr>
              <a:t>a		   b</a:t>
            </a:r>
          </a:p>
        </p:txBody>
      </p:sp>
      <p:sp>
        <p:nvSpPr>
          <p:cNvPr id="44050" name="Line 18"/>
          <p:cNvSpPr>
            <a:spLocks noChangeShapeType="1"/>
          </p:cNvSpPr>
          <p:nvPr/>
        </p:nvSpPr>
        <p:spPr bwMode="auto">
          <a:xfrm>
            <a:off x="1319213" y="6286500"/>
            <a:ext cx="2209800" cy="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4052" name="Line 20"/>
          <p:cNvSpPr>
            <a:spLocks noChangeShapeType="1"/>
          </p:cNvSpPr>
          <p:nvPr/>
        </p:nvSpPr>
        <p:spPr bwMode="auto">
          <a:xfrm>
            <a:off x="2276475" y="2352675"/>
            <a:ext cx="46038" cy="3948113"/>
          </a:xfrm>
          <a:prstGeom prst="line">
            <a:avLst/>
          </a:prstGeom>
          <a:noFill/>
          <a:ln w="57150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4054" name="Text Box 22"/>
          <p:cNvSpPr txBox="1">
            <a:spLocks noChangeArrowheads="1"/>
          </p:cNvSpPr>
          <p:nvPr/>
        </p:nvSpPr>
        <p:spPr bwMode="auto">
          <a:xfrm>
            <a:off x="1852613" y="1890713"/>
            <a:ext cx="1981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>
                <a:solidFill>
                  <a:srgbClr val="000000"/>
                </a:solidFill>
                <a:latin typeface="+mj-lt"/>
              </a:rPr>
              <a:t>(c, f(c))</a:t>
            </a:r>
          </a:p>
        </p:txBody>
      </p:sp>
      <p:sp>
        <p:nvSpPr>
          <p:cNvPr id="44055" name="Text Box 23"/>
          <p:cNvSpPr txBox="1">
            <a:spLocks noChangeArrowheads="1"/>
          </p:cNvSpPr>
          <p:nvPr/>
        </p:nvSpPr>
        <p:spPr bwMode="auto">
          <a:xfrm>
            <a:off x="2081213" y="6286500"/>
            <a:ext cx="38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>
                <a:solidFill>
                  <a:srgbClr val="000000"/>
                </a:solidFill>
                <a:latin typeface="+mj-lt"/>
              </a:rPr>
              <a:t>c</a:t>
            </a:r>
          </a:p>
        </p:txBody>
      </p:sp>
      <p:sp>
        <p:nvSpPr>
          <p:cNvPr id="44056" name="Line 24"/>
          <p:cNvSpPr>
            <a:spLocks noChangeShapeType="1"/>
          </p:cNvSpPr>
          <p:nvPr/>
        </p:nvSpPr>
        <p:spPr bwMode="auto">
          <a:xfrm flipV="1">
            <a:off x="3529013" y="5372100"/>
            <a:ext cx="0" cy="914400"/>
          </a:xfrm>
          <a:prstGeom prst="line">
            <a:avLst/>
          </a:prstGeom>
          <a:noFill/>
          <a:ln w="57150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4057" name="Text Box 25"/>
          <p:cNvSpPr txBox="1">
            <a:spLocks noChangeArrowheads="1"/>
          </p:cNvSpPr>
          <p:nvPr/>
        </p:nvSpPr>
        <p:spPr bwMode="auto">
          <a:xfrm>
            <a:off x="5929313" y="6396038"/>
            <a:ext cx="2590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>
                <a:latin typeface="+mj-lt"/>
              </a:rPr>
              <a:t>NB:     a &lt; c &lt; b</a:t>
            </a: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1404938" y="623888"/>
            <a:ext cx="6467475" cy="11430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0"/>
              </a:spcBef>
              <a:defRPr/>
            </a:pPr>
            <a:r>
              <a:rPr lang="en-GB" sz="2800" kern="0" dirty="0">
                <a:solidFill>
                  <a:srgbClr val="EEF82A"/>
                </a:solidFill>
                <a:latin typeface="+mj-lt"/>
                <a:ea typeface="+mj-ea"/>
                <a:cs typeface="+mj-cs"/>
              </a:rPr>
              <a:t>Max &amp; Min on Closed Intervals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325" y="1417638"/>
            <a:ext cx="839788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rgbClr val="FFFF00"/>
                </a:solidFill>
                <a:latin typeface="+mj-lt"/>
              </a:rPr>
              <a:t>Higher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648200" y="1355725"/>
            <a:ext cx="18573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en-GB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4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4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4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4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4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3" grpId="0" autoUpdateAnimBg="0"/>
      <p:bldP spid="44044" grpId="0" autoUpdateAnimBg="0"/>
      <p:bldP spid="44047" grpId="0" autoUpdateAnimBg="0"/>
      <p:bldP spid="44048" grpId="0" autoUpdateAnimBg="0"/>
      <p:bldP spid="44049" grpId="0" autoUpdateAnimBg="0"/>
      <p:bldP spid="44054" grpId="0" autoUpdateAnimBg="0"/>
      <p:bldP spid="44055" grpId="0" autoUpdateAnimBg="0"/>
      <p:bldP spid="44057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946150" y="3017838"/>
            <a:ext cx="3505200" cy="3733800"/>
            <a:chOff x="1488" y="1968"/>
            <a:chExt cx="2208" cy="2352"/>
          </a:xfrm>
        </p:grpSpPr>
        <p:sp>
          <p:nvSpPr>
            <p:cNvPr id="43024" name="Rectangle 14"/>
            <p:cNvSpPr>
              <a:spLocks noChangeArrowheads="1"/>
            </p:cNvSpPr>
            <p:nvPr/>
          </p:nvSpPr>
          <p:spPr bwMode="auto">
            <a:xfrm>
              <a:off x="1488" y="1968"/>
              <a:ext cx="2208" cy="2352"/>
            </a:xfrm>
            <a:prstGeom prst="rect">
              <a:avLst/>
            </a:prstGeom>
            <a:solidFill>
              <a:schemeClr val="accent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025" name="Line 15"/>
            <p:cNvSpPr>
              <a:spLocks noChangeShapeType="1"/>
            </p:cNvSpPr>
            <p:nvPr/>
          </p:nvSpPr>
          <p:spPr bwMode="auto">
            <a:xfrm>
              <a:off x="1488" y="2352"/>
              <a:ext cx="220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3026" name="Line 16"/>
            <p:cNvSpPr>
              <a:spLocks noChangeShapeType="1"/>
            </p:cNvSpPr>
            <p:nvPr/>
          </p:nvSpPr>
          <p:spPr bwMode="auto">
            <a:xfrm>
              <a:off x="2496" y="1968"/>
              <a:ext cx="0" cy="235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762000" y="1965325"/>
            <a:ext cx="79708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If the formula/equation of the curve is given by f(x)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441325" y="2454275"/>
            <a:ext cx="8458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Then the derivative is called  f '(x)     -    “f dash x”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4619625" y="3000375"/>
            <a:ext cx="44513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There is a simple way </a:t>
            </a:r>
          </a:p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of finding f '(x) from f(x). 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1493838" y="3094038"/>
            <a:ext cx="28495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000000"/>
                </a:solidFill>
                <a:latin typeface="+mj-lt"/>
              </a:rPr>
              <a:t>f(x)             f '(x) 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1371600" y="3627438"/>
            <a:ext cx="2743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000000"/>
                </a:solidFill>
                <a:latin typeface="+mj-lt"/>
              </a:rPr>
              <a:t> 2x</a:t>
            </a:r>
            <a:r>
              <a:rPr lang="en-GB" baseline="30000" dirty="0">
                <a:solidFill>
                  <a:srgbClr val="000000"/>
                </a:solidFill>
                <a:latin typeface="+mj-lt"/>
              </a:rPr>
              <a:t>2</a:t>
            </a:r>
            <a:r>
              <a:rPr lang="en-GB" dirty="0">
                <a:solidFill>
                  <a:srgbClr val="000000"/>
                </a:solidFill>
                <a:latin typeface="+mj-lt"/>
              </a:rPr>
              <a:t>		4x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1371600" y="4033838"/>
            <a:ext cx="2911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000000"/>
                </a:solidFill>
                <a:latin typeface="+mj-lt"/>
              </a:rPr>
              <a:t> 4x</a:t>
            </a:r>
            <a:r>
              <a:rPr lang="en-GB" baseline="30000" dirty="0">
                <a:solidFill>
                  <a:srgbClr val="000000"/>
                </a:solidFill>
                <a:latin typeface="+mj-lt"/>
              </a:rPr>
              <a:t>2</a:t>
            </a:r>
            <a:r>
              <a:rPr lang="en-GB" dirty="0">
                <a:solidFill>
                  <a:srgbClr val="000000"/>
                </a:solidFill>
                <a:latin typeface="+mj-lt"/>
              </a:rPr>
              <a:t>		8x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1371600" y="4440238"/>
            <a:ext cx="29416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000000"/>
                </a:solidFill>
                <a:latin typeface="+mj-lt"/>
              </a:rPr>
              <a:t> 5x</a:t>
            </a:r>
            <a:r>
              <a:rPr lang="en-GB" baseline="30000" dirty="0">
                <a:solidFill>
                  <a:srgbClr val="000000"/>
                </a:solidFill>
                <a:latin typeface="+mj-lt"/>
              </a:rPr>
              <a:t>10</a:t>
            </a:r>
            <a:r>
              <a:rPr lang="en-GB" dirty="0">
                <a:solidFill>
                  <a:srgbClr val="000000"/>
                </a:solidFill>
                <a:latin typeface="+mj-lt"/>
              </a:rPr>
              <a:t>		50x</a:t>
            </a:r>
            <a:r>
              <a:rPr lang="en-GB" baseline="30000" dirty="0">
                <a:solidFill>
                  <a:srgbClr val="000000"/>
                </a:solidFill>
                <a:latin typeface="+mj-lt"/>
              </a:rPr>
              <a:t>9</a:t>
            </a:r>
            <a:endParaRPr lang="en-GB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1371600" y="4846638"/>
            <a:ext cx="28352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000000"/>
                </a:solidFill>
                <a:latin typeface="+mj-lt"/>
              </a:rPr>
              <a:t>6x</a:t>
            </a:r>
            <a:r>
              <a:rPr lang="en-GB" baseline="30000" dirty="0">
                <a:solidFill>
                  <a:srgbClr val="000000"/>
                </a:solidFill>
                <a:latin typeface="+mj-lt"/>
              </a:rPr>
              <a:t>7</a:t>
            </a:r>
            <a:r>
              <a:rPr lang="en-GB" dirty="0">
                <a:solidFill>
                  <a:srgbClr val="000000"/>
                </a:solidFill>
                <a:latin typeface="+mj-lt"/>
              </a:rPr>
              <a:t>	         42x</a:t>
            </a:r>
            <a:r>
              <a:rPr lang="en-GB" baseline="30000" dirty="0">
                <a:solidFill>
                  <a:srgbClr val="000000"/>
                </a:solidFill>
                <a:latin typeface="+mj-lt"/>
              </a:rPr>
              <a:t>6</a:t>
            </a: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1371600" y="5253038"/>
            <a:ext cx="2911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000000"/>
                </a:solidFill>
                <a:latin typeface="+mj-lt"/>
              </a:rPr>
              <a:t> x</a:t>
            </a:r>
            <a:r>
              <a:rPr lang="en-GB" baseline="30000" dirty="0">
                <a:solidFill>
                  <a:srgbClr val="000000"/>
                </a:solidFill>
                <a:latin typeface="+mj-lt"/>
              </a:rPr>
              <a:t>3</a:t>
            </a:r>
            <a:r>
              <a:rPr lang="en-GB" dirty="0">
                <a:solidFill>
                  <a:srgbClr val="000000"/>
                </a:solidFill>
                <a:latin typeface="+mj-lt"/>
              </a:rPr>
              <a:t>	          3x</a:t>
            </a:r>
            <a:r>
              <a:rPr lang="en-GB" baseline="30000" dirty="0">
                <a:solidFill>
                  <a:srgbClr val="000000"/>
                </a:solidFill>
                <a:latin typeface="+mj-lt"/>
              </a:rPr>
              <a:t>2</a:t>
            </a: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1371600" y="5659438"/>
            <a:ext cx="2819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000000"/>
                </a:solidFill>
                <a:latin typeface="+mj-lt"/>
              </a:rPr>
              <a:t>  x</a:t>
            </a:r>
            <a:r>
              <a:rPr lang="en-GB" baseline="30000" dirty="0">
                <a:solidFill>
                  <a:srgbClr val="000000"/>
                </a:solidFill>
                <a:latin typeface="+mj-lt"/>
              </a:rPr>
              <a:t>5</a:t>
            </a:r>
            <a:r>
              <a:rPr lang="en-GB" dirty="0">
                <a:solidFill>
                  <a:srgbClr val="000000"/>
                </a:solidFill>
                <a:latin typeface="+mj-lt"/>
              </a:rPr>
              <a:t>	          5x</a:t>
            </a:r>
            <a:r>
              <a:rPr lang="en-GB" baseline="30000" dirty="0">
                <a:solidFill>
                  <a:srgbClr val="000000"/>
                </a:solidFill>
                <a:latin typeface="+mj-lt"/>
              </a:rPr>
              <a:t>4</a:t>
            </a:r>
            <a:endParaRPr lang="en-GB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1371600" y="6065838"/>
            <a:ext cx="28352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000000"/>
                </a:solidFill>
                <a:latin typeface="+mj-lt"/>
              </a:rPr>
              <a:t> x</a:t>
            </a:r>
            <a:r>
              <a:rPr lang="en-GB" baseline="30000" dirty="0">
                <a:solidFill>
                  <a:srgbClr val="000000"/>
                </a:solidFill>
                <a:latin typeface="+mj-lt"/>
              </a:rPr>
              <a:t>99</a:t>
            </a:r>
            <a:r>
              <a:rPr lang="en-GB" dirty="0">
                <a:solidFill>
                  <a:srgbClr val="000000"/>
                </a:solidFill>
                <a:latin typeface="+mj-lt"/>
              </a:rPr>
              <a:t>	          99x</a:t>
            </a:r>
            <a:r>
              <a:rPr lang="en-GB" baseline="30000" dirty="0">
                <a:solidFill>
                  <a:srgbClr val="000000"/>
                </a:solidFill>
                <a:latin typeface="+mj-lt"/>
              </a:rPr>
              <a:t>98</a:t>
            </a:r>
            <a:endParaRPr lang="en-GB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814388" y="533400"/>
            <a:ext cx="7196137" cy="11430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0"/>
              </a:spcBef>
              <a:defRPr/>
            </a:pPr>
            <a:r>
              <a:rPr lang="en-GB" sz="4400" kern="0" dirty="0">
                <a:solidFill>
                  <a:srgbClr val="EEF82A"/>
                </a:solidFill>
                <a:latin typeface="+mj-lt"/>
                <a:ea typeface="+mj-ea"/>
                <a:cs typeface="+mj-cs"/>
              </a:rPr>
              <a:t>Derivative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325" y="1417638"/>
            <a:ext cx="839788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rgbClr val="FFFF00"/>
                </a:solidFill>
                <a:latin typeface="+mj-lt"/>
              </a:rPr>
              <a:t>Higher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utoUpdateAnimBg="0"/>
      <p:bldP spid="17411" grpId="0" autoUpdateAnimBg="0"/>
      <p:bldP spid="17412" grpId="0" autoUpdateAnimBg="0"/>
      <p:bldP spid="17414" grpId="0" autoUpdateAnimBg="0"/>
      <p:bldP spid="17415" grpId="0" autoUpdateAnimBg="0"/>
      <p:bldP spid="17416" grpId="0" autoUpdateAnimBg="0"/>
      <p:bldP spid="17417" grpId="0" autoUpdateAnimBg="0"/>
      <p:bldP spid="17418" grpId="0" autoUpdateAnimBg="0"/>
      <p:bldP spid="17419" grpId="0" autoUpdateAnimBg="0"/>
      <p:bldP spid="17420" grpId="0" autoUpdateAnimBg="0"/>
      <p:bldP spid="17421" grpId="0" autoUpdateAnimBg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 l="37357" t="8445" r="4286" b="854"/>
          <a:stretch>
            <a:fillRect/>
          </a:stretch>
        </p:blipFill>
        <p:spPr bwMode="auto">
          <a:xfrm>
            <a:off x="890588" y="1800225"/>
            <a:ext cx="3430587" cy="4705350"/>
          </a:xfrm>
          <a:prstGeom prst="rect">
            <a:avLst/>
          </a:prstGeom>
          <a:noFill/>
          <a:ln w="57150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2943225" y="1790700"/>
            <a:ext cx="152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000000"/>
                </a:solidFill>
                <a:latin typeface="+mj-lt"/>
              </a:rPr>
              <a:t>y =f(x)</a:t>
            </a:r>
          </a:p>
        </p:txBody>
      </p:sp>
      <p:sp>
        <p:nvSpPr>
          <p:cNvPr id="46084" name="Line 4"/>
          <p:cNvSpPr>
            <a:spLocks noChangeShapeType="1"/>
          </p:cNvSpPr>
          <p:nvPr/>
        </p:nvSpPr>
        <p:spPr bwMode="auto">
          <a:xfrm>
            <a:off x="433388" y="6543675"/>
            <a:ext cx="41910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4429125" y="6234113"/>
            <a:ext cx="685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40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966788" y="6453188"/>
            <a:ext cx="2133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a	         b</a:t>
            </a:r>
          </a:p>
        </p:txBody>
      </p:sp>
      <p:sp>
        <p:nvSpPr>
          <p:cNvPr id="46087" name="Line 7"/>
          <p:cNvSpPr>
            <a:spLocks noChangeShapeType="1"/>
          </p:cNvSpPr>
          <p:nvPr/>
        </p:nvSpPr>
        <p:spPr bwMode="auto">
          <a:xfrm>
            <a:off x="1195388" y="6543675"/>
            <a:ext cx="1600200" cy="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6088" name="Line 8"/>
          <p:cNvSpPr>
            <a:spLocks noChangeShapeType="1"/>
          </p:cNvSpPr>
          <p:nvPr/>
        </p:nvSpPr>
        <p:spPr bwMode="auto">
          <a:xfrm flipV="1">
            <a:off x="1195388" y="4410075"/>
            <a:ext cx="0" cy="2133600"/>
          </a:xfrm>
          <a:prstGeom prst="line">
            <a:avLst/>
          </a:prstGeom>
          <a:noFill/>
          <a:ln w="57150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6089" name="Line 9"/>
          <p:cNvSpPr>
            <a:spLocks noChangeShapeType="1"/>
          </p:cNvSpPr>
          <p:nvPr/>
        </p:nvSpPr>
        <p:spPr bwMode="auto">
          <a:xfrm flipV="1">
            <a:off x="2852738" y="3724275"/>
            <a:ext cx="0" cy="2743200"/>
          </a:xfrm>
          <a:prstGeom prst="line">
            <a:avLst/>
          </a:prstGeom>
          <a:noFill/>
          <a:ln w="57150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6090" name="Line 10"/>
          <p:cNvSpPr>
            <a:spLocks noChangeShapeType="1"/>
          </p:cNvSpPr>
          <p:nvPr/>
        </p:nvSpPr>
        <p:spPr bwMode="auto">
          <a:xfrm flipV="1">
            <a:off x="2063750" y="6162675"/>
            <a:ext cx="0" cy="381000"/>
          </a:xfrm>
          <a:prstGeom prst="line">
            <a:avLst/>
          </a:prstGeom>
          <a:noFill/>
          <a:ln w="57150" cap="rnd">
            <a:solidFill>
              <a:schemeClr val="bg1">
                <a:lumMod val="50000"/>
              </a:schemeClr>
            </a:solidFill>
            <a:prstDash val="sysDot"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46091" name="Text Box 11"/>
          <p:cNvSpPr txBox="1">
            <a:spLocks noChangeArrowheads="1"/>
          </p:cNvSpPr>
          <p:nvPr/>
        </p:nvSpPr>
        <p:spPr bwMode="auto">
          <a:xfrm>
            <a:off x="1525588" y="6415088"/>
            <a:ext cx="914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  c</a:t>
            </a:r>
          </a:p>
        </p:txBody>
      </p:sp>
      <p:sp>
        <p:nvSpPr>
          <p:cNvPr id="46092" name="Text Box 12"/>
          <p:cNvSpPr txBox="1">
            <a:spLocks noChangeArrowheads="1"/>
          </p:cNvSpPr>
          <p:nvPr/>
        </p:nvSpPr>
        <p:spPr bwMode="auto">
          <a:xfrm>
            <a:off x="866775" y="3992563"/>
            <a:ext cx="1676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000000"/>
                </a:solidFill>
                <a:latin typeface="+mj-lt"/>
              </a:rPr>
              <a:t>(a, f(a))</a:t>
            </a:r>
          </a:p>
        </p:txBody>
      </p:sp>
      <p:sp>
        <p:nvSpPr>
          <p:cNvPr id="46093" name="Text Box 13"/>
          <p:cNvSpPr txBox="1">
            <a:spLocks noChangeArrowheads="1"/>
          </p:cNvSpPr>
          <p:nvPr/>
        </p:nvSpPr>
        <p:spPr bwMode="auto">
          <a:xfrm>
            <a:off x="2338388" y="3114675"/>
            <a:ext cx="25146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/>
              <a:t>(b, f(b))</a:t>
            </a:r>
          </a:p>
          <a:p>
            <a:pPr eaLnBrk="1" hangingPunct="1"/>
            <a:endParaRPr lang="en-GB" altLang="en-US"/>
          </a:p>
        </p:txBody>
      </p:sp>
      <p:sp>
        <p:nvSpPr>
          <p:cNvPr id="46094" name="Text Box 14"/>
          <p:cNvSpPr txBox="1">
            <a:spLocks noChangeArrowheads="1"/>
          </p:cNvSpPr>
          <p:nvPr/>
        </p:nvSpPr>
        <p:spPr bwMode="auto">
          <a:xfrm>
            <a:off x="1728788" y="5553075"/>
            <a:ext cx="1600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000000"/>
                </a:solidFill>
                <a:latin typeface="+mj-lt"/>
              </a:rPr>
              <a:t>(c, f(c))</a:t>
            </a:r>
          </a:p>
        </p:txBody>
      </p:sp>
      <p:sp>
        <p:nvSpPr>
          <p:cNvPr id="46096" name="Text Box 16"/>
          <p:cNvSpPr txBox="1">
            <a:spLocks noChangeArrowheads="1"/>
          </p:cNvSpPr>
          <p:nvPr/>
        </p:nvSpPr>
        <p:spPr bwMode="auto">
          <a:xfrm>
            <a:off x="4972050" y="1890713"/>
            <a:ext cx="3581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max = f(b)  end point</a:t>
            </a:r>
          </a:p>
        </p:txBody>
      </p:sp>
      <p:sp>
        <p:nvSpPr>
          <p:cNvPr id="46097" name="Text Box 17"/>
          <p:cNvSpPr txBox="1">
            <a:spLocks noChangeArrowheads="1"/>
          </p:cNvSpPr>
          <p:nvPr/>
        </p:nvSpPr>
        <p:spPr bwMode="auto">
          <a:xfrm>
            <a:off x="4876800" y="5781675"/>
            <a:ext cx="4038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min = f(c)  min TP</a:t>
            </a:r>
          </a:p>
        </p:txBody>
      </p:sp>
      <p:sp>
        <p:nvSpPr>
          <p:cNvPr id="46098" name="Text Box 18"/>
          <p:cNvSpPr txBox="1">
            <a:spLocks noChangeArrowheads="1"/>
          </p:cNvSpPr>
          <p:nvPr/>
        </p:nvSpPr>
        <p:spPr bwMode="auto">
          <a:xfrm>
            <a:off x="5181600" y="6315075"/>
            <a:ext cx="3200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NB:     a &lt; c &lt; b</a:t>
            </a: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1362075" y="623888"/>
            <a:ext cx="6467475" cy="11430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0"/>
              </a:spcBef>
              <a:defRPr/>
            </a:pPr>
            <a:r>
              <a:rPr lang="en-GB" sz="2800" kern="0" dirty="0">
                <a:solidFill>
                  <a:srgbClr val="EEF82A"/>
                </a:solidFill>
                <a:latin typeface="+mj-lt"/>
                <a:ea typeface="+mj-ea"/>
                <a:cs typeface="+mj-cs"/>
              </a:rPr>
              <a:t>Max &amp; Min on Closed Intervals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325" y="1417638"/>
            <a:ext cx="839788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rgbClr val="FFFF00"/>
                </a:solidFill>
                <a:latin typeface="+mj-lt"/>
              </a:rPr>
              <a:t>Higher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648200" y="1355725"/>
            <a:ext cx="18573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en-GB" dirty="0">
              <a:latin typeface="+mj-lt"/>
            </a:endParaRP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1957388" y="6096000"/>
            <a:ext cx="215900" cy="215900"/>
          </a:xfrm>
          <a:prstGeom prst="ellipse">
            <a:avLst/>
          </a:prstGeom>
          <a:solidFill>
            <a:srgbClr val="FF0000"/>
          </a:solidFill>
          <a:ln w="57150" algn="ctr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6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6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6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6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autoUpdateAnimBg="0"/>
      <p:bldP spid="46085" grpId="0" autoUpdateAnimBg="0"/>
      <p:bldP spid="46086" grpId="0" autoUpdateAnimBg="0"/>
      <p:bldP spid="46091" grpId="0" autoUpdateAnimBg="0"/>
      <p:bldP spid="46092" grpId="0" autoUpdateAnimBg="0"/>
      <p:bldP spid="46093" grpId="0" autoUpdateAnimBg="0"/>
      <p:bldP spid="46094" grpId="0" autoUpdateAnimBg="0"/>
      <p:bldP spid="46096" grpId="0" autoUpdateAnimBg="0"/>
      <p:bldP spid="46097" grpId="0" autoUpdateAnimBg="0"/>
      <p:bldP spid="46098" grpId="0" autoUpdateAnimBg="0"/>
      <p:bldP spid="23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823913" y="1858963"/>
            <a:ext cx="800100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n-GB" dirty="0">
                <a:latin typeface="+mj-lt"/>
              </a:rPr>
              <a:t>From the previous three diagrams we should be able to see that the maximum and minimum values of f(x) on the closed interval  a </a:t>
            </a:r>
            <a:r>
              <a:rPr lang="en-GB" dirty="0">
                <a:latin typeface="+mj-lt"/>
                <a:sym typeface="Symbol" pitchFamily="18" charset="2"/>
              </a:rPr>
              <a:t> </a:t>
            </a:r>
            <a:r>
              <a:rPr lang="en-GB" dirty="0">
                <a:latin typeface="+mj-lt"/>
              </a:rPr>
              <a:t>x </a:t>
            </a:r>
            <a:r>
              <a:rPr lang="en-GB" dirty="0">
                <a:latin typeface="+mj-lt"/>
                <a:sym typeface="Symbol" pitchFamily="18" charset="2"/>
              </a:rPr>
              <a:t></a:t>
            </a:r>
            <a:r>
              <a:rPr lang="en-GB" dirty="0">
                <a:latin typeface="+mj-lt"/>
              </a:rPr>
              <a:t>  b can be found either at the end points or at a stationary point between the two end points</a:t>
            </a: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533400" y="3871913"/>
            <a:ext cx="2667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Example 34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990600" y="4408488"/>
            <a:ext cx="79248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Find the max &amp; min values of   y = 2x</a:t>
            </a:r>
            <a:r>
              <a:rPr lang="en-GB" baseline="30000" dirty="0">
                <a:latin typeface="+mj-lt"/>
              </a:rPr>
              <a:t>3</a:t>
            </a:r>
            <a:r>
              <a:rPr lang="en-GB" dirty="0">
                <a:latin typeface="+mj-lt"/>
              </a:rPr>
              <a:t> - 9x</a:t>
            </a:r>
            <a:r>
              <a:rPr lang="en-GB" baseline="30000" dirty="0">
                <a:latin typeface="+mj-lt"/>
              </a:rPr>
              <a:t>2</a:t>
            </a:r>
            <a:r>
              <a:rPr lang="en-GB" dirty="0">
                <a:latin typeface="+mj-lt"/>
              </a:rPr>
              <a:t>   in the interval where   -1 </a:t>
            </a:r>
            <a:r>
              <a:rPr lang="en-GB" dirty="0">
                <a:latin typeface="+mj-lt"/>
                <a:sym typeface="Symbol" pitchFamily="18" charset="2"/>
              </a:rPr>
              <a:t> </a:t>
            </a:r>
            <a:r>
              <a:rPr lang="en-GB" dirty="0">
                <a:latin typeface="+mj-lt"/>
              </a:rPr>
              <a:t>x </a:t>
            </a:r>
            <a:r>
              <a:rPr lang="en-GB" dirty="0">
                <a:latin typeface="+mj-lt"/>
                <a:sym typeface="Symbol" pitchFamily="18" charset="2"/>
              </a:rPr>
              <a:t></a:t>
            </a:r>
            <a:r>
              <a:rPr lang="en-GB" dirty="0">
                <a:latin typeface="+mj-lt"/>
              </a:rPr>
              <a:t>  2. 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733425" y="5419725"/>
            <a:ext cx="2209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>
                <a:solidFill>
                  <a:srgbClr val="FFFF00"/>
                </a:solidFill>
                <a:latin typeface="+mj-lt"/>
              </a:rPr>
              <a:t>End points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3009900" y="5419725"/>
            <a:ext cx="5181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If  x = -1  then  y = -2 - 9  = -11</a:t>
            </a:r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3124200" y="6119813"/>
            <a:ext cx="5105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>
                <a:latin typeface="+mj-lt"/>
              </a:rPr>
              <a:t>If  x = 2   then  y = 16 - 36 = -20 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362075" y="623888"/>
            <a:ext cx="6467475" cy="7239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0"/>
              </a:spcBef>
              <a:defRPr/>
            </a:pPr>
            <a:r>
              <a:rPr lang="en-GB" sz="2800" kern="0" dirty="0">
                <a:solidFill>
                  <a:srgbClr val="EEF82A"/>
                </a:solidFill>
                <a:latin typeface="+mj-lt"/>
                <a:ea typeface="+mj-ea"/>
                <a:cs typeface="+mj-cs"/>
              </a:rPr>
              <a:t>Max &amp; Min on Closed Intervals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325" y="1417638"/>
            <a:ext cx="839788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rgbClr val="FFFF00"/>
                </a:solidFill>
                <a:latin typeface="+mj-lt"/>
              </a:rPr>
              <a:t>Higher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48200" y="1355725"/>
            <a:ext cx="18573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en-GB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0" grpId="0" autoUpdateAnimBg="0"/>
      <p:bldP spid="47111" grpId="0" autoUpdateAnimBg="0"/>
      <p:bldP spid="47112" grpId="0" autoUpdateAnimBg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862013" y="1890713"/>
            <a:ext cx="2819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Stationary points</a:t>
            </a: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838200" y="2424113"/>
            <a:ext cx="2971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baseline="30000">
                <a:latin typeface="+mj-lt"/>
              </a:rPr>
              <a:t>dy</a:t>
            </a:r>
            <a:r>
              <a:rPr lang="en-GB">
                <a:latin typeface="+mj-lt"/>
              </a:rPr>
              <a:t>/</a:t>
            </a:r>
            <a:r>
              <a:rPr lang="en-GB" baseline="-25000">
                <a:latin typeface="+mj-lt"/>
              </a:rPr>
              <a:t>dx</a:t>
            </a:r>
            <a:r>
              <a:rPr lang="en-GB">
                <a:latin typeface="+mj-lt"/>
              </a:rPr>
              <a:t>   = 6x</a:t>
            </a:r>
            <a:r>
              <a:rPr lang="en-GB" baseline="30000">
                <a:latin typeface="+mj-lt"/>
              </a:rPr>
              <a:t>2</a:t>
            </a:r>
            <a:r>
              <a:rPr lang="en-GB">
                <a:latin typeface="+mj-lt"/>
              </a:rPr>
              <a:t> - 18x 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3505200" y="2424113"/>
            <a:ext cx="2667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=   6x(x - 3)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762000" y="2876550"/>
            <a:ext cx="7391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SPs occur  where   </a:t>
            </a:r>
            <a:r>
              <a:rPr lang="en-GB" baseline="30000" dirty="0" err="1">
                <a:latin typeface="+mj-lt"/>
              </a:rPr>
              <a:t>dy</a:t>
            </a:r>
            <a:r>
              <a:rPr lang="en-GB" dirty="0">
                <a:latin typeface="+mj-lt"/>
              </a:rPr>
              <a:t>/</a:t>
            </a:r>
            <a:r>
              <a:rPr lang="en-GB" baseline="-25000" dirty="0" err="1">
                <a:latin typeface="+mj-lt"/>
              </a:rPr>
              <a:t>dx</a:t>
            </a:r>
            <a:r>
              <a:rPr lang="en-GB" dirty="0">
                <a:latin typeface="+mj-lt"/>
              </a:rPr>
              <a:t>   =  0 </a:t>
            </a: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3124200" y="3419475"/>
            <a:ext cx="3733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6x(x - 3)  =  0</a:t>
            </a: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2762250" y="3871913"/>
            <a:ext cx="4267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6x = 0  or  x - 3 = 0</a:t>
            </a:r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3124200" y="4362450"/>
            <a:ext cx="3200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>
                <a:latin typeface="+mj-lt"/>
              </a:rPr>
              <a:t>x = 0  or  x = 3</a:t>
            </a:r>
          </a:p>
        </p:txBody>
      </p:sp>
      <p:sp>
        <p:nvSpPr>
          <p:cNvPr id="48137" name="Line 9"/>
          <p:cNvSpPr>
            <a:spLocks noChangeShapeType="1"/>
          </p:cNvSpPr>
          <p:nvPr/>
        </p:nvSpPr>
        <p:spPr bwMode="auto">
          <a:xfrm flipV="1">
            <a:off x="2819400" y="4819650"/>
            <a:ext cx="609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GB">
              <a:latin typeface="+mj-lt"/>
            </a:endParaRPr>
          </a:p>
        </p:txBody>
      </p:sp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914400" y="5048250"/>
            <a:ext cx="2209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>
                <a:latin typeface="+mj-lt"/>
              </a:rPr>
              <a:t>in interval</a:t>
            </a:r>
          </a:p>
        </p:txBody>
      </p:sp>
      <p:sp>
        <p:nvSpPr>
          <p:cNvPr id="48139" name="Line 11"/>
          <p:cNvSpPr>
            <a:spLocks noChangeShapeType="1"/>
          </p:cNvSpPr>
          <p:nvPr/>
        </p:nvSpPr>
        <p:spPr bwMode="auto">
          <a:xfrm flipH="1" flipV="1">
            <a:off x="5257800" y="4895850"/>
            <a:ext cx="12954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pPr>
              <a:defRPr/>
            </a:pPr>
            <a:endParaRPr lang="en-GB">
              <a:latin typeface="+mj-lt"/>
            </a:endParaRPr>
          </a:p>
        </p:txBody>
      </p:sp>
      <p:sp>
        <p:nvSpPr>
          <p:cNvPr id="48140" name="Text Box 12"/>
          <p:cNvSpPr txBox="1">
            <a:spLocks noChangeArrowheads="1"/>
          </p:cNvSpPr>
          <p:nvPr/>
        </p:nvSpPr>
        <p:spPr bwMode="auto">
          <a:xfrm>
            <a:off x="6629400" y="4972050"/>
            <a:ext cx="2514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 not in interval</a:t>
            </a:r>
          </a:p>
        </p:txBody>
      </p:sp>
      <p:sp>
        <p:nvSpPr>
          <p:cNvPr id="48141" name="Text Box 13"/>
          <p:cNvSpPr txBox="1">
            <a:spLocks noChangeArrowheads="1"/>
          </p:cNvSpPr>
          <p:nvPr/>
        </p:nvSpPr>
        <p:spPr bwMode="auto">
          <a:xfrm>
            <a:off x="2514600" y="5600700"/>
            <a:ext cx="4800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If  x = 0  then  y = 0 - 0 = 0</a:t>
            </a:r>
          </a:p>
        </p:txBody>
      </p:sp>
      <p:sp>
        <p:nvSpPr>
          <p:cNvPr id="48142" name="Text Box 14"/>
          <p:cNvSpPr txBox="1">
            <a:spLocks noChangeArrowheads="1"/>
          </p:cNvSpPr>
          <p:nvPr/>
        </p:nvSpPr>
        <p:spPr bwMode="auto">
          <a:xfrm>
            <a:off x="762000" y="6224588"/>
            <a:ext cx="7924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>
                <a:solidFill>
                  <a:srgbClr val="FFFF00"/>
                </a:solidFill>
                <a:latin typeface="+mj-lt"/>
              </a:rPr>
              <a:t>Hence for -1 </a:t>
            </a:r>
            <a:r>
              <a:rPr lang="en-GB">
                <a:solidFill>
                  <a:srgbClr val="FFFF00"/>
                </a:solidFill>
                <a:latin typeface="+mj-lt"/>
                <a:sym typeface="Symbol" pitchFamily="18" charset="2"/>
              </a:rPr>
              <a:t> </a:t>
            </a:r>
            <a:r>
              <a:rPr lang="en-GB">
                <a:solidFill>
                  <a:srgbClr val="FFFF00"/>
                </a:solidFill>
                <a:latin typeface="+mj-lt"/>
              </a:rPr>
              <a:t>x </a:t>
            </a:r>
            <a:r>
              <a:rPr lang="en-GB">
                <a:solidFill>
                  <a:srgbClr val="FFFF00"/>
                </a:solidFill>
                <a:latin typeface="+mj-lt"/>
                <a:sym typeface="Symbol" pitchFamily="18" charset="2"/>
              </a:rPr>
              <a:t></a:t>
            </a:r>
            <a:r>
              <a:rPr lang="en-GB">
                <a:solidFill>
                  <a:srgbClr val="FFFF00"/>
                </a:solidFill>
                <a:latin typeface="+mj-lt"/>
              </a:rPr>
              <a:t>  2 , max = 0  &amp;  min = -20</a:t>
            </a:r>
          </a:p>
        </p:txBody>
      </p:sp>
      <p:sp>
        <p:nvSpPr>
          <p:cNvPr id="48143" name="Line 15"/>
          <p:cNvSpPr>
            <a:spLocks noChangeShapeType="1"/>
          </p:cNvSpPr>
          <p:nvPr/>
        </p:nvSpPr>
        <p:spPr bwMode="auto">
          <a:xfrm flipV="1">
            <a:off x="4833938" y="4362450"/>
            <a:ext cx="914400" cy="4572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GB">
              <a:latin typeface="+mj-lt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1362075" y="623888"/>
            <a:ext cx="6467475" cy="11430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0"/>
              </a:spcBef>
              <a:defRPr/>
            </a:pPr>
            <a:r>
              <a:rPr lang="en-GB" sz="2800" kern="0" dirty="0">
                <a:solidFill>
                  <a:srgbClr val="EEF82A"/>
                </a:solidFill>
                <a:latin typeface="+mj-lt"/>
                <a:ea typeface="+mj-ea"/>
                <a:cs typeface="+mj-cs"/>
              </a:rPr>
              <a:t>Max &amp; Min on Closed Intervals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325" y="1417638"/>
            <a:ext cx="839788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rgbClr val="FFFF00"/>
                </a:solidFill>
                <a:latin typeface="+mj-lt"/>
              </a:rPr>
              <a:t>Higher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48200" y="1355725"/>
            <a:ext cx="18573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en-GB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8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autoUpdateAnimBg="0"/>
      <p:bldP spid="48132" grpId="0" autoUpdateAnimBg="0"/>
      <p:bldP spid="48133" grpId="0" autoUpdateAnimBg="0"/>
      <p:bldP spid="48134" grpId="0" autoUpdateAnimBg="0"/>
      <p:bldP spid="48135" grpId="0" autoUpdateAnimBg="0"/>
      <p:bldP spid="48136" grpId="0" autoUpdateAnimBg="0"/>
      <p:bldP spid="48138" grpId="0" autoUpdateAnimBg="0"/>
      <p:bldP spid="48140" grpId="0" autoUpdateAnimBg="0"/>
      <p:bldP spid="48141" grpId="0" autoUpdateAnimBg="0"/>
      <p:bldP spid="48142" grpId="0" autoUpdateAnimBg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381000" y="2071688"/>
            <a:ext cx="3352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FFFF00"/>
                </a:solidFill>
                <a:latin typeface="+mj-lt"/>
              </a:rPr>
              <a:t>Extra bit</a:t>
            </a: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838200" y="2909888"/>
            <a:ext cx="7620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800">
                <a:latin typeface="+mj-lt"/>
              </a:rPr>
              <a:t>Using function notation we can say that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1333500" y="4205288"/>
            <a:ext cx="5410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Domain  =  {</a:t>
            </a:r>
            <a:r>
              <a:rPr lang="en-GB" dirty="0" err="1">
                <a:latin typeface="+mj-lt"/>
              </a:rPr>
              <a:t>x</a:t>
            </a:r>
            <a:r>
              <a:rPr lang="en-GB" dirty="0" err="1">
                <a:latin typeface="+mj-lt"/>
                <a:sym typeface="Symbol" pitchFamily="18" charset="2"/>
              </a:rPr>
              <a:t></a:t>
            </a:r>
            <a:r>
              <a:rPr lang="en-GB" dirty="0" err="1">
                <a:latin typeface="+mj-lt"/>
              </a:rPr>
              <a:t>R</a:t>
            </a:r>
            <a:r>
              <a:rPr lang="en-GB" dirty="0">
                <a:latin typeface="+mj-lt"/>
              </a:rPr>
              <a:t>: -1 </a:t>
            </a:r>
            <a:r>
              <a:rPr lang="en-GB" dirty="0">
                <a:latin typeface="+mj-lt"/>
                <a:sym typeface="Symbol" pitchFamily="18" charset="2"/>
              </a:rPr>
              <a:t> </a:t>
            </a:r>
            <a:r>
              <a:rPr lang="en-GB" dirty="0">
                <a:latin typeface="+mj-lt"/>
              </a:rPr>
              <a:t>x </a:t>
            </a:r>
            <a:r>
              <a:rPr lang="en-GB" dirty="0">
                <a:latin typeface="+mj-lt"/>
                <a:sym typeface="Symbol" pitchFamily="18" charset="2"/>
              </a:rPr>
              <a:t></a:t>
            </a:r>
            <a:r>
              <a:rPr lang="en-GB" dirty="0">
                <a:latin typeface="+mj-lt"/>
              </a:rPr>
              <a:t>  2 } </a:t>
            </a: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1676400" y="5653088"/>
            <a:ext cx="4876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>
                <a:latin typeface="+mj-lt"/>
              </a:rPr>
              <a:t>Range  =  {y</a:t>
            </a:r>
            <a:r>
              <a:rPr lang="en-GB">
                <a:latin typeface="+mj-lt"/>
                <a:sym typeface="Symbol" pitchFamily="18" charset="2"/>
              </a:rPr>
              <a:t></a:t>
            </a:r>
            <a:r>
              <a:rPr lang="en-GB">
                <a:latin typeface="+mj-lt"/>
              </a:rPr>
              <a:t>R: -20 </a:t>
            </a:r>
            <a:r>
              <a:rPr lang="en-GB">
                <a:latin typeface="+mj-lt"/>
                <a:sym typeface="Symbol" pitchFamily="18" charset="2"/>
              </a:rPr>
              <a:t> </a:t>
            </a:r>
            <a:r>
              <a:rPr lang="en-GB">
                <a:latin typeface="+mj-lt"/>
              </a:rPr>
              <a:t>y </a:t>
            </a:r>
            <a:r>
              <a:rPr lang="en-GB">
                <a:latin typeface="+mj-lt"/>
                <a:sym typeface="Symbol" pitchFamily="18" charset="2"/>
              </a:rPr>
              <a:t></a:t>
            </a:r>
            <a:r>
              <a:rPr lang="en-GB">
                <a:latin typeface="+mj-lt"/>
              </a:rPr>
              <a:t>  0 }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362075" y="623888"/>
            <a:ext cx="6467475" cy="11430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0"/>
              </a:spcBef>
              <a:defRPr/>
            </a:pPr>
            <a:r>
              <a:rPr lang="en-GB" sz="2800" kern="0" dirty="0">
                <a:solidFill>
                  <a:srgbClr val="EEF82A"/>
                </a:solidFill>
                <a:latin typeface="+mj-lt"/>
                <a:ea typeface="+mj-ea"/>
                <a:cs typeface="+mj-cs"/>
              </a:rPr>
              <a:t>Max &amp; Min on Closed Intervals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325" y="1417638"/>
            <a:ext cx="839788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rgbClr val="FFFF00"/>
                </a:solidFill>
                <a:latin typeface="+mj-lt"/>
              </a:rPr>
              <a:t>Higher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48200" y="1355725"/>
            <a:ext cx="18573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en-GB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autoUpdateAnimBg="0"/>
      <p:bldP spid="49156" grpId="0" autoUpdateAnimBg="0"/>
      <p:bldP spid="49157" grpId="0" autoUpdateAnimBg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362075" y="623888"/>
            <a:ext cx="6467475" cy="11430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0"/>
              </a:spcBef>
              <a:defRPr/>
            </a:pPr>
            <a:r>
              <a:rPr lang="en-GB" sz="2800" kern="0" dirty="0">
                <a:solidFill>
                  <a:srgbClr val="EEF82A"/>
                </a:solidFill>
                <a:latin typeface="+mj-lt"/>
                <a:ea typeface="+mj-ea"/>
                <a:cs typeface="+mj-cs"/>
              </a:rPr>
              <a:t>Derivative Graphs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325" y="1417638"/>
            <a:ext cx="839788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rgbClr val="FFFF00"/>
                </a:solidFill>
                <a:latin typeface="+mj-lt"/>
              </a:rPr>
              <a:t>Higher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48200" y="1355725"/>
            <a:ext cx="18573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en-GB" dirty="0">
              <a:latin typeface="+mj-lt"/>
            </a:endParaRPr>
          </a:p>
        </p:txBody>
      </p:sp>
      <p:sp>
        <p:nvSpPr>
          <p:cNvPr id="12" name="Rounded Rectangle 11">
            <a:hlinkClick r:id="rId2"/>
          </p:cNvPr>
          <p:cNvSpPr/>
          <p:nvPr/>
        </p:nvSpPr>
        <p:spPr bwMode="auto">
          <a:xfrm>
            <a:off x="3581400" y="3416300"/>
            <a:ext cx="2044700" cy="647700"/>
          </a:xfrm>
          <a:prstGeom prst="roundRect">
            <a:avLst/>
          </a:prstGeom>
          <a:solidFill>
            <a:srgbClr val="4D4D4D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>
                <a:latin typeface="+mj-lt"/>
              </a:rPr>
              <a:t>Demo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352425"/>
            <a:ext cx="7086600" cy="889000"/>
          </a:xfrm>
        </p:spPr>
        <p:txBody>
          <a:bodyPr/>
          <a:lstStyle/>
          <a:p>
            <a:pPr algn="ctr"/>
            <a:r>
              <a:rPr lang="en-GB" altLang="en-US" b="0" smtClean="0">
                <a:effectLst/>
              </a:rPr>
              <a:t>Optimization</a:t>
            </a: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923925" y="2095500"/>
            <a:ext cx="81534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>
                <a:solidFill>
                  <a:srgbClr val="FFFF00"/>
                </a:solidFill>
                <a:latin typeface="+mj-lt"/>
              </a:rPr>
              <a:t>Note:  Optimum basically means the best possible.</a:t>
            </a:r>
          </a:p>
        </p:txBody>
      </p: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862013" y="3011488"/>
            <a:ext cx="82772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In commerce or industry production costs and profits can often be given by a mathematical formula.</a:t>
            </a:r>
          </a:p>
        </p:txBody>
      </p:sp>
      <p:sp>
        <p:nvSpPr>
          <p:cNvPr id="47117" name="Text Box 13"/>
          <p:cNvSpPr txBox="1">
            <a:spLocks noChangeArrowheads="1"/>
          </p:cNvSpPr>
          <p:nvPr/>
        </p:nvSpPr>
        <p:spPr bwMode="auto">
          <a:xfrm>
            <a:off x="1000125" y="4297363"/>
            <a:ext cx="80010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>
                <a:latin typeface="+mj-lt"/>
              </a:rPr>
              <a:t>Optimum profit is as high as possible so we would look for a max value or max TP.</a:t>
            </a:r>
          </a:p>
        </p:txBody>
      </p:sp>
      <p:sp>
        <p:nvSpPr>
          <p:cNvPr id="47118" name="Text Box 14"/>
          <p:cNvSpPr txBox="1">
            <a:spLocks noChangeArrowheads="1"/>
          </p:cNvSpPr>
          <p:nvPr/>
        </p:nvSpPr>
        <p:spPr bwMode="auto">
          <a:xfrm>
            <a:off x="1114425" y="5584825"/>
            <a:ext cx="7772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Optimum production cost is as low as possible so we would look for a min value or min TP.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325" y="1417638"/>
            <a:ext cx="839788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rgbClr val="FFFF00"/>
                </a:solidFill>
                <a:latin typeface="+mj-lt"/>
              </a:rPr>
              <a:t>Higher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48200" y="1355725"/>
            <a:ext cx="18573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en-GB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5" grpId="0" autoUpdateAnimBg="0"/>
      <p:bldP spid="47117" grpId="0" autoUpdateAnimBg="0"/>
      <p:bldP spid="47118" grpId="0" autoUpdateAnimBg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352425"/>
            <a:ext cx="7086600" cy="889000"/>
          </a:xfrm>
        </p:spPr>
        <p:txBody>
          <a:bodyPr/>
          <a:lstStyle/>
          <a:p>
            <a:pPr algn="ctr"/>
            <a:r>
              <a:rPr lang="en-GB" altLang="en-US" b="0" smtClean="0">
                <a:effectLst/>
              </a:rPr>
              <a:t>Optimization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325" y="1417638"/>
            <a:ext cx="839788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rgbClr val="FFFF00"/>
                </a:solidFill>
                <a:latin typeface="+mj-lt"/>
              </a:rPr>
              <a:t>Higher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48200" y="1355725"/>
            <a:ext cx="18573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en-GB" dirty="0">
              <a:latin typeface="+mj-lt"/>
            </a:endParaRPr>
          </a:p>
        </p:txBody>
      </p:sp>
      <p:sp>
        <p:nvSpPr>
          <p:cNvPr id="10" name="TextBox 38"/>
          <p:cNvSpPr txBox="1">
            <a:spLocks noChangeArrowheads="1"/>
          </p:cNvSpPr>
          <p:nvPr/>
        </p:nvSpPr>
        <p:spPr bwMode="auto">
          <a:xfrm>
            <a:off x="1660525" y="3417888"/>
            <a:ext cx="2757488" cy="708025"/>
          </a:xfrm>
          <a:prstGeom prst="rect">
            <a:avLst/>
          </a:prstGeom>
          <a:solidFill>
            <a:srgbClr val="000000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4000" dirty="0">
                <a:solidFill>
                  <a:srgbClr val="FFFF00"/>
                </a:solidFill>
                <a:latin typeface="+mj-lt"/>
                <a:hlinkClick r:id="rId2"/>
              </a:rPr>
              <a:t>Problem</a:t>
            </a:r>
            <a:endParaRPr lang="en-GB" sz="40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92200" y="2124075"/>
            <a:ext cx="6919913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Practical exercise on optimizing volume. </a:t>
            </a:r>
          </a:p>
        </p:txBody>
      </p:sp>
      <p:sp>
        <p:nvSpPr>
          <p:cNvPr id="12" name="TextBox 38"/>
          <p:cNvSpPr txBox="1">
            <a:spLocks noChangeArrowheads="1"/>
          </p:cNvSpPr>
          <p:nvPr/>
        </p:nvSpPr>
        <p:spPr bwMode="auto">
          <a:xfrm>
            <a:off x="5399088" y="3402013"/>
            <a:ext cx="2757487" cy="708025"/>
          </a:xfrm>
          <a:prstGeom prst="rect">
            <a:avLst/>
          </a:prstGeom>
          <a:solidFill>
            <a:srgbClr val="000000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4000" dirty="0">
                <a:solidFill>
                  <a:srgbClr val="FFFF00"/>
                </a:solidFill>
                <a:latin typeface="+mj-lt"/>
                <a:hlinkClick r:id="rId3"/>
              </a:rPr>
              <a:t>Graph</a:t>
            </a:r>
            <a:endParaRPr lang="en-GB" sz="4000" dirty="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771525" y="1428750"/>
            <a:ext cx="20812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Example 35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0325" y="1417638"/>
            <a:ext cx="839788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rgbClr val="FFFF00"/>
                </a:solidFill>
                <a:latin typeface="+mj-lt"/>
              </a:rPr>
              <a:t>Higher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648200" y="1355725"/>
            <a:ext cx="18573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en-GB" dirty="0">
              <a:latin typeface="+mj-lt"/>
            </a:endParaRP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609600" y="623888"/>
            <a:ext cx="7772400" cy="11430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0"/>
              </a:spcBef>
              <a:defRPr/>
            </a:pPr>
            <a:r>
              <a:rPr lang="en-GB" sz="4400" kern="0" dirty="0">
                <a:solidFill>
                  <a:srgbClr val="EEF82A"/>
                </a:solidFill>
                <a:latin typeface="+mj-lt"/>
                <a:ea typeface="+mj-ea"/>
                <a:cs typeface="+mj-cs"/>
              </a:rPr>
              <a:t>Optimization</a:t>
            </a:r>
          </a:p>
        </p:txBody>
      </p:sp>
      <p:sp>
        <p:nvSpPr>
          <p:cNvPr id="24" name="Cloud 23"/>
          <p:cNvSpPr/>
          <p:nvPr/>
        </p:nvSpPr>
        <p:spPr bwMode="auto">
          <a:xfrm>
            <a:off x="1314450" y="0"/>
            <a:ext cx="7600950" cy="2108200"/>
          </a:xfrm>
          <a:prstGeom prst="cloud">
            <a:avLst/>
          </a:prstGeom>
          <a:solidFill>
            <a:srgbClr val="4D4D4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Q. What is the maximum volume</a:t>
            </a:r>
          </a:p>
          <a:p>
            <a:pPr>
              <a:defRPr/>
            </a:pPr>
            <a:r>
              <a:rPr lang="en-GB" dirty="0">
                <a:latin typeface="+mj-lt"/>
              </a:rPr>
              <a:t>We can have for the given dimensions</a:t>
            </a: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866775" y="1965325"/>
            <a:ext cx="8229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A rectangular sheet of foil measuring 16cm </a:t>
            </a:r>
            <a:r>
              <a:rPr lang="en-GB" sz="1100" dirty="0">
                <a:solidFill>
                  <a:srgbClr val="FFFF00"/>
                </a:solidFill>
                <a:latin typeface="+mj-lt"/>
              </a:rPr>
              <a:t>X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 10 cm has four small squares each x cm cut from each corner.</a:t>
            </a:r>
          </a:p>
        </p:txBody>
      </p:sp>
      <p:sp>
        <p:nvSpPr>
          <p:cNvPr id="103432" name="Rectangle 4"/>
          <p:cNvSpPr>
            <a:spLocks noChangeArrowheads="1"/>
          </p:cNvSpPr>
          <p:nvPr/>
        </p:nvSpPr>
        <p:spPr bwMode="auto">
          <a:xfrm>
            <a:off x="2209800" y="3271838"/>
            <a:ext cx="4343400" cy="2057400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433" name="Rectangle 5"/>
          <p:cNvSpPr>
            <a:spLocks noChangeArrowheads="1"/>
          </p:cNvSpPr>
          <p:nvPr/>
        </p:nvSpPr>
        <p:spPr bwMode="auto">
          <a:xfrm>
            <a:off x="2209800" y="3271838"/>
            <a:ext cx="457200" cy="457200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434" name="Rectangle 6"/>
          <p:cNvSpPr>
            <a:spLocks noChangeArrowheads="1"/>
          </p:cNvSpPr>
          <p:nvPr/>
        </p:nvSpPr>
        <p:spPr bwMode="auto">
          <a:xfrm>
            <a:off x="2209800" y="4872038"/>
            <a:ext cx="457200" cy="457200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435" name="Rectangle 7"/>
          <p:cNvSpPr>
            <a:spLocks noChangeArrowheads="1"/>
          </p:cNvSpPr>
          <p:nvPr/>
        </p:nvSpPr>
        <p:spPr bwMode="auto">
          <a:xfrm>
            <a:off x="6096000" y="4872038"/>
            <a:ext cx="457200" cy="457200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436" name="Rectangle 8"/>
          <p:cNvSpPr>
            <a:spLocks noChangeArrowheads="1"/>
          </p:cNvSpPr>
          <p:nvPr/>
        </p:nvSpPr>
        <p:spPr bwMode="auto">
          <a:xfrm>
            <a:off x="6096000" y="3271838"/>
            <a:ext cx="457200" cy="457200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437" name="Line 9"/>
          <p:cNvSpPr>
            <a:spLocks noChangeShapeType="1"/>
          </p:cNvSpPr>
          <p:nvPr/>
        </p:nvSpPr>
        <p:spPr bwMode="auto">
          <a:xfrm>
            <a:off x="2667000" y="3729038"/>
            <a:ext cx="32766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438" name="Line 10"/>
          <p:cNvSpPr>
            <a:spLocks noChangeShapeType="1"/>
          </p:cNvSpPr>
          <p:nvPr/>
        </p:nvSpPr>
        <p:spPr bwMode="auto">
          <a:xfrm flipV="1">
            <a:off x="2667000" y="4872038"/>
            <a:ext cx="35052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3439" name="Line 11"/>
          <p:cNvSpPr>
            <a:spLocks noChangeShapeType="1"/>
          </p:cNvSpPr>
          <p:nvPr/>
        </p:nvSpPr>
        <p:spPr bwMode="auto">
          <a:xfrm>
            <a:off x="2667000" y="3729038"/>
            <a:ext cx="0" cy="11430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440" name="Line 12"/>
          <p:cNvSpPr>
            <a:spLocks noChangeShapeType="1"/>
          </p:cNvSpPr>
          <p:nvPr/>
        </p:nvSpPr>
        <p:spPr bwMode="auto">
          <a:xfrm>
            <a:off x="6019800" y="3729038"/>
            <a:ext cx="0" cy="11430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9165" name="Text Box 13"/>
          <p:cNvSpPr txBox="1">
            <a:spLocks noChangeArrowheads="1"/>
          </p:cNvSpPr>
          <p:nvPr/>
        </p:nvSpPr>
        <p:spPr bwMode="auto">
          <a:xfrm>
            <a:off x="3414713" y="2662238"/>
            <a:ext cx="12477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 16cm</a:t>
            </a:r>
          </a:p>
        </p:txBody>
      </p:sp>
      <p:sp>
        <p:nvSpPr>
          <p:cNvPr id="49166" name="Text Box 14"/>
          <p:cNvSpPr txBox="1">
            <a:spLocks noChangeArrowheads="1"/>
          </p:cNvSpPr>
          <p:nvPr/>
        </p:nvSpPr>
        <p:spPr bwMode="auto">
          <a:xfrm>
            <a:off x="6629400" y="4033838"/>
            <a:ext cx="2133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10cm</a:t>
            </a:r>
          </a:p>
        </p:txBody>
      </p:sp>
      <p:sp>
        <p:nvSpPr>
          <p:cNvPr id="103443" name="Line 15"/>
          <p:cNvSpPr>
            <a:spLocks noChangeShapeType="1"/>
          </p:cNvSpPr>
          <p:nvPr/>
        </p:nvSpPr>
        <p:spPr bwMode="auto">
          <a:xfrm>
            <a:off x="4572000" y="2890838"/>
            <a:ext cx="1905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444" name="Line 16"/>
          <p:cNvSpPr>
            <a:spLocks noChangeShapeType="1"/>
          </p:cNvSpPr>
          <p:nvPr/>
        </p:nvSpPr>
        <p:spPr bwMode="auto">
          <a:xfrm flipH="1">
            <a:off x="2133600" y="2890838"/>
            <a:ext cx="1371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445" name="Line 17"/>
          <p:cNvSpPr>
            <a:spLocks noChangeShapeType="1"/>
          </p:cNvSpPr>
          <p:nvPr/>
        </p:nvSpPr>
        <p:spPr bwMode="auto">
          <a:xfrm flipV="1">
            <a:off x="7162800" y="3195638"/>
            <a:ext cx="0" cy="83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446" name="Line 18"/>
          <p:cNvSpPr>
            <a:spLocks noChangeShapeType="1"/>
          </p:cNvSpPr>
          <p:nvPr/>
        </p:nvSpPr>
        <p:spPr bwMode="auto">
          <a:xfrm>
            <a:off x="7162800" y="4491038"/>
            <a:ext cx="0" cy="83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9171" name="Text Box 19"/>
          <p:cNvSpPr txBox="1">
            <a:spLocks noChangeArrowheads="1"/>
          </p:cNvSpPr>
          <p:nvPr/>
        </p:nvSpPr>
        <p:spPr bwMode="auto">
          <a:xfrm>
            <a:off x="1057275" y="3260725"/>
            <a:ext cx="990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x cm</a:t>
            </a:r>
          </a:p>
        </p:txBody>
      </p:sp>
      <p:sp>
        <p:nvSpPr>
          <p:cNvPr id="49172" name="Text Box 20"/>
          <p:cNvSpPr txBox="1">
            <a:spLocks noChangeArrowheads="1"/>
          </p:cNvSpPr>
          <p:nvPr/>
        </p:nvSpPr>
        <p:spPr bwMode="auto">
          <a:xfrm>
            <a:off x="1638300" y="5367338"/>
            <a:ext cx="6019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NB:  x &gt; 0 but  2x &lt; 10 or x &lt; 5</a:t>
            </a:r>
          </a:p>
        </p:txBody>
      </p:sp>
      <p:sp>
        <p:nvSpPr>
          <p:cNvPr id="49173" name="Text Box 21"/>
          <p:cNvSpPr txBox="1">
            <a:spLocks noChangeArrowheads="1"/>
          </p:cNvSpPr>
          <p:nvPr/>
        </p:nvSpPr>
        <p:spPr bwMode="auto">
          <a:xfrm>
            <a:off x="2743200" y="5805488"/>
            <a:ext cx="3810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 err="1">
                <a:solidFill>
                  <a:srgbClr val="FFFF00"/>
                </a:solidFill>
                <a:latin typeface="+mj-lt"/>
              </a:rPr>
              <a:t>ie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   0 &lt; x &lt; 5</a:t>
            </a:r>
          </a:p>
        </p:txBody>
      </p:sp>
      <p:sp>
        <p:nvSpPr>
          <p:cNvPr id="49174" name="Text Box 22"/>
          <p:cNvSpPr txBox="1">
            <a:spLocks noChangeArrowheads="1"/>
          </p:cNvSpPr>
          <p:nvPr/>
        </p:nvSpPr>
        <p:spPr bwMode="auto">
          <a:xfrm>
            <a:off x="609600" y="6315075"/>
            <a:ext cx="807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This gives us a particular interval to consider ! </a:t>
            </a:r>
          </a:p>
        </p:txBody>
      </p:sp>
      <p:cxnSp>
        <p:nvCxnSpPr>
          <p:cNvPr id="103451" name="Straight Arrow Connector 29"/>
          <p:cNvCxnSpPr>
            <a:cxnSpLocks noChangeShapeType="1"/>
          </p:cNvCxnSpPr>
          <p:nvPr/>
        </p:nvCxnSpPr>
        <p:spPr bwMode="auto">
          <a:xfrm rot="16200000" flipV="1">
            <a:off x="1779588" y="3497263"/>
            <a:ext cx="514350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Text Box 19"/>
          <p:cNvSpPr txBox="1">
            <a:spLocks noChangeArrowheads="1"/>
          </p:cNvSpPr>
          <p:nvPr/>
        </p:nvSpPr>
        <p:spPr bwMode="auto">
          <a:xfrm>
            <a:off x="1098550" y="4840288"/>
            <a:ext cx="990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x cm</a:t>
            </a:r>
          </a:p>
        </p:txBody>
      </p:sp>
      <p:cxnSp>
        <p:nvCxnSpPr>
          <p:cNvPr id="103453" name="Straight Arrow Connector 29"/>
          <p:cNvCxnSpPr>
            <a:cxnSpLocks noChangeShapeType="1"/>
          </p:cNvCxnSpPr>
          <p:nvPr/>
        </p:nvCxnSpPr>
        <p:spPr bwMode="auto">
          <a:xfrm rot="16200000" flipV="1">
            <a:off x="1821657" y="5077619"/>
            <a:ext cx="512762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9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9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9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49172" grpId="0" autoUpdateAnimBg="0"/>
      <p:bldP spid="49173" grpId="0" autoUpdateAnimBg="0"/>
      <p:bldP spid="49174" grpId="0" autoUpdateAnimBg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AutoShape 3"/>
          <p:cNvSpPr>
            <a:spLocks noChangeArrowheads="1"/>
          </p:cNvSpPr>
          <p:nvPr/>
        </p:nvSpPr>
        <p:spPr bwMode="auto">
          <a:xfrm>
            <a:off x="2166938" y="1943100"/>
            <a:ext cx="4572000" cy="1219200"/>
          </a:xfrm>
          <a:prstGeom prst="cube">
            <a:avLst>
              <a:gd name="adj" fmla="val 42500"/>
            </a:avLst>
          </a:prstGeo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3081338" y="3238500"/>
            <a:ext cx="2362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>
                <a:latin typeface="+mj-lt"/>
              </a:rPr>
              <a:t>(16 - 2x) cm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6362700" y="2794000"/>
            <a:ext cx="2057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(10 - 2x) cm</a:t>
            </a: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1182688" y="2597150"/>
            <a:ext cx="1066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x cm</a:t>
            </a:r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1271588" y="3789363"/>
            <a:ext cx="710088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The volume is now determined by the value of x so we can write</a:t>
            </a: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2057400" y="4691063"/>
            <a:ext cx="62960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>
                <a:latin typeface="+mj-lt"/>
              </a:rPr>
              <a:t>V(x) = x(16 - 2x)(10 - 2x)</a:t>
            </a:r>
          </a:p>
        </p:txBody>
      </p:sp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3309938" y="5186363"/>
            <a:ext cx="43830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= x(160 - 52x + 4x</a:t>
            </a:r>
            <a:r>
              <a:rPr lang="en-GB" baseline="30000" dirty="0">
                <a:latin typeface="+mj-lt"/>
              </a:rPr>
              <a:t>2</a:t>
            </a:r>
            <a:r>
              <a:rPr lang="en-GB" dirty="0">
                <a:latin typeface="+mj-lt"/>
              </a:rPr>
              <a:t>)</a:t>
            </a:r>
          </a:p>
        </p:txBody>
      </p:sp>
      <p:sp>
        <p:nvSpPr>
          <p:cNvPr id="50187" name="Text Box 11"/>
          <p:cNvSpPr txBox="1">
            <a:spLocks noChangeArrowheads="1"/>
          </p:cNvSpPr>
          <p:nvPr/>
        </p:nvSpPr>
        <p:spPr bwMode="auto">
          <a:xfrm>
            <a:off x="3632200" y="5681663"/>
            <a:ext cx="3587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= 4x</a:t>
            </a:r>
            <a:r>
              <a:rPr lang="en-GB" baseline="30000" dirty="0">
                <a:solidFill>
                  <a:srgbClr val="FFFF00"/>
                </a:solidFill>
                <a:latin typeface="+mj-lt"/>
              </a:rPr>
              <a:t>3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 - 52x</a:t>
            </a:r>
            <a:r>
              <a:rPr lang="en-GB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 +160x</a:t>
            </a:r>
          </a:p>
        </p:txBody>
      </p:sp>
      <p:sp>
        <p:nvSpPr>
          <p:cNvPr id="50189" name="Text Box 13"/>
          <p:cNvSpPr txBox="1">
            <a:spLocks noChangeArrowheads="1"/>
          </p:cNvSpPr>
          <p:nvPr/>
        </p:nvSpPr>
        <p:spPr bwMode="auto">
          <a:xfrm>
            <a:off x="1452563" y="6224588"/>
            <a:ext cx="69199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We now try to maximize V(x) between 0 and 5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609600" y="623888"/>
            <a:ext cx="7772400" cy="11430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0"/>
              </a:spcBef>
              <a:defRPr/>
            </a:pPr>
            <a:r>
              <a:rPr lang="en-GB" sz="4400" kern="0" dirty="0">
                <a:solidFill>
                  <a:srgbClr val="EEF82A"/>
                </a:solidFill>
                <a:latin typeface="+mj-lt"/>
                <a:ea typeface="+mj-ea"/>
                <a:cs typeface="+mj-cs"/>
              </a:rPr>
              <a:t>Optimization</a:t>
            </a:r>
          </a:p>
        </p:txBody>
      </p:sp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2128838" y="2449513"/>
            <a:ext cx="41624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solidFill>
                  <a:srgbClr val="000000"/>
                </a:solidFill>
                <a:latin typeface="+mj-lt"/>
              </a:rPr>
              <a:t>By folding up the four flaps we get a small cuboid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325" y="1417638"/>
            <a:ext cx="839788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rgbClr val="FFFF00"/>
                </a:solidFill>
                <a:latin typeface="+mj-lt"/>
              </a:rPr>
              <a:t>Higher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48200" y="1355725"/>
            <a:ext cx="18573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en-GB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 autoUpdateAnimBg="0"/>
      <p:bldP spid="50181" grpId="0" autoUpdateAnimBg="0"/>
      <p:bldP spid="50183" grpId="0" autoUpdateAnimBg="0"/>
      <p:bldP spid="50184" grpId="0" autoUpdateAnimBg="0"/>
      <p:bldP spid="50185" grpId="0" autoUpdateAnimBg="0"/>
      <p:bldP spid="50186" grpId="0" autoUpdateAnimBg="0"/>
      <p:bldP spid="50187" grpId="0" autoUpdateAnimBg="0"/>
      <p:bldP spid="50189" grpId="0" autoUpdateAnimBg="0"/>
      <p:bldP spid="50178" grpId="0" autoUpdateAnimBg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3124200" y="2109788"/>
            <a:ext cx="52482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Considering the interval  0 &lt; x &lt; 5</a:t>
            </a: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800100" y="2109788"/>
            <a:ext cx="2143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End Points</a:t>
            </a: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1790700" y="2690813"/>
            <a:ext cx="6400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V(0) = 0 </a:t>
            </a:r>
            <a:r>
              <a:rPr lang="en-GB" sz="1100" dirty="0">
                <a:latin typeface="+mj-lt"/>
              </a:rPr>
              <a:t>X</a:t>
            </a:r>
            <a:r>
              <a:rPr lang="en-GB" dirty="0">
                <a:latin typeface="+mj-lt"/>
              </a:rPr>
              <a:t> 16 </a:t>
            </a:r>
            <a:r>
              <a:rPr lang="en-GB" sz="1100" dirty="0">
                <a:latin typeface="+mj-lt"/>
              </a:rPr>
              <a:t>X</a:t>
            </a:r>
            <a:r>
              <a:rPr lang="en-GB" dirty="0">
                <a:latin typeface="+mj-lt"/>
              </a:rPr>
              <a:t> 10 = 0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3124200" y="3271838"/>
            <a:ext cx="33718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V(5) = 5</a:t>
            </a:r>
            <a:r>
              <a:rPr lang="en-GB" sz="1100" dirty="0">
                <a:latin typeface="+mj-lt"/>
              </a:rPr>
              <a:t> X </a:t>
            </a:r>
            <a:r>
              <a:rPr lang="en-GB" dirty="0">
                <a:latin typeface="+mj-lt"/>
              </a:rPr>
              <a:t>6 </a:t>
            </a:r>
            <a:r>
              <a:rPr lang="en-GB" sz="1100" dirty="0">
                <a:latin typeface="+mj-lt"/>
              </a:rPr>
              <a:t>X</a:t>
            </a:r>
            <a:r>
              <a:rPr lang="en-GB" dirty="0">
                <a:latin typeface="+mj-lt"/>
              </a:rPr>
              <a:t> 0 = 0</a:t>
            </a: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1176338" y="4333875"/>
            <a:ext cx="13144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SPs</a:t>
            </a: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2909888" y="4333875"/>
            <a:ext cx="4162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V '(x) = 12x</a:t>
            </a:r>
            <a:r>
              <a:rPr lang="en-GB" baseline="30000" dirty="0">
                <a:latin typeface="+mj-lt"/>
              </a:rPr>
              <a:t>2</a:t>
            </a:r>
            <a:r>
              <a:rPr lang="en-GB" dirty="0">
                <a:latin typeface="+mj-lt"/>
              </a:rPr>
              <a:t> - 104x + 160 </a:t>
            </a: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3752850" y="4981575"/>
            <a:ext cx="3352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= 4(3x</a:t>
            </a:r>
            <a:r>
              <a:rPr lang="en-GB" baseline="30000" dirty="0">
                <a:latin typeface="+mj-lt"/>
              </a:rPr>
              <a:t>2</a:t>
            </a:r>
            <a:r>
              <a:rPr lang="en-GB" dirty="0">
                <a:latin typeface="+mj-lt"/>
              </a:rPr>
              <a:t> - 26x + 40)</a:t>
            </a:r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3667125" y="5629275"/>
            <a:ext cx="3352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= 4(3x - 20)(x - 2)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609600" y="623888"/>
            <a:ext cx="7772400" cy="11430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0"/>
              </a:spcBef>
              <a:defRPr/>
            </a:pPr>
            <a:r>
              <a:rPr lang="en-GB" sz="4400" kern="0" dirty="0">
                <a:solidFill>
                  <a:srgbClr val="EEF82A"/>
                </a:solidFill>
                <a:latin typeface="+mj-lt"/>
                <a:ea typeface="+mj-ea"/>
                <a:cs typeface="+mj-cs"/>
              </a:rPr>
              <a:t>Optimization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325" y="1417638"/>
            <a:ext cx="839788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rgbClr val="FFFF00"/>
                </a:solidFill>
                <a:latin typeface="+mj-lt"/>
              </a:rPr>
              <a:t>Higher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48200" y="1355725"/>
            <a:ext cx="18573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en-GB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 autoUpdateAnimBg="0"/>
      <p:bldP spid="51205" grpId="0" autoUpdateAnimBg="0"/>
      <p:bldP spid="51206" grpId="0" autoUpdateAnimBg="0"/>
      <p:bldP spid="51207" grpId="0" autoUpdateAnimBg="0"/>
      <p:bldP spid="51208" grpId="0" autoUpdateAnimBg="0"/>
      <p:bldP spid="51209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1630363" y="3779838"/>
            <a:ext cx="6446837" cy="1919287"/>
            <a:chOff x="1630363" y="3779838"/>
            <a:chExt cx="6446837" cy="1919287"/>
          </a:xfrm>
        </p:grpSpPr>
        <p:sp>
          <p:nvSpPr>
            <p:cNvPr id="44058" name="Rectangle 22"/>
            <p:cNvSpPr>
              <a:spLocks noChangeArrowheads="1"/>
            </p:cNvSpPr>
            <p:nvPr/>
          </p:nvSpPr>
          <p:spPr bwMode="auto">
            <a:xfrm>
              <a:off x="1630363" y="3779838"/>
              <a:ext cx="6446837" cy="1919287"/>
            </a:xfrm>
            <a:prstGeom prst="rect">
              <a:avLst/>
            </a:prstGeom>
            <a:solidFill>
              <a:srgbClr val="000000"/>
            </a:solidFill>
            <a:ln w="57150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69" name="Text Box 13"/>
            <p:cNvSpPr txBox="1">
              <a:spLocks noChangeArrowheads="1"/>
            </p:cNvSpPr>
            <p:nvPr/>
          </p:nvSpPr>
          <p:spPr bwMode="auto">
            <a:xfrm>
              <a:off x="2362200" y="3978275"/>
              <a:ext cx="4708525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sz="3600" dirty="0">
                  <a:latin typeface="+mj-lt"/>
                </a:rPr>
                <a:t>If         f(x)    =  </a:t>
              </a:r>
              <a:r>
                <a:rPr lang="en-GB" sz="3600" dirty="0" err="1">
                  <a:latin typeface="+mj-lt"/>
                </a:rPr>
                <a:t>ax</a:t>
              </a:r>
              <a:r>
                <a:rPr lang="en-GB" sz="3600" baseline="30000" dirty="0" err="1">
                  <a:solidFill>
                    <a:srgbClr val="FFFF00"/>
                  </a:solidFill>
                  <a:latin typeface="+mj-lt"/>
                </a:rPr>
                <a:t>n</a:t>
              </a:r>
              <a:endParaRPr lang="en-GB" sz="3600" dirty="0">
                <a:solidFill>
                  <a:srgbClr val="FFFF00"/>
                </a:solidFill>
                <a:latin typeface="+mj-lt"/>
              </a:endParaRPr>
            </a:p>
          </p:txBody>
        </p:sp>
      </p:grpSp>
      <p:sp>
        <p:nvSpPr>
          <p:cNvPr id="29" name="Text Box 13"/>
          <p:cNvSpPr txBox="1">
            <a:spLocks noChangeArrowheads="1"/>
          </p:cNvSpPr>
          <p:nvPr/>
        </p:nvSpPr>
        <p:spPr bwMode="auto">
          <a:xfrm>
            <a:off x="6597650" y="4475163"/>
            <a:ext cx="6365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3600" dirty="0">
                <a:solidFill>
                  <a:srgbClr val="FFFF00"/>
                </a:solidFill>
                <a:latin typeface="+mj-lt"/>
              </a:rPr>
              <a:t>n</a:t>
            </a:r>
          </a:p>
        </p:txBody>
      </p:sp>
      <p:sp>
        <p:nvSpPr>
          <p:cNvPr id="31" name="Text Box 13"/>
          <p:cNvSpPr txBox="1">
            <a:spLocks noChangeArrowheads="1"/>
          </p:cNvSpPr>
          <p:nvPr/>
        </p:nvSpPr>
        <p:spPr bwMode="auto">
          <a:xfrm>
            <a:off x="6792913" y="4492625"/>
            <a:ext cx="9334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3600" dirty="0">
                <a:solidFill>
                  <a:srgbClr val="FFFF00"/>
                </a:solidFill>
                <a:latin typeface="+mj-lt"/>
              </a:rPr>
              <a:t>-</a:t>
            </a:r>
            <a:r>
              <a:rPr lang="en-GB" sz="3200" dirty="0">
                <a:solidFill>
                  <a:srgbClr val="FFFF00"/>
                </a:solidFill>
                <a:latin typeface="+mj-lt"/>
              </a:rPr>
              <a:t>1</a:t>
            </a:r>
            <a:endParaRPr lang="en-GB" sz="36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30" name="Text Box 13"/>
          <p:cNvSpPr txBox="1">
            <a:spLocks noChangeArrowheads="1"/>
          </p:cNvSpPr>
          <p:nvPr/>
        </p:nvSpPr>
        <p:spPr bwMode="auto">
          <a:xfrm>
            <a:off x="6445250" y="4473575"/>
            <a:ext cx="9334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3600" dirty="0">
                <a:solidFill>
                  <a:srgbClr val="FFFF00"/>
                </a:solidFill>
                <a:latin typeface="+mj-lt"/>
              </a:rPr>
              <a:t>n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944563" y="2286000"/>
            <a:ext cx="7758112" cy="1295400"/>
            <a:chOff x="307" y="1728"/>
            <a:chExt cx="4887" cy="816"/>
          </a:xfrm>
        </p:grpSpPr>
        <p:sp>
          <p:nvSpPr>
            <p:cNvPr id="44053" name="Line 10"/>
            <p:cNvSpPr>
              <a:spLocks noChangeShapeType="1"/>
            </p:cNvSpPr>
            <p:nvPr/>
          </p:nvSpPr>
          <p:spPr bwMode="auto">
            <a:xfrm>
              <a:off x="307" y="2112"/>
              <a:ext cx="5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4054" name="AutoShape 4"/>
            <p:cNvSpPr>
              <a:spLocks noChangeArrowheads="1"/>
            </p:cNvSpPr>
            <p:nvPr/>
          </p:nvSpPr>
          <p:spPr bwMode="auto">
            <a:xfrm>
              <a:off x="614" y="1728"/>
              <a:ext cx="1632" cy="768"/>
            </a:xfrm>
            <a:prstGeom prst="homePlate">
              <a:avLst>
                <a:gd name="adj" fmla="val 53125"/>
              </a:avLst>
            </a:prstGeom>
            <a:solidFill>
              <a:schemeClr val="accent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055" name="AutoShape 5"/>
            <p:cNvSpPr>
              <a:spLocks noChangeArrowheads="1"/>
            </p:cNvSpPr>
            <p:nvPr/>
          </p:nvSpPr>
          <p:spPr bwMode="auto">
            <a:xfrm>
              <a:off x="3024" y="1776"/>
              <a:ext cx="1632" cy="768"/>
            </a:xfrm>
            <a:prstGeom prst="homePlate">
              <a:avLst>
                <a:gd name="adj" fmla="val 53125"/>
              </a:avLst>
            </a:prstGeom>
            <a:solidFill>
              <a:schemeClr val="accent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056" name="Line 8"/>
            <p:cNvSpPr>
              <a:spLocks noChangeShapeType="1"/>
            </p:cNvSpPr>
            <p:nvPr/>
          </p:nvSpPr>
          <p:spPr bwMode="auto">
            <a:xfrm>
              <a:off x="2237" y="2112"/>
              <a:ext cx="76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4057" name="Line 9"/>
            <p:cNvSpPr>
              <a:spLocks noChangeShapeType="1"/>
            </p:cNvSpPr>
            <p:nvPr/>
          </p:nvSpPr>
          <p:spPr bwMode="auto">
            <a:xfrm>
              <a:off x="4666" y="2160"/>
              <a:ext cx="5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2133600" y="960438"/>
            <a:ext cx="51212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Rule for Differentiating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884238" y="1798638"/>
            <a:ext cx="8001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It can be given by this simple flow diagram ...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447800" y="2454275"/>
            <a:ext cx="1905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000000"/>
                </a:solidFill>
                <a:latin typeface="+mj-lt"/>
              </a:rPr>
              <a:t>multiply by the power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5197475" y="2514600"/>
            <a:ext cx="2209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000000"/>
                </a:solidFill>
                <a:latin typeface="+mj-lt"/>
              </a:rPr>
              <a:t>reduce the power by 1</a:t>
            </a: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2362200" y="4740275"/>
            <a:ext cx="50752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3600" dirty="0">
                <a:latin typeface="+mj-lt"/>
              </a:rPr>
              <a:t> then   f '(x)    = </a:t>
            </a:r>
          </a:p>
        </p:txBody>
      </p:sp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503238" y="5699125"/>
            <a:ext cx="8763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NB:  the following terms  &amp; expressions mean the same </a:t>
            </a:r>
          </a:p>
        </p:txBody>
      </p:sp>
      <p:sp>
        <p:nvSpPr>
          <p:cNvPr id="19477" name="Text Box 21"/>
          <p:cNvSpPr txBox="1">
            <a:spLocks noChangeArrowheads="1"/>
          </p:cNvSpPr>
          <p:nvPr/>
        </p:nvSpPr>
        <p:spPr bwMode="auto">
          <a:xfrm>
            <a:off x="4648200" y="6308725"/>
            <a:ext cx="3505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/>
              <a:t>  </a:t>
            </a:r>
          </a:p>
        </p:txBody>
      </p:sp>
      <p:sp>
        <p:nvSpPr>
          <p:cNvPr id="19479" name="Text Box 23"/>
          <p:cNvSpPr txBox="1">
            <a:spLocks noChangeArrowheads="1"/>
          </p:cNvSpPr>
          <p:nvPr/>
        </p:nvSpPr>
        <p:spPr bwMode="auto">
          <a:xfrm>
            <a:off x="549275" y="6384925"/>
            <a:ext cx="2590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>
                <a:solidFill>
                  <a:srgbClr val="FFFF00"/>
                </a:solidFill>
                <a:latin typeface="+mj-lt"/>
              </a:rPr>
              <a:t>GRADIENT,</a:t>
            </a:r>
          </a:p>
        </p:txBody>
      </p:sp>
      <p:sp>
        <p:nvSpPr>
          <p:cNvPr id="19480" name="Text Box 24"/>
          <p:cNvSpPr txBox="1">
            <a:spLocks noChangeArrowheads="1"/>
          </p:cNvSpPr>
          <p:nvPr/>
        </p:nvSpPr>
        <p:spPr bwMode="auto">
          <a:xfrm>
            <a:off x="2606675" y="6384925"/>
            <a:ext cx="2819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DERIVATIVE,</a:t>
            </a:r>
          </a:p>
        </p:txBody>
      </p:sp>
      <p:sp>
        <p:nvSpPr>
          <p:cNvPr id="19481" name="Text Box 25"/>
          <p:cNvSpPr txBox="1">
            <a:spLocks noChangeArrowheads="1"/>
          </p:cNvSpPr>
          <p:nvPr/>
        </p:nvSpPr>
        <p:spPr bwMode="auto">
          <a:xfrm>
            <a:off x="4800600" y="6384925"/>
            <a:ext cx="3581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>
                <a:solidFill>
                  <a:srgbClr val="FFFF00"/>
                </a:solidFill>
                <a:latin typeface="+mj-lt"/>
              </a:rPr>
              <a:t>RATE OF CHANGE,</a:t>
            </a:r>
          </a:p>
        </p:txBody>
      </p:sp>
      <p:sp>
        <p:nvSpPr>
          <p:cNvPr id="19482" name="Text Box 26"/>
          <p:cNvSpPr txBox="1">
            <a:spLocks noChangeArrowheads="1"/>
          </p:cNvSpPr>
          <p:nvPr/>
        </p:nvSpPr>
        <p:spPr bwMode="auto">
          <a:xfrm>
            <a:off x="8153400" y="6384925"/>
            <a:ext cx="990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>
                <a:solidFill>
                  <a:srgbClr val="FFFF00"/>
                </a:solidFill>
                <a:latin typeface="+mj-lt"/>
              </a:rPr>
              <a:t>f '(x)</a:t>
            </a:r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>
          <a:xfrm>
            <a:off x="1054100" y="188913"/>
            <a:ext cx="7197725" cy="11430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0"/>
              </a:spcBef>
              <a:defRPr/>
            </a:pPr>
            <a:r>
              <a:rPr lang="en-GB" sz="4400" kern="0" dirty="0">
                <a:solidFill>
                  <a:srgbClr val="EEF82A"/>
                </a:solidFill>
                <a:latin typeface="+mj-lt"/>
                <a:ea typeface="+mj-ea"/>
                <a:cs typeface="+mj-cs"/>
              </a:rPr>
              <a:t>Derivative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0325" y="1417638"/>
            <a:ext cx="839788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rgbClr val="FFFF00"/>
                </a:solidFill>
                <a:latin typeface="+mj-lt"/>
              </a:rPr>
              <a:t>Higher</a:t>
            </a:r>
          </a:p>
        </p:txBody>
      </p: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5691188" y="4676775"/>
            <a:ext cx="16081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3600" dirty="0" err="1">
                <a:latin typeface="+mj-lt"/>
              </a:rPr>
              <a:t>ax</a:t>
            </a:r>
            <a:endParaRPr lang="en-GB" sz="3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"/>
                            </p:stCondLst>
                            <p:childTnLst>
                              <p:par>
                                <p:cTn id="4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11022E-16 -0.00162 C -0.02812 -0.00324 -0.0559 -0.00462 -0.07153 0.00023 C -0.08715 0.00578 -0.08941 0.0259 -0.09288 0.03121 " pathEditMode="relative" rAng="0" ptsTypes="aaA">
                                      <p:cBhvr>
                                        <p:cTn id="5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3" y="14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9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31" grpId="0"/>
      <p:bldP spid="30" grpId="0"/>
      <p:bldP spid="19459" grpId="0" autoUpdateAnimBg="0"/>
      <p:bldP spid="19462" grpId="0" autoUpdateAnimBg="0"/>
      <p:bldP spid="19463" grpId="0" autoUpdateAnimBg="0"/>
      <p:bldP spid="19470" grpId="0" autoUpdateAnimBg="0"/>
      <p:bldP spid="19472" grpId="0" autoUpdateAnimBg="0"/>
      <p:bldP spid="19477" grpId="0" autoUpdateAnimBg="0"/>
      <p:bldP spid="19479" grpId="0" autoUpdateAnimBg="0"/>
      <p:bldP spid="19480" grpId="0" autoUpdateAnimBg="0"/>
      <p:bldP spid="19481" grpId="0" autoUpdateAnimBg="0"/>
      <p:bldP spid="19482" grpId="0" autoUpdateAnimBg="0"/>
      <p:bldP spid="28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1019175" y="2066925"/>
            <a:ext cx="7315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SPs occur  when  V '(x) = 0 </a:t>
            </a: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2847975" y="2676525"/>
            <a:ext cx="4800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 err="1">
                <a:latin typeface="+mj-lt"/>
              </a:rPr>
              <a:t>ie</a:t>
            </a:r>
            <a:r>
              <a:rPr lang="en-GB" dirty="0">
                <a:latin typeface="+mj-lt"/>
              </a:rPr>
              <a:t>   4(3x - 20)(x - 2)  = 0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3114675" y="3286125"/>
            <a:ext cx="426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3x - 20 = 0  or x - 2 = 0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3076575" y="3895725"/>
            <a:ext cx="434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 err="1">
                <a:latin typeface="+mj-lt"/>
              </a:rPr>
              <a:t>ie</a:t>
            </a:r>
            <a:r>
              <a:rPr lang="en-GB" dirty="0">
                <a:latin typeface="+mj-lt"/>
              </a:rPr>
              <a:t>  x = </a:t>
            </a:r>
            <a:r>
              <a:rPr lang="en-GB" baseline="30000" dirty="0">
                <a:latin typeface="+mj-lt"/>
              </a:rPr>
              <a:t>20</a:t>
            </a:r>
            <a:r>
              <a:rPr lang="en-GB" dirty="0">
                <a:latin typeface="+mj-lt"/>
              </a:rPr>
              <a:t>/</a:t>
            </a:r>
            <a:r>
              <a:rPr lang="en-GB" baseline="-25000" dirty="0">
                <a:latin typeface="+mj-lt"/>
              </a:rPr>
              <a:t>3</a:t>
            </a:r>
            <a:r>
              <a:rPr lang="en-GB" dirty="0">
                <a:latin typeface="+mj-lt"/>
              </a:rPr>
              <a:t>    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or   x = 2</a:t>
            </a:r>
          </a:p>
        </p:txBody>
      </p:sp>
      <p:sp>
        <p:nvSpPr>
          <p:cNvPr id="52230" name="Line 6"/>
          <p:cNvSpPr>
            <a:spLocks noChangeShapeType="1"/>
          </p:cNvSpPr>
          <p:nvPr/>
        </p:nvSpPr>
        <p:spPr bwMode="auto">
          <a:xfrm flipV="1">
            <a:off x="3214688" y="4424363"/>
            <a:ext cx="995362" cy="3619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GB">
              <a:latin typeface="+mj-lt"/>
            </a:endParaRP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590550" y="4514850"/>
            <a:ext cx="2819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not in interval</a:t>
            </a:r>
          </a:p>
        </p:txBody>
      </p:sp>
      <p:sp>
        <p:nvSpPr>
          <p:cNvPr id="52232" name="Line 8"/>
          <p:cNvSpPr>
            <a:spLocks noChangeShapeType="1"/>
          </p:cNvSpPr>
          <p:nvPr/>
        </p:nvSpPr>
        <p:spPr bwMode="auto">
          <a:xfrm flipH="1" flipV="1">
            <a:off x="6200775" y="4243388"/>
            <a:ext cx="762000" cy="719137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GB">
              <a:latin typeface="+mj-lt"/>
            </a:endParaRPr>
          </a:p>
        </p:txBody>
      </p:sp>
      <p:sp>
        <p:nvSpPr>
          <p:cNvPr id="52235" name="Text Box 11"/>
          <p:cNvSpPr txBox="1">
            <a:spLocks noChangeArrowheads="1"/>
          </p:cNvSpPr>
          <p:nvPr/>
        </p:nvSpPr>
        <p:spPr bwMode="auto">
          <a:xfrm>
            <a:off x="7115175" y="4810125"/>
            <a:ext cx="1981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in interval</a:t>
            </a:r>
          </a:p>
        </p:txBody>
      </p:sp>
      <p:sp>
        <p:nvSpPr>
          <p:cNvPr id="52237" name="Text Box 13"/>
          <p:cNvSpPr txBox="1">
            <a:spLocks noChangeArrowheads="1"/>
          </p:cNvSpPr>
          <p:nvPr/>
        </p:nvSpPr>
        <p:spPr bwMode="auto">
          <a:xfrm>
            <a:off x="1252538" y="5500688"/>
            <a:ext cx="29860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When   x = 2  then</a:t>
            </a:r>
          </a:p>
        </p:txBody>
      </p:sp>
      <p:sp>
        <p:nvSpPr>
          <p:cNvPr id="52239" name="Text Box 15"/>
          <p:cNvSpPr txBox="1">
            <a:spLocks noChangeArrowheads="1"/>
          </p:cNvSpPr>
          <p:nvPr/>
        </p:nvSpPr>
        <p:spPr bwMode="auto">
          <a:xfrm>
            <a:off x="4298950" y="5500688"/>
            <a:ext cx="38020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V(2) = 2 </a:t>
            </a:r>
            <a:r>
              <a:rPr lang="en-GB" sz="1100" dirty="0">
                <a:solidFill>
                  <a:srgbClr val="FFFF00"/>
                </a:solidFill>
                <a:latin typeface="+mj-lt"/>
              </a:rPr>
              <a:t>X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 12 </a:t>
            </a:r>
            <a:r>
              <a:rPr lang="en-GB" sz="1100" dirty="0">
                <a:solidFill>
                  <a:srgbClr val="FFFF00"/>
                </a:solidFill>
                <a:latin typeface="+mj-lt"/>
              </a:rPr>
              <a:t>X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 6 = 144</a:t>
            </a:r>
          </a:p>
        </p:txBody>
      </p:sp>
      <p:sp>
        <p:nvSpPr>
          <p:cNvPr id="52240" name="Text Box 16"/>
          <p:cNvSpPr txBox="1">
            <a:spLocks noChangeArrowheads="1"/>
          </p:cNvSpPr>
          <p:nvPr/>
        </p:nvSpPr>
        <p:spPr bwMode="auto">
          <a:xfrm>
            <a:off x="1738313" y="6234113"/>
            <a:ext cx="5638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We now check gradient near x = 2</a:t>
            </a:r>
          </a:p>
        </p:txBody>
      </p: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 rot="10800000">
            <a:off x="4029075" y="3881438"/>
            <a:ext cx="1176338" cy="633412"/>
          </a:xfrm>
          <a:prstGeom prst="line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609600" y="533400"/>
            <a:ext cx="7772400" cy="11430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0"/>
              </a:spcBef>
              <a:defRPr/>
            </a:pPr>
            <a:r>
              <a:rPr lang="en-GB" sz="4400" kern="0" dirty="0">
                <a:solidFill>
                  <a:srgbClr val="EEF82A"/>
                </a:solidFill>
                <a:latin typeface="+mj-lt"/>
                <a:ea typeface="+mj-ea"/>
                <a:cs typeface="+mj-cs"/>
              </a:rPr>
              <a:t>Optimization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325" y="1417638"/>
            <a:ext cx="839788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rgbClr val="FFFF00"/>
                </a:solidFill>
                <a:latin typeface="+mj-lt"/>
              </a:rPr>
              <a:t>Higher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48200" y="1355725"/>
            <a:ext cx="18573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en-GB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2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2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autoUpdateAnimBg="0"/>
      <p:bldP spid="52228" grpId="0" autoUpdateAnimBg="0"/>
      <p:bldP spid="52229" grpId="0" autoUpdateAnimBg="0"/>
      <p:bldP spid="52231" grpId="0" autoUpdateAnimBg="0"/>
      <p:bldP spid="52235" grpId="0" autoUpdateAnimBg="0"/>
      <p:bldP spid="52237" grpId="0" autoUpdateAnimBg="0"/>
      <p:bldP spid="52239" grpId="0" autoUpdateAnimBg="0"/>
      <p:bldP spid="52240" grpId="0" autoUpdateAnimBg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35"/>
          <p:cNvSpPr>
            <a:spLocks noChangeArrowheads="1"/>
          </p:cNvSpPr>
          <p:nvPr/>
        </p:nvSpPr>
        <p:spPr bwMode="auto">
          <a:xfrm>
            <a:off x="3767138" y="4605338"/>
            <a:ext cx="1981200" cy="631825"/>
          </a:xfrm>
          <a:custGeom>
            <a:avLst/>
            <a:gdLst>
              <a:gd name="T0" fmla="*/ 0 w 1981200"/>
              <a:gd name="T1" fmla="*/ 612453 h 632460"/>
              <a:gd name="T2" fmla="*/ 990600 w 1981200"/>
              <a:gd name="T3" fmla="*/ 7377 h 632460"/>
              <a:gd name="T4" fmla="*/ 1981200 w 1981200"/>
              <a:gd name="T5" fmla="*/ 568180 h 632460"/>
              <a:gd name="T6" fmla="*/ 0 60000 65536"/>
              <a:gd name="T7" fmla="*/ 0 60000 65536"/>
              <a:gd name="T8" fmla="*/ 0 60000 65536"/>
              <a:gd name="T9" fmla="*/ 0 w 1981200"/>
              <a:gd name="T10" fmla="*/ 0 h 632460"/>
              <a:gd name="T11" fmla="*/ 1981200 w 1981200"/>
              <a:gd name="T12" fmla="*/ 632460 h 6324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81200" h="632460">
                <a:moveTo>
                  <a:pt x="0" y="632460"/>
                </a:moveTo>
                <a:cubicBezTo>
                  <a:pt x="330200" y="323850"/>
                  <a:pt x="660400" y="15240"/>
                  <a:pt x="990600" y="7620"/>
                </a:cubicBezTo>
                <a:cubicBezTo>
                  <a:pt x="1320800" y="0"/>
                  <a:pt x="1651000" y="293370"/>
                  <a:pt x="1981200" y="586740"/>
                </a:cubicBezTo>
              </a:path>
            </a:pathLst>
          </a:custGeom>
          <a:noFill/>
          <a:ln w="5715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262" name="Text Box 14"/>
          <p:cNvSpPr txBox="1">
            <a:spLocks noChangeArrowheads="1"/>
          </p:cNvSpPr>
          <p:nvPr/>
        </p:nvSpPr>
        <p:spPr bwMode="auto">
          <a:xfrm>
            <a:off x="2362200" y="2495550"/>
            <a:ext cx="838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>
                <a:latin typeface="+mj-lt"/>
              </a:rPr>
              <a:t>x</a:t>
            </a:r>
          </a:p>
        </p:txBody>
      </p:sp>
      <p:sp>
        <p:nvSpPr>
          <p:cNvPr id="53263" name="Line 15"/>
          <p:cNvSpPr>
            <a:spLocks noChangeShapeType="1"/>
          </p:cNvSpPr>
          <p:nvPr/>
        </p:nvSpPr>
        <p:spPr bwMode="auto">
          <a:xfrm>
            <a:off x="3581400" y="2725738"/>
            <a:ext cx="609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GB">
              <a:latin typeface="+mj-lt"/>
            </a:endParaRPr>
          </a:p>
        </p:txBody>
      </p:sp>
      <p:sp>
        <p:nvSpPr>
          <p:cNvPr id="53264" name="Text Box 16"/>
          <p:cNvSpPr txBox="1">
            <a:spLocks noChangeArrowheads="1"/>
          </p:cNvSpPr>
          <p:nvPr/>
        </p:nvSpPr>
        <p:spPr bwMode="auto">
          <a:xfrm>
            <a:off x="4375150" y="2495550"/>
            <a:ext cx="762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2</a:t>
            </a:r>
          </a:p>
        </p:txBody>
      </p:sp>
      <p:sp>
        <p:nvSpPr>
          <p:cNvPr id="53266" name="Line 18"/>
          <p:cNvSpPr>
            <a:spLocks noChangeShapeType="1"/>
          </p:cNvSpPr>
          <p:nvPr/>
        </p:nvSpPr>
        <p:spPr bwMode="auto">
          <a:xfrm>
            <a:off x="5295900" y="2725738"/>
            <a:ext cx="685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GB">
              <a:latin typeface="+mj-lt"/>
            </a:endParaRPr>
          </a:p>
        </p:txBody>
      </p:sp>
      <p:sp>
        <p:nvSpPr>
          <p:cNvPr id="53270" name="Text Box 22"/>
          <p:cNvSpPr txBox="1">
            <a:spLocks noChangeArrowheads="1"/>
          </p:cNvSpPr>
          <p:nvPr/>
        </p:nvSpPr>
        <p:spPr bwMode="auto">
          <a:xfrm>
            <a:off x="2209800" y="3065463"/>
            <a:ext cx="1066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>
                <a:solidFill>
                  <a:srgbClr val="FFFF00"/>
                </a:solidFill>
                <a:latin typeface="+mj-lt"/>
              </a:rPr>
              <a:t>V '(x)</a:t>
            </a:r>
          </a:p>
        </p:txBody>
      </p:sp>
      <p:sp>
        <p:nvSpPr>
          <p:cNvPr id="53273" name="Text Box 25"/>
          <p:cNvSpPr txBox="1">
            <a:spLocks noChangeArrowheads="1"/>
          </p:cNvSpPr>
          <p:nvPr/>
        </p:nvSpPr>
        <p:spPr bwMode="auto">
          <a:xfrm>
            <a:off x="3533775" y="2921000"/>
            <a:ext cx="6365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4400" dirty="0">
                <a:solidFill>
                  <a:srgbClr val="FFFF00"/>
                </a:solidFill>
                <a:latin typeface="+mj-lt"/>
              </a:rPr>
              <a:t>+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 </a:t>
            </a:r>
          </a:p>
        </p:txBody>
      </p:sp>
      <p:sp>
        <p:nvSpPr>
          <p:cNvPr id="53274" name="Line 26"/>
          <p:cNvSpPr>
            <a:spLocks noChangeShapeType="1"/>
          </p:cNvSpPr>
          <p:nvPr/>
        </p:nvSpPr>
        <p:spPr bwMode="auto">
          <a:xfrm flipV="1">
            <a:off x="3429000" y="4067175"/>
            <a:ext cx="609600" cy="609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3275" name="Line 27"/>
          <p:cNvSpPr>
            <a:spLocks noChangeShapeType="1"/>
          </p:cNvSpPr>
          <p:nvPr/>
        </p:nvSpPr>
        <p:spPr bwMode="auto">
          <a:xfrm>
            <a:off x="4495800" y="4067175"/>
            <a:ext cx="609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3276" name="Line 28"/>
          <p:cNvSpPr>
            <a:spLocks noChangeShapeType="1"/>
          </p:cNvSpPr>
          <p:nvPr/>
        </p:nvSpPr>
        <p:spPr bwMode="auto">
          <a:xfrm>
            <a:off x="5410200" y="4143375"/>
            <a:ext cx="685800" cy="609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3278" name="Text Box 30"/>
          <p:cNvSpPr txBox="1">
            <a:spLocks noChangeArrowheads="1"/>
          </p:cNvSpPr>
          <p:nvPr/>
        </p:nvSpPr>
        <p:spPr bwMode="auto">
          <a:xfrm>
            <a:off x="1714500" y="5781675"/>
            <a:ext cx="6096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Hence max TP when  x = 2</a:t>
            </a:r>
          </a:p>
        </p:txBody>
      </p:sp>
      <p:sp>
        <p:nvSpPr>
          <p:cNvPr id="53279" name="Text Box 31"/>
          <p:cNvSpPr txBox="1">
            <a:spLocks noChangeArrowheads="1"/>
          </p:cNvSpPr>
          <p:nvPr/>
        </p:nvSpPr>
        <p:spPr bwMode="auto">
          <a:xfrm>
            <a:off x="1714500" y="6257925"/>
            <a:ext cx="6096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So max possible volume = 144cm</a:t>
            </a:r>
            <a:r>
              <a:rPr lang="en-GB" baseline="30000" dirty="0">
                <a:solidFill>
                  <a:srgbClr val="FFFF00"/>
                </a:solidFill>
                <a:latin typeface="+mj-lt"/>
              </a:rPr>
              <a:t>3</a:t>
            </a:r>
            <a:endParaRPr lang="en-GB" dirty="0">
              <a:solidFill>
                <a:srgbClr val="FFFF00"/>
              </a:solidFill>
              <a:latin typeface="+mj-lt"/>
            </a:endParaRPr>
          </a:p>
        </p:txBody>
      </p:sp>
      <p:grpSp>
        <p:nvGrpSpPr>
          <p:cNvPr id="107534" name="Group 33"/>
          <p:cNvGrpSpPr>
            <a:grpSpLocks/>
          </p:cNvGrpSpPr>
          <p:nvPr/>
        </p:nvGrpSpPr>
        <p:grpSpPr bwMode="auto">
          <a:xfrm>
            <a:off x="2128838" y="2341563"/>
            <a:ext cx="3890962" cy="1358900"/>
            <a:chOff x="2128824" y="2342350"/>
            <a:chExt cx="3890984" cy="1358114"/>
          </a:xfrm>
        </p:grpSpPr>
        <p:sp>
          <p:nvSpPr>
            <p:cNvPr id="53254" name="Line 6"/>
            <p:cNvSpPr>
              <a:spLocks noChangeShapeType="1"/>
            </p:cNvSpPr>
            <p:nvPr/>
          </p:nvSpPr>
          <p:spPr bwMode="auto">
            <a:xfrm>
              <a:off x="2133586" y="2989675"/>
              <a:ext cx="3886222" cy="158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GB">
                <a:latin typeface="+mj-lt"/>
              </a:endParaRPr>
            </a:p>
          </p:txBody>
        </p:sp>
        <p:sp>
          <p:nvSpPr>
            <p:cNvPr id="107543" name="Rectangle 27"/>
            <p:cNvSpPr>
              <a:spLocks noChangeArrowheads="1"/>
            </p:cNvSpPr>
            <p:nvPr/>
          </p:nvSpPr>
          <p:spPr bwMode="auto">
            <a:xfrm>
              <a:off x="2128824" y="2342350"/>
              <a:ext cx="3890984" cy="1357320"/>
            </a:xfrm>
            <a:prstGeom prst="rect">
              <a:avLst/>
            </a:prstGeom>
            <a:noFill/>
            <a:ln w="57150" algn="ctr">
              <a:solidFill>
                <a:srgbClr val="FF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cxnSp>
          <p:nvCxnSpPr>
            <p:cNvPr id="107544" name="Straight Connector 29"/>
            <p:cNvCxnSpPr>
              <a:cxnSpLocks noChangeShapeType="1"/>
            </p:cNvCxnSpPr>
            <p:nvPr/>
          </p:nvCxnSpPr>
          <p:spPr bwMode="auto">
            <a:xfrm rot="5400000">
              <a:off x="2626508" y="3021010"/>
              <a:ext cx="1357320" cy="1588"/>
            </a:xfrm>
            <a:prstGeom prst="line">
              <a:avLst/>
            </a:prstGeom>
            <a:noFill/>
            <a:ln w="57150" algn="ctr">
              <a:solidFill>
                <a:srgbClr val="FF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45" name="Straight Connector 30"/>
            <p:cNvCxnSpPr>
              <a:cxnSpLocks noChangeShapeType="1"/>
            </p:cNvCxnSpPr>
            <p:nvPr/>
          </p:nvCxnSpPr>
          <p:spPr bwMode="auto">
            <a:xfrm rot="5400000">
              <a:off x="3622670" y="3020216"/>
              <a:ext cx="1357320" cy="1588"/>
            </a:xfrm>
            <a:prstGeom prst="line">
              <a:avLst/>
            </a:prstGeom>
            <a:noFill/>
            <a:ln w="57150" algn="ctr">
              <a:solidFill>
                <a:srgbClr val="FF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46" name="Straight Connector 31"/>
            <p:cNvCxnSpPr>
              <a:cxnSpLocks noChangeShapeType="1"/>
            </p:cNvCxnSpPr>
            <p:nvPr/>
          </p:nvCxnSpPr>
          <p:spPr bwMode="auto">
            <a:xfrm rot="5400000">
              <a:off x="4525962" y="3020216"/>
              <a:ext cx="1357320" cy="1588"/>
            </a:xfrm>
            <a:prstGeom prst="line">
              <a:avLst/>
            </a:prstGeom>
            <a:noFill/>
            <a:ln w="57150" algn="ctr">
              <a:solidFill>
                <a:srgbClr val="FF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3" name="TextBox 32"/>
          <p:cNvSpPr txBox="1"/>
          <p:nvPr/>
        </p:nvSpPr>
        <p:spPr>
          <a:xfrm>
            <a:off x="952500" y="1890713"/>
            <a:ext cx="1208088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Nature</a:t>
            </a:r>
          </a:p>
        </p:txBody>
      </p:sp>
      <p:sp>
        <p:nvSpPr>
          <p:cNvPr id="35" name="Oval 34"/>
          <p:cNvSpPr>
            <a:spLocks noChangeArrowheads="1"/>
          </p:cNvSpPr>
          <p:nvPr/>
        </p:nvSpPr>
        <p:spPr bwMode="auto">
          <a:xfrm>
            <a:off x="4662488" y="4514850"/>
            <a:ext cx="180975" cy="180975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" name="Rectangle 2"/>
          <p:cNvSpPr txBox="1">
            <a:spLocks noChangeArrowheads="1"/>
          </p:cNvSpPr>
          <p:nvPr/>
        </p:nvSpPr>
        <p:spPr>
          <a:xfrm>
            <a:off x="609600" y="533400"/>
            <a:ext cx="7772400" cy="11430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0"/>
              </a:spcBef>
              <a:defRPr/>
            </a:pPr>
            <a:r>
              <a:rPr lang="en-GB" sz="4400" kern="0" dirty="0">
                <a:solidFill>
                  <a:srgbClr val="EEF82A"/>
                </a:solidFill>
                <a:latin typeface="+mj-lt"/>
                <a:ea typeface="+mj-ea"/>
                <a:cs typeface="+mj-cs"/>
              </a:rPr>
              <a:t>Optimization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0325" y="1417638"/>
            <a:ext cx="839788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rgbClr val="FFFF00"/>
                </a:solidFill>
                <a:latin typeface="+mj-lt"/>
              </a:rPr>
              <a:t>Higher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648200" y="1355725"/>
            <a:ext cx="18573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en-GB" dirty="0">
              <a:latin typeface="+mj-lt"/>
            </a:endParaRPr>
          </a:p>
        </p:txBody>
      </p:sp>
      <p:sp>
        <p:nvSpPr>
          <p:cNvPr id="28" name="Text Box 25"/>
          <p:cNvSpPr txBox="1">
            <a:spLocks noChangeArrowheads="1"/>
          </p:cNvSpPr>
          <p:nvPr/>
        </p:nvSpPr>
        <p:spPr bwMode="auto">
          <a:xfrm>
            <a:off x="5289550" y="2913063"/>
            <a:ext cx="6381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4400" dirty="0">
                <a:solidFill>
                  <a:srgbClr val="FFFF00"/>
                </a:solidFill>
                <a:latin typeface="+mj-lt"/>
              </a:rPr>
              <a:t>-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 </a:t>
            </a:r>
          </a:p>
        </p:txBody>
      </p:sp>
      <p:sp>
        <p:nvSpPr>
          <p:cNvPr id="29" name="Text Box 25"/>
          <p:cNvSpPr txBox="1">
            <a:spLocks noChangeArrowheads="1"/>
          </p:cNvSpPr>
          <p:nvPr/>
        </p:nvSpPr>
        <p:spPr bwMode="auto">
          <a:xfrm>
            <a:off x="4448175" y="3065463"/>
            <a:ext cx="6365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FFFF00"/>
                </a:solidFill>
                <a:latin typeface="+mj-lt"/>
              </a:rPr>
              <a:t>0</a:t>
            </a:r>
            <a:r>
              <a:rPr lang="en-GB" sz="1600" dirty="0">
                <a:solidFill>
                  <a:srgbClr val="FFFF00"/>
                </a:solidFill>
                <a:latin typeface="+mj-lt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3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3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3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3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3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3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53270" grpId="0" autoUpdateAnimBg="0"/>
      <p:bldP spid="53273" grpId="0" autoUpdateAnimBg="0"/>
      <p:bldP spid="53278" grpId="0" autoUpdateAnimBg="0"/>
      <p:bldP spid="53279" grpId="0" autoUpdateAnimBg="0"/>
      <p:bldP spid="35" grpId="0" animBg="1"/>
      <p:bldP spid="28" grpId="0" autoUpdateAnimBg="0"/>
      <p:bldP spid="29" grpId="0" autoUpdateAnimBg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771525" y="1428750"/>
            <a:ext cx="20812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Example 36</a:t>
            </a: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862013" y="2055813"/>
            <a:ext cx="81438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When a company launches a new product its share of the market after x months is calculated by the formula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1676400" y="3490913"/>
            <a:ext cx="4648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1438275" y="4333875"/>
            <a:ext cx="678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So after 5 months the share is</a:t>
            </a:r>
          </a:p>
        </p:txBody>
      </p:sp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2293938" y="4957763"/>
            <a:ext cx="34067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FFFF00"/>
                </a:solidFill>
                <a:latin typeface="+mj-lt"/>
              </a:rPr>
              <a:t>S(5) = </a:t>
            </a:r>
            <a:r>
              <a:rPr lang="en-GB" sz="3200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sz="3200" dirty="0">
                <a:solidFill>
                  <a:srgbClr val="FFFF00"/>
                </a:solidFill>
                <a:latin typeface="+mj-lt"/>
              </a:rPr>
              <a:t>/</a:t>
            </a:r>
            <a:r>
              <a:rPr lang="en-GB" sz="3200" baseline="-25000" dirty="0">
                <a:solidFill>
                  <a:srgbClr val="FFFF00"/>
                </a:solidFill>
                <a:latin typeface="+mj-lt"/>
              </a:rPr>
              <a:t>5</a:t>
            </a:r>
            <a:r>
              <a:rPr lang="en-GB" sz="3200" dirty="0">
                <a:solidFill>
                  <a:srgbClr val="FFFF00"/>
                </a:solidFill>
                <a:latin typeface="+mj-lt"/>
              </a:rPr>
              <a:t> – </a:t>
            </a:r>
            <a:r>
              <a:rPr lang="en-GB" sz="3200" baseline="30000" dirty="0">
                <a:solidFill>
                  <a:srgbClr val="FFFF00"/>
                </a:solidFill>
                <a:latin typeface="+mj-lt"/>
              </a:rPr>
              <a:t>4</a:t>
            </a:r>
            <a:r>
              <a:rPr lang="en-GB" sz="3200" dirty="0">
                <a:solidFill>
                  <a:srgbClr val="FFFF00"/>
                </a:solidFill>
                <a:latin typeface="+mj-lt"/>
              </a:rPr>
              <a:t>/</a:t>
            </a:r>
            <a:r>
              <a:rPr lang="en-GB" sz="3200" baseline="-25000" dirty="0">
                <a:solidFill>
                  <a:srgbClr val="FFFF00"/>
                </a:solidFill>
                <a:latin typeface="+mj-lt"/>
              </a:rPr>
              <a:t>25</a:t>
            </a:r>
          </a:p>
        </p:txBody>
      </p:sp>
      <p:sp>
        <p:nvSpPr>
          <p:cNvPr id="55307" name="Text Box 11"/>
          <p:cNvSpPr txBox="1">
            <a:spLocks noChangeArrowheads="1"/>
          </p:cNvSpPr>
          <p:nvPr/>
        </p:nvSpPr>
        <p:spPr bwMode="auto">
          <a:xfrm>
            <a:off x="5248275" y="4957763"/>
            <a:ext cx="18907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3200">
                <a:solidFill>
                  <a:srgbClr val="FFFF00"/>
                </a:solidFill>
                <a:latin typeface="+mj-lt"/>
              </a:rPr>
              <a:t> = </a:t>
            </a:r>
            <a:r>
              <a:rPr lang="en-GB" sz="3200" baseline="30000">
                <a:solidFill>
                  <a:srgbClr val="FFFF00"/>
                </a:solidFill>
                <a:latin typeface="+mj-lt"/>
              </a:rPr>
              <a:t>6</a:t>
            </a:r>
            <a:r>
              <a:rPr lang="en-GB" sz="3200">
                <a:solidFill>
                  <a:srgbClr val="FFFF00"/>
                </a:solidFill>
                <a:latin typeface="+mj-lt"/>
              </a:rPr>
              <a:t>/</a:t>
            </a:r>
            <a:r>
              <a:rPr lang="en-GB" sz="3200" baseline="-25000">
                <a:solidFill>
                  <a:srgbClr val="FFFF00"/>
                </a:solidFill>
                <a:latin typeface="+mj-lt"/>
              </a:rPr>
              <a:t>25</a:t>
            </a:r>
          </a:p>
        </p:txBody>
      </p:sp>
      <p:sp>
        <p:nvSpPr>
          <p:cNvPr id="55308" name="Text Box 12"/>
          <p:cNvSpPr txBox="1">
            <a:spLocks noChangeArrowheads="1"/>
          </p:cNvSpPr>
          <p:nvPr/>
        </p:nvSpPr>
        <p:spPr bwMode="auto">
          <a:xfrm>
            <a:off x="561975" y="5670550"/>
            <a:ext cx="8534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Find the maximum share of the market </a:t>
            </a:r>
          </a:p>
          <a:p>
            <a:pPr>
              <a:defRPr/>
            </a:pPr>
            <a:r>
              <a:rPr lang="en-GB" dirty="0">
                <a:latin typeface="+mj-lt"/>
              </a:rPr>
              <a:t>that the company can achieve.</a:t>
            </a:r>
          </a:p>
        </p:txBody>
      </p:sp>
      <p:sp>
        <p:nvSpPr>
          <p:cNvPr id="55309" name="Text Box 13"/>
          <p:cNvSpPr txBox="1">
            <a:spLocks noChangeArrowheads="1"/>
          </p:cNvSpPr>
          <p:nvPr/>
        </p:nvSpPr>
        <p:spPr bwMode="auto">
          <a:xfrm>
            <a:off x="5310188" y="3254375"/>
            <a:ext cx="152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(x  </a:t>
            </a:r>
            <a:r>
              <a:rPr lang="en-GB" dirty="0">
                <a:latin typeface="+mj-lt"/>
                <a:sym typeface="Symbol" pitchFamily="18" charset="2"/>
              </a:rPr>
              <a:t></a:t>
            </a:r>
            <a:r>
              <a:rPr lang="en-GB" dirty="0">
                <a:latin typeface="+mj-lt"/>
              </a:rPr>
              <a:t> 2)</a:t>
            </a:r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3189288" y="3067050"/>
          <a:ext cx="2079625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2" name="Equation" r:id="rId3" imgW="888840" imgH="393480" progId="Equation.DSMT4">
                  <p:embed/>
                </p:oleObj>
              </mc:Choice>
              <mc:Fallback>
                <p:oleObj name="Equation" r:id="rId3" imgW="888840" imgH="393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9288" y="3067050"/>
                        <a:ext cx="2079625" cy="9207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333333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609600" y="533400"/>
            <a:ext cx="7772400" cy="11430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0"/>
              </a:spcBef>
              <a:defRPr/>
            </a:pPr>
            <a:r>
              <a:rPr lang="en-GB" sz="4400" kern="0" dirty="0">
                <a:solidFill>
                  <a:srgbClr val="EEF82A"/>
                </a:solidFill>
                <a:latin typeface="+mj-lt"/>
                <a:ea typeface="+mj-ea"/>
                <a:cs typeface="+mj-cs"/>
              </a:rPr>
              <a:t>Optimization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325" y="1417638"/>
            <a:ext cx="839788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rgbClr val="FFFF00"/>
                </a:solidFill>
                <a:latin typeface="+mj-lt"/>
              </a:rPr>
              <a:t>Higher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8200" y="1355725"/>
            <a:ext cx="18573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en-GB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5" grpId="0" autoUpdateAnimBg="0"/>
      <p:bldP spid="55306" grpId="0" autoUpdateAnimBg="0"/>
      <p:bldP spid="55307" grpId="0" autoUpdateAnimBg="0"/>
      <p:bldP spid="55308" grpId="0" autoUpdateAnimBg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952500" y="1981200"/>
            <a:ext cx="2133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End points</a:t>
            </a: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3124200" y="1981200"/>
            <a:ext cx="2743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>
                <a:solidFill>
                  <a:srgbClr val="FFFF00"/>
                </a:solidFill>
                <a:latin typeface="+mj-lt"/>
              </a:rPr>
              <a:t>S(2) = 1 – 1 = 0</a:t>
            </a: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609600" y="2605088"/>
            <a:ext cx="7543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There is no upper limit but as x </a:t>
            </a:r>
            <a:r>
              <a:rPr lang="en-GB" dirty="0">
                <a:latin typeface="+mj-lt"/>
                <a:sym typeface="Symbol" pitchFamily="18" charset="2"/>
              </a:rPr>
              <a:t>   S(x)  0. </a:t>
            </a:r>
          </a:p>
        </p:txBody>
      </p:sp>
      <p:sp>
        <p:nvSpPr>
          <p:cNvPr id="56331" name="Text Box 11"/>
          <p:cNvSpPr txBox="1">
            <a:spLocks noChangeArrowheads="1"/>
          </p:cNvSpPr>
          <p:nvPr/>
        </p:nvSpPr>
        <p:spPr bwMode="auto">
          <a:xfrm>
            <a:off x="2263775" y="5410200"/>
            <a:ext cx="5181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SPs occur where S </a:t>
            </a:r>
            <a:r>
              <a:rPr lang="en-GB" dirty="0">
                <a:solidFill>
                  <a:srgbClr val="FFFF00"/>
                </a:solidFill>
                <a:latin typeface="+mj-lt"/>
                <a:sym typeface="Symbol" pitchFamily="18" charset="2"/>
              </a:rPr>
              <a:t>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(x) = 0</a:t>
            </a:r>
          </a:p>
        </p:txBody>
      </p:sp>
      <p:graphicFrame>
        <p:nvGraphicFramePr>
          <p:cNvPr id="98306" name="Object 2"/>
          <p:cNvGraphicFramePr>
            <a:graphicFrameLocks noChangeAspect="1"/>
          </p:cNvGraphicFramePr>
          <p:nvPr/>
        </p:nvGraphicFramePr>
        <p:xfrm>
          <a:off x="3430588" y="5922963"/>
          <a:ext cx="2832100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4" name="Equation" r:id="rId3" imgW="1460160" imgH="393480" progId="Equation.DSMT4">
                  <p:embed/>
                </p:oleObj>
              </mc:Choice>
              <mc:Fallback>
                <p:oleObj name="Equation" r:id="rId3" imgW="1460160" imgH="393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0588" y="5922963"/>
                        <a:ext cx="2832100" cy="76358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333333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07" name="Object 3"/>
          <p:cNvGraphicFramePr>
            <a:graphicFrameLocks noChangeAspect="1"/>
          </p:cNvGraphicFramePr>
          <p:nvPr/>
        </p:nvGraphicFramePr>
        <p:xfrm>
          <a:off x="3151188" y="3289300"/>
          <a:ext cx="3321050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5" name="Equation" r:id="rId5" imgW="1688760" imgH="393480" progId="Equation.DSMT4">
                  <p:embed/>
                </p:oleObj>
              </mc:Choice>
              <mc:Fallback>
                <p:oleObj name="Equation" r:id="rId5" imgW="168876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1188" y="3289300"/>
                        <a:ext cx="3321050" cy="77311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333333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08" name="Object 4"/>
          <p:cNvGraphicFramePr>
            <a:graphicFrameLocks noChangeAspect="1"/>
          </p:cNvGraphicFramePr>
          <p:nvPr/>
        </p:nvGraphicFramePr>
        <p:xfrm>
          <a:off x="1857375" y="4322763"/>
          <a:ext cx="5700713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6" name="Equation" r:id="rId7" imgW="2717640" imgH="393480" progId="Equation.DSMT4">
                  <p:embed/>
                </p:oleObj>
              </mc:Choice>
              <mc:Fallback>
                <p:oleObj name="Equation" r:id="rId7" imgW="271764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75" y="4322763"/>
                        <a:ext cx="5700713" cy="8255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333333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609600" y="533400"/>
            <a:ext cx="7772400" cy="11430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0"/>
              </a:spcBef>
              <a:defRPr/>
            </a:pPr>
            <a:r>
              <a:rPr lang="en-GB" sz="4400" kern="0" dirty="0">
                <a:solidFill>
                  <a:srgbClr val="EEF82A"/>
                </a:solidFill>
                <a:latin typeface="+mj-lt"/>
                <a:ea typeface="+mj-ea"/>
                <a:cs typeface="+mj-cs"/>
              </a:rPr>
              <a:t>Optimization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325" y="1417638"/>
            <a:ext cx="839788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rgbClr val="FFFF00"/>
                </a:solidFill>
                <a:latin typeface="+mj-lt"/>
              </a:rPr>
              <a:t>Higher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48200" y="1355725"/>
            <a:ext cx="18573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en-GB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8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8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autoUpdateAnimBg="0"/>
      <p:bldP spid="56324" grpId="0" autoUpdateAnimBg="0"/>
      <p:bldP spid="56331" grpId="0" autoUpdateAnimBg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3881438" y="2967038"/>
            <a:ext cx="16287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8x</a:t>
            </a:r>
            <a:r>
              <a:rPr lang="en-GB" baseline="30000" dirty="0">
                <a:latin typeface="+mj-lt"/>
              </a:rPr>
              <a:t>2</a:t>
            </a:r>
            <a:r>
              <a:rPr lang="en-GB" dirty="0">
                <a:latin typeface="+mj-lt"/>
              </a:rPr>
              <a:t> = 2x</a:t>
            </a:r>
            <a:r>
              <a:rPr lang="en-GB" baseline="30000" dirty="0">
                <a:latin typeface="+mj-lt"/>
              </a:rPr>
              <a:t>3</a:t>
            </a: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2943225" y="3519488"/>
            <a:ext cx="3505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8x</a:t>
            </a:r>
            <a:r>
              <a:rPr lang="en-GB" baseline="30000" dirty="0">
                <a:latin typeface="+mj-lt"/>
              </a:rPr>
              <a:t>2</a:t>
            </a:r>
            <a:r>
              <a:rPr lang="en-GB" dirty="0">
                <a:latin typeface="+mj-lt"/>
              </a:rPr>
              <a:t> - 2x</a:t>
            </a:r>
            <a:r>
              <a:rPr lang="en-GB" baseline="30000" dirty="0">
                <a:latin typeface="+mj-lt"/>
              </a:rPr>
              <a:t>3   </a:t>
            </a:r>
            <a:r>
              <a:rPr lang="en-GB" dirty="0">
                <a:latin typeface="+mj-lt"/>
              </a:rPr>
              <a:t>= 0</a:t>
            </a:r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3019425" y="4052888"/>
            <a:ext cx="3352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2x</a:t>
            </a:r>
            <a:r>
              <a:rPr lang="en-GB" baseline="30000" dirty="0">
                <a:latin typeface="+mj-lt"/>
              </a:rPr>
              <a:t>2</a:t>
            </a:r>
            <a:r>
              <a:rPr lang="en-GB" dirty="0">
                <a:latin typeface="+mj-lt"/>
              </a:rPr>
              <a:t>(4 – x) = 0</a:t>
            </a:r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2900363" y="4576763"/>
            <a:ext cx="3505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x = 0  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or  x = 4</a:t>
            </a:r>
          </a:p>
        </p:txBody>
      </p:sp>
      <p:sp>
        <p:nvSpPr>
          <p:cNvPr id="57353" name="Line 9"/>
          <p:cNvSpPr>
            <a:spLocks noChangeShapeType="1"/>
          </p:cNvSpPr>
          <p:nvPr/>
        </p:nvSpPr>
        <p:spPr bwMode="auto">
          <a:xfrm flipV="1">
            <a:off x="2724150" y="4967288"/>
            <a:ext cx="762000" cy="4397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>
              <a:latin typeface="+mj-lt"/>
            </a:endParaRPr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1147763" y="5419725"/>
            <a:ext cx="312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Out with interval</a:t>
            </a:r>
          </a:p>
        </p:txBody>
      </p:sp>
      <p:sp>
        <p:nvSpPr>
          <p:cNvPr id="57356" name="Line 12"/>
          <p:cNvSpPr>
            <a:spLocks noChangeShapeType="1"/>
          </p:cNvSpPr>
          <p:nvPr/>
        </p:nvSpPr>
        <p:spPr bwMode="auto">
          <a:xfrm flipH="1" flipV="1">
            <a:off x="5514975" y="5067300"/>
            <a:ext cx="685800" cy="5334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>
              <a:solidFill>
                <a:srgbClr val="FFFF00"/>
              </a:solidFill>
              <a:latin typeface="+mj-lt"/>
            </a:endParaRPr>
          </a:p>
        </p:txBody>
      </p:sp>
      <p:sp>
        <p:nvSpPr>
          <p:cNvPr id="57357" name="Text Box 13"/>
          <p:cNvSpPr txBox="1">
            <a:spLocks noChangeArrowheads="1"/>
          </p:cNvSpPr>
          <p:nvPr/>
        </p:nvSpPr>
        <p:spPr bwMode="auto">
          <a:xfrm>
            <a:off x="6024563" y="5414963"/>
            <a:ext cx="2438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In interval</a:t>
            </a:r>
          </a:p>
        </p:txBody>
      </p:sp>
      <p:sp>
        <p:nvSpPr>
          <p:cNvPr id="57358" name="Text Box 14"/>
          <p:cNvSpPr txBox="1">
            <a:spLocks noChangeArrowheads="1"/>
          </p:cNvSpPr>
          <p:nvPr/>
        </p:nvSpPr>
        <p:spPr bwMode="auto">
          <a:xfrm>
            <a:off x="1471613" y="6257925"/>
            <a:ext cx="7239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We now check the gradients either side of 4</a:t>
            </a:r>
          </a:p>
        </p:txBody>
      </p:sp>
      <p:sp>
        <p:nvSpPr>
          <p:cNvPr id="57359" name="Line 15"/>
          <p:cNvSpPr>
            <a:spLocks noChangeShapeType="1"/>
          </p:cNvSpPr>
          <p:nvPr/>
        </p:nvSpPr>
        <p:spPr bwMode="auto">
          <a:xfrm>
            <a:off x="3667125" y="4605338"/>
            <a:ext cx="762000" cy="457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>
              <a:latin typeface="+mj-lt"/>
            </a:endParaRPr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3124200" y="2071688"/>
          <a:ext cx="2830513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3" name="Equation" r:id="rId3" imgW="1460160" imgH="393480" progId="Equation.DSMT4">
                  <p:embed/>
                </p:oleObj>
              </mc:Choice>
              <mc:Fallback>
                <p:oleObj name="Equation" r:id="rId3" imgW="1460160" imgH="393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071688"/>
                        <a:ext cx="2830513" cy="76358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333333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562725" y="2162175"/>
            <a:ext cx="18446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rearrange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609600" y="533400"/>
            <a:ext cx="7772400" cy="11430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0"/>
              </a:spcBef>
              <a:defRPr/>
            </a:pPr>
            <a:r>
              <a:rPr lang="en-GB" sz="4400" kern="0" dirty="0">
                <a:solidFill>
                  <a:srgbClr val="EEF82A"/>
                </a:solidFill>
                <a:latin typeface="+mj-lt"/>
                <a:ea typeface="+mj-ea"/>
                <a:cs typeface="+mj-cs"/>
              </a:rPr>
              <a:t>Optimization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325" y="1417638"/>
            <a:ext cx="839788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rgbClr val="FFFF00"/>
                </a:solidFill>
                <a:latin typeface="+mj-lt"/>
              </a:rPr>
              <a:t>Higher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48200" y="1355725"/>
            <a:ext cx="18573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en-GB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7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7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7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9" grpId="0" autoUpdateAnimBg="0"/>
      <p:bldP spid="57350" grpId="0" autoUpdateAnimBg="0"/>
      <p:bldP spid="57351" grpId="0" autoUpdateAnimBg="0"/>
      <p:bldP spid="57352" grpId="0" autoUpdateAnimBg="0"/>
      <p:bldP spid="57354" grpId="0" autoUpdateAnimBg="0"/>
      <p:bldP spid="57357" grpId="0" autoUpdateAnimBg="0"/>
      <p:bldP spid="57358" grpId="0" autoUpdateAnimBg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/>
          <p:cNvSpPr>
            <a:spLocks noChangeArrowheads="1"/>
          </p:cNvSpPr>
          <p:nvPr/>
        </p:nvSpPr>
        <p:spPr bwMode="auto">
          <a:xfrm>
            <a:off x="2855913" y="4514850"/>
            <a:ext cx="1173162" cy="282575"/>
          </a:xfrm>
          <a:custGeom>
            <a:avLst/>
            <a:gdLst>
              <a:gd name="T0" fmla="*/ 0 w 1173480"/>
              <a:gd name="T1" fmla="*/ 302985 h 281940"/>
              <a:gd name="T2" fmla="*/ 604336 w 1173480"/>
              <a:gd name="T3" fmla="*/ 8187 h 281940"/>
              <a:gd name="T4" fmla="*/ 1163346 w 1173480"/>
              <a:gd name="T5" fmla="*/ 253850 h 281940"/>
              <a:gd name="T6" fmla="*/ 1163346 w 1173480"/>
              <a:gd name="T7" fmla="*/ 253850 h 281940"/>
              <a:gd name="T8" fmla="*/ 0 60000 65536"/>
              <a:gd name="T9" fmla="*/ 0 60000 65536"/>
              <a:gd name="T10" fmla="*/ 0 60000 65536"/>
              <a:gd name="T11" fmla="*/ 0 60000 65536"/>
              <a:gd name="T12" fmla="*/ 0 w 1173480"/>
              <a:gd name="T13" fmla="*/ 0 h 281940"/>
              <a:gd name="T14" fmla="*/ 1173480 w 1173480"/>
              <a:gd name="T15" fmla="*/ 281940 h 2819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73480" h="281940">
                <a:moveTo>
                  <a:pt x="0" y="281940"/>
                </a:moveTo>
                <a:cubicBezTo>
                  <a:pt x="207010" y="148590"/>
                  <a:pt x="414020" y="15240"/>
                  <a:pt x="609600" y="7620"/>
                </a:cubicBezTo>
                <a:cubicBezTo>
                  <a:pt x="805180" y="0"/>
                  <a:pt x="1173480" y="236220"/>
                  <a:pt x="1173480" y="236220"/>
                </a:cubicBezTo>
              </a:path>
            </a:pathLst>
          </a:custGeom>
          <a:noFill/>
          <a:ln w="5715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08547" name="Group 8"/>
          <p:cNvGrpSpPr>
            <a:grpSpLocks/>
          </p:cNvGrpSpPr>
          <p:nvPr/>
        </p:nvGrpSpPr>
        <p:grpSpPr bwMode="auto">
          <a:xfrm>
            <a:off x="1404938" y="2424113"/>
            <a:ext cx="3200400" cy="1524000"/>
            <a:chOff x="1200" y="528"/>
            <a:chExt cx="2016" cy="960"/>
          </a:xfrm>
        </p:grpSpPr>
        <p:sp>
          <p:nvSpPr>
            <p:cNvPr id="108568" name="Rectangle 3"/>
            <p:cNvSpPr>
              <a:spLocks noChangeArrowheads="1"/>
            </p:cNvSpPr>
            <p:nvPr/>
          </p:nvSpPr>
          <p:spPr bwMode="auto">
            <a:xfrm>
              <a:off x="1200" y="528"/>
              <a:ext cx="2016" cy="960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8569" name="Line 4"/>
            <p:cNvSpPr>
              <a:spLocks noChangeShapeType="1"/>
            </p:cNvSpPr>
            <p:nvPr/>
          </p:nvSpPr>
          <p:spPr bwMode="auto">
            <a:xfrm>
              <a:off x="1200" y="1008"/>
              <a:ext cx="201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08570" name="Line 5"/>
            <p:cNvSpPr>
              <a:spLocks noChangeShapeType="1"/>
            </p:cNvSpPr>
            <p:nvPr/>
          </p:nvSpPr>
          <p:spPr bwMode="auto">
            <a:xfrm>
              <a:off x="1872" y="528"/>
              <a:ext cx="0" cy="96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08571" name="Line 6"/>
            <p:cNvSpPr>
              <a:spLocks noChangeShapeType="1"/>
            </p:cNvSpPr>
            <p:nvPr/>
          </p:nvSpPr>
          <p:spPr bwMode="auto">
            <a:xfrm>
              <a:off x="2304" y="528"/>
              <a:ext cx="0" cy="96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08572" name="Line 7"/>
            <p:cNvSpPr>
              <a:spLocks noChangeShapeType="1"/>
            </p:cNvSpPr>
            <p:nvPr/>
          </p:nvSpPr>
          <p:spPr bwMode="auto">
            <a:xfrm>
              <a:off x="2736" y="528"/>
              <a:ext cx="0" cy="96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1585913" y="2576513"/>
            <a:ext cx="3124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>
                <a:latin typeface="+mj-lt"/>
              </a:rPr>
              <a:t>x       </a:t>
            </a:r>
            <a:r>
              <a:rPr lang="en-GB">
                <a:latin typeface="+mj-lt"/>
                <a:sym typeface="Symbol" pitchFamily="18" charset="2"/>
              </a:rPr>
              <a:t></a:t>
            </a:r>
            <a:r>
              <a:rPr lang="en-GB">
                <a:latin typeface="+mj-lt"/>
              </a:rPr>
              <a:t>     4     </a:t>
            </a:r>
            <a:r>
              <a:rPr lang="en-GB">
                <a:latin typeface="+mj-lt"/>
                <a:sym typeface="Symbol" pitchFamily="18" charset="2"/>
              </a:rPr>
              <a:t></a:t>
            </a:r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1362075" y="3338513"/>
            <a:ext cx="11239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S </a:t>
            </a:r>
            <a:r>
              <a:rPr lang="en-GB" dirty="0">
                <a:solidFill>
                  <a:srgbClr val="FFFF00"/>
                </a:solidFill>
                <a:latin typeface="+mj-lt"/>
                <a:sym typeface="Symbol" pitchFamily="18" charset="2"/>
              </a:rPr>
              <a:t>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(x)</a:t>
            </a:r>
          </a:p>
        </p:txBody>
      </p:sp>
      <p:sp>
        <p:nvSpPr>
          <p:cNvPr id="58379" name="Text Box 11"/>
          <p:cNvSpPr txBox="1">
            <a:spLocks noChangeArrowheads="1"/>
          </p:cNvSpPr>
          <p:nvPr/>
        </p:nvSpPr>
        <p:spPr bwMode="auto">
          <a:xfrm>
            <a:off x="5205413" y="2252663"/>
            <a:ext cx="3657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>
                <a:latin typeface="+mj-lt"/>
              </a:rPr>
              <a:t>S </a:t>
            </a:r>
            <a:r>
              <a:rPr lang="en-GB">
                <a:latin typeface="+mj-lt"/>
                <a:sym typeface="Symbol" pitchFamily="18" charset="2"/>
              </a:rPr>
              <a:t></a:t>
            </a:r>
            <a:r>
              <a:rPr lang="en-GB">
                <a:latin typeface="+mj-lt"/>
              </a:rPr>
              <a:t>(3.9 ) = 0.00337…</a:t>
            </a:r>
          </a:p>
        </p:txBody>
      </p:sp>
      <p:sp>
        <p:nvSpPr>
          <p:cNvPr id="58380" name="Text Box 12"/>
          <p:cNvSpPr txBox="1">
            <a:spLocks noChangeArrowheads="1"/>
          </p:cNvSpPr>
          <p:nvPr/>
        </p:nvSpPr>
        <p:spPr bwMode="auto">
          <a:xfrm>
            <a:off x="5205413" y="3090863"/>
            <a:ext cx="3657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S </a:t>
            </a:r>
            <a:r>
              <a:rPr lang="en-GB" dirty="0">
                <a:latin typeface="+mj-lt"/>
                <a:sym typeface="Symbol" pitchFamily="18" charset="2"/>
              </a:rPr>
              <a:t></a:t>
            </a:r>
            <a:r>
              <a:rPr lang="en-GB" dirty="0">
                <a:latin typeface="+mj-lt"/>
              </a:rPr>
              <a:t>(4.1) = -0.0029…</a:t>
            </a:r>
          </a:p>
        </p:txBody>
      </p:sp>
      <p:sp>
        <p:nvSpPr>
          <p:cNvPr id="58381" name="Line 13"/>
          <p:cNvSpPr>
            <a:spLocks noChangeShapeType="1"/>
          </p:cNvSpPr>
          <p:nvPr/>
        </p:nvSpPr>
        <p:spPr bwMode="auto">
          <a:xfrm flipV="1">
            <a:off x="2471738" y="4343400"/>
            <a:ext cx="45720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8382" name="Line 14"/>
          <p:cNvSpPr>
            <a:spLocks noChangeShapeType="1"/>
          </p:cNvSpPr>
          <p:nvPr/>
        </p:nvSpPr>
        <p:spPr bwMode="auto">
          <a:xfrm>
            <a:off x="3157538" y="4329113"/>
            <a:ext cx="685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8383" name="Line 15"/>
          <p:cNvSpPr>
            <a:spLocks noChangeShapeType="1"/>
          </p:cNvSpPr>
          <p:nvPr/>
        </p:nvSpPr>
        <p:spPr bwMode="auto">
          <a:xfrm>
            <a:off x="4148138" y="4329113"/>
            <a:ext cx="38100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8384" name="Text Box 16"/>
          <p:cNvSpPr txBox="1">
            <a:spLocks noChangeArrowheads="1"/>
          </p:cNvSpPr>
          <p:nvPr/>
        </p:nvSpPr>
        <p:spPr bwMode="auto">
          <a:xfrm>
            <a:off x="5567363" y="3881438"/>
            <a:ext cx="35290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Hence max TP at  x = 4</a:t>
            </a:r>
          </a:p>
        </p:txBody>
      </p:sp>
      <p:sp>
        <p:nvSpPr>
          <p:cNvPr id="58386" name="Text Box 18"/>
          <p:cNvSpPr txBox="1">
            <a:spLocks noChangeArrowheads="1"/>
          </p:cNvSpPr>
          <p:nvPr/>
        </p:nvSpPr>
        <p:spPr bwMode="auto">
          <a:xfrm>
            <a:off x="1057275" y="5095875"/>
            <a:ext cx="5410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>
                <a:solidFill>
                  <a:srgbClr val="FFFF00"/>
                </a:solidFill>
                <a:latin typeface="+mj-lt"/>
              </a:rPr>
              <a:t>And max share of market = S(4)</a:t>
            </a:r>
            <a:endParaRPr lang="en-GB" baseline="-2500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58387" name="Text Box 19"/>
          <p:cNvSpPr txBox="1">
            <a:spLocks noChangeArrowheads="1"/>
          </p:cNvSpPr>
          <p:nvPr/>
        </p:nvSpPr>
        <p:spPr bwMode="auto">
          <a:xfrm>
            <a:off x="6238875" y="5095875"/>
            <a:ext cx="24399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3200">
                <a:latin typeface="+mj-lt"/>
              </a:rPr>
              <a:t>= </a:t>
            </a:r>
            <a:r>
              <a:rPr lang="en-GB" sz="3200" baseline="30000">
                <a:latin typeface="+mj-lt"/>
              </a:rPr>
              <a:t>2</a:t>
            </a:r>
            <a:r>
              <a:rPr lang="en-GB" sz="3200">
                <a:latin typeface="+mj-lt"/>
              </a:rPr>
              <a:t>/</a:t>
            </a:r>
            <a:r>
              <a:rPr lang="en-GB" sz="3200" baseline="-25000">
                <a:latin typeface="+mj-lt"/>
              </a:rPr>
              <a:t>4</a:t>
            </a:r>
            <a:r>
              <a:rPr lang="en-GB" sz="3200">
                <a:latin typeface="+mj-lt"/>
              </a:rPr>
              <a:t> – </a:t>
            </a:r>
            <a:r>
              <a:rPr lang="en-GB" sz="3200" baseline="30000">
                <a:latin typeface="+mj-lt"/>
              </a:rPr>
              <a:t>4</a:t>
            </a:r>
            <a:r>
              <a:rPr lang="en-GB" sz="3200">
                <a:latin typeface="+mj-lt"/>
              </a:rPr>
              <a:t>/</a:t>
            </a:r>
            <a:r>
              <a:rPr lang="en-GB" sz="3200" baseline="-25000">
                <a:latin typeface="+mj-lt"/>
              </a:rPr>
              <a:t>16</a:t>
            </a:r>
          </a:p>
        </p:txBody>
      </p:sp>
      <p:sp>
        <p:nvSpPr>
          <p:cNvPr id="58388" name="Text Box 20"/>
          <p:cNvSpPr txBox="1">
            <a:spLocks noChangeArrowheads="1"/>
          </p:cNvSpPr>
          <p:nvPr/>
        </p:nvSpPr>
        <p:spPr bwMode="auto">
          <a:xfrm>
            <a:off x="6364288" y="5697538"/>
            <a:ext cx="2057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>
                <a:latin typeface="+mj-lt"/>
              </a:rPr>
              <a:t>= </a:t>
            </a:r>
            <a:r>
              <a:rPr lang="en-GB" sz="3200" baseline="30000" dirty="0">
                <a:latin typeface="+mj-lt"/>
              </a:rPr>
              <a:t>1</a:t>
            </a:r>
            <a:r>
              <a:rPr lang="en-GB" sz="3200" dirty="0">
                <a:latin typeface="+mj-lt"/>
              </a:rPr>
              <a:t>/</a:t>
            </a:r>
            <a:r>
              <a:rPr lang="en-GB" sz="3200" baseline="-25000" dirty="0">
                <a:latin typeface="+mj-lt"/>
              </a:rPr>
              <a:t>2</a:t>
            </a:r>
            <a:r>
              <a:rPr lang="en-GB" sz="3200" dirty="0">
                <a:latin typeface="+mj-lt"/>
              </a:rPr>
              <a:t> – </a:t>
            </a:r>
            <a:r>
              <a:rPr lang="en-GB" sz="3200" baseline="30000" dirty="0">
                <a:latin typeface="+mj-lt"/>
              </a:rPr>
              <a:t>1</a:t>
            </a:r>
            <a:r>
              <a:rPr lang="en-GB" sz="3200" dirty="0">
                <a:latin typeface="+mj-lt"/>
              </a:rPr>
              <a:t>/</a:t>
            </a:r>
            <a:r>
              <a:rPr lang="en-GB" sz="3200" baseline="-25000" dirty="0">
                <a:latin typeface="+mj-lt"/>
              </a:rPr>
              <a:t>4</a:t>
            </a:r>
          </a:p>
        </p:txBody>
      </p:sp>
      <p:sp>
        <p:nvSpPr>
          <p:cNvPr id="58390" name="Text Box 22"/>
          <p:cNvSpPr txBox="1">
            <a:spLocks noChangeArrowheads="1"/>
          </p:cNvSpPr>
          <p:nvPr/>
        </p:nvSpPr>
        <p:spPr bwMode="auto">
          <a:xfrm>
            <a:off x="6230938" y="6299200"/>
            <a:ext cx="1485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FFFF00"/>
                </a:solidFill>
                <a:latin typeface="+mj-lt"/>
              </a:rPr>
              <a:t>= </a:t>
            </a:r>
            <a:r>
              <a:rPr lang="en-GB" sz="3200" baseline="30000" dirty="0">
                <a:solidFill>
                  <a:srgbClr val="FFFF00"/>
                </a:solidFill>
                <a:latin typeface="+mj-lt"/>
              </a:rPr>
              <a:t>1</a:t>
            </a:r>
            <a:r>
              <a:rPr lang="en-GB" sz="3200" dirty="0">
                <a:solidFill>
                  <a:srgbClr val="FFFF00"/>
                </a:solidFill>
                <a:latin typeface="+mj-lt"/>
              </a:rPr>
              <a:t>/</a:t>
            </a:r>
            <a:r>
              <a:rPr lang="en-GB" sz="3200" baseline="-25000" dirty="0">
                <a:solidFill>
                  <a:srgbClr val="FFFF00"/>
                </a:solidFill>
                <a:latin typeface="+mj-lt"/>
              </a:rPr>
              <a:t>4</a:t>
            </a:r>
            <a:endParaRPr lang="en-GB" sz="32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>
          <a:xfrm>
            <a:off x="609600" y="533400"/>
            <a:ext cx="7772400" cy="11430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0"/>
              </a:spcBef>
              <a:defRPr/>
            </a:pPr>
            <a:r>
              <a:rPr lang="en-GB" sz="4400" kern="0" dirty="0">
                <a:solidFill>
                  <a:srgbClr val="EEF82A"/>
                </a:solidFill>
                <a:latin typeface="+mj-lt"/>
                <a:ea typeface="+mj-ea"/>
                <a:cs typeface="+mj-cs"/>
              </a:rPr>
              <a:t>Optimization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314450" y="1890713"/>
            <a:ext cx="1208088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Nature</a:t>
            </a:r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3395663" y="4424363"/>
            <a:ext cx="180975" cy="180975"/>
          </a:xfrm>
          <a:prstGeom prst="ellipse">
            <a:avLst/>
          </a:prstGeom>
          <a:solidFill>
            <a:srgbClr val="FF0000"/>
          </a:solidFill>
          <a:ln w="57150" algn="ctr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60325" y="1417638"/>
            <a:ext cx="839788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rgbClr val="FFFF00"/>
                </a:solidFill>
                <a:latin typeface="+mj-lt"/>
              </a:rPr>
              <a:t>Higher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648200" y="1355725"/>
            <a:ext cx="18573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en-GB" dirty="0">
              <a:latin typeface="+mj-lt"/>
            </a:endParaRPr>
          </a:p>
        </p:txBody>
      </p: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2566988" y="3170238"/>
            <a:ext cx="5397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4400" dirty="0">
                <a:solidFill>
                  <a:srgbClr val="FFFF00"/>
                </a:solidFill>
                <a:latin typeface="+mj-lt"/>
              </a:rPr>
              <a:t>+</a:t>
            </a:r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3970338" y="3162300"/>
            <a:ext cx="5397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4400" dirty="0">
                <a:solidFill>
                  <a:srgbClr val="FFFF00"/>
                </a:solidFill>
                <a:latin typeface="+mj-lt"/>
              </a:rPr>
              <a:t>-</a:t>
            </a:r>
          </a:p>
        </p:txBody>
      </p: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3240088" y="3282950"/>
            <a:ext cx="5413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FFFF00"/>
                </a:solidFill>
                <a:latin typeface="+mj-lt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8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8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583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583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583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583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583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583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8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8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8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58378" grpId="0" autoUpdateAnimBg="0"/>
      <p:bldP spid="58384" grpId="0" autoUpdateAnimBg="0"/>
      <p:bldP spid="58386" grpId="0" autoUpdateAnimBg="0"/>
      <p:bldP spid="58387" grpId="0" autoUpdateAnimBg="0"/>
      <p:bldP spid="58388" grpId="0" autoUpdateAnimBg="0"/>
      <p:bldP spid="58390" grpId="0" autoUpdateAnimBg="0"/>
      <p:bldP spid="25" grpId="0" animBg="1"/>
      <p:bldP spid="27" grpId="0" autoUpdateAnimBg="0"/>
      <p:bldP spid="30" grpId="0" autoUpdateAnimBg="0"/>
      <p:bldP spid="31" grpId="0" autoUpdateAnimBg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638300" y="3132138"/>
            <a:ext cx="705485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4400" dirty="0">
                <a:solidFill>
                  <a:srgbClr val="FFFF00"/>
                </a:solidFill>
                <a:latin typeface="+mj-lt"/>
              </a:rPr>
              <a:t>HHM 	Ex6Q and Ex6R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1054100" y="533400"/>
            <a:ext cx="7197725" cy="11430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0"/>
              </a:spcBef>
              <a:defRPr/>
            </a:pPr>
            <a:r>
              <a:rPr lang="en-GB" sz="4400" kern="0" dirty="0">
                <a:solidFill>
                  <a:srgbClr val="EEF82A"/>
                </a:solidFill>
                <a:latin typeface="+mj-lt"/>
                <a:ea typeface="+mj-ea"/>
                <a:cs typeface="+mj-cs"/>
              </a:rPr>
              <a:t>Derivative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325" y="1417638"/>
            <a:ext cx="839788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rgbClr val="FFFF00"/>
                </a:solidFill>
                <a:latin typeface="+mj-lt"/>
              </a:rPr>
              <a:t>Higher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2711450" y="2974975"/>
            <a:ext cx="3322638" cy="1071563"/>
          </a:xfrm>
          <a:prstGeom prst="cloud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rgbClr val="000000"/>
                </a:solidFill>
                <a:latin typeface="Comic Sans MS" pitchFamily="66" charset="0"/>
              </a:rPr>
              <a:t>Differentiation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rgbClr val="000000"/>
                </a:solidFill>
                <a:latin typeface="Comic Sans MS" pitchFamily="66" charset="0"/>
              </a:rPr>
              <a:t>of Polynomials</a:t>
            </a:r>
          </a:p>
        </p:txBody>
      </p:sp>
      <p:sp>
        <p:nvSpPr>
          <p:cNvPr id="74" name="AutoShape 4"/>
          <p:cNvSpPr>
            <a:spLocks noChangeArrowheads="1"/>
          </p:cNvSpPr>
          <p:nvPr/>
        </p:nvSpPr>
        <p:spPr bwMode="auto">
          <a:xfrm>
            <a:off x="3079750" y="4497388"/>
            <a:ext cx="3395663" cy="1100137"/>
          </a:xfrm>
          <a:prstGeom prst="cloudCallout">
            <a:avLst>
              <a:gd name="adj1" fmla="val -231"/>
              <a:gd name="adj2" fmla="val -102759"/>
            </a:avLst>
          </a:prstGeom>
          <a:solidFill>
            <a:srgbClr val="00B0F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2000">
                <a:solidFill>
                  <a:srgbClr val="000000"/>
                </a:solidFill>
                <a:latin typeface="Comic Sans MS" panose="030F0702030302020204" pitchFamily="66" charset="0"/>
              </a:rPr>
              <a:t>f(x) = ax</a:t>
            </a:r>
            <a:r>
              <a:rPr lang="en-GB" altLang="en-US" sz="2000" baseline="30000">
                <a:solidFill>
                  <a:srgbClr val="000000"/>
                </a:solidFill>
                <a:latin typeface="Comic Sans MS" panose="030F0702030302020204" pitchFamily="66" charset="0"/>
              </a:rPr>
              <a:t>n</a:t>
            </a:r>
          </a:p>
          <a:p>
            <a:pPr eaLnBrk="1" hangingPunct="1"/>
            <a:r>
              <a:rPr lang="en-GB" altLang="en-US" sz="2000">
                <a:solidFill>
                  <a:srgbClr val="000000"/>
                </a:solidFill>
                <a:latin typeface="Comic Sans MS" panose="030F0702030302020204" pitchFamily="66" charset="0"/>
              </a:rPr>
              <a:t>then f’x) = anx</a:t>
            </a:r>
            <a:r>
              <a:rPr lang="en-GB" altLang="en-US" sz="2000" baseline="30000">
                <a:solidFill>
                  <a:srgbClr val="000000"/>
                </a:solidFill>
                <a:latin typeface="Comic Sans MS" panose="030F0702030302020204" pitchFamily="66" charset="0"/>
              </a:rPr>
              <a:t>n-1</a:t>
            </a:r>
            <a:endParaRPr lang="en-GB" altLang="en-US" sz="20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3" name="Cloud Callout 142"/>
          <p:cNvSpPr/>
          <p:nvPr/>
        </p:nvSpPr>
        <p:spPr>
          <a:xfrm>
            <a:off x="6178550" y="3698875"/>
            <a:ext cx="2951163" cy="3076575"/>
          </a:xfrm>
          <a:prstGeom prst="cloudCallout">
            <a:avLst>
              <a:gd name="adj1" fmla="val -85158"/>
              <a:gd name="adj2" fmla="val 10700"/>
            </a:avLst>
          </a:prstGeom>
          <a:solidFill>
            <a:srgbClr val="00B0F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142" name="Cloud Callout 141"/>
          <p:cNvSpPr/>
          <p:nvPr/>
        </p:nvSpPr>
        <p:spPr>
          <a:xfrm>
            <a:off x="0" y="3630613"/>
            <a:ext cx="2951163" cy="3074987"/>
          </a:xfrm>
          <a:prstGeom prst="cloudCallout">
            <a:avLst>
              <a:gd name="adj1" fmla="val 79631"/>
              <a:gd name="adj2" fmla="val 13401"/>
            </a:avLst>
          </a:prstGeom>
          <a:solidFill>
            <a:srgbClr val="00B0F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80" name="AutoShape 4"/>
          <p:cNvSpPr>
            <a:spLocks noChangeArrowheads="1"/>
          </p:cNvSpPr>
          <p:nvPr/>
        </p:nvSpPr>
        <p:spPr bwMode="auto">
          <a:xfrm>
            <a:off x="6069013" y="2165350"/>
            <a:ext cx="2852737" cy="1620838"/>
          </a:xfrm>
          <a:prstGeom prst="cloudCallout">
            <a:avLst>
              <a:gd name="adj1" fmla="val -75889"/>
              <a:gd name="adj2" fmla="val 28565"/>
            </a:avLst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Derivative </a:t>
            </a:r>
          </a:p>
          <a:p>
            <a:pPr eaLnBrk="1" hangingPunct="1"/>
            <a:r>
              <a:rPr lang="en-GB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= gradient </a:t>
            </a:r>
          </a:p>
          <a:p>
            <a:pPr eaLnBrk="1" hangingPunct="1"/>
            <a:r>
              <a:rPr lang="en-GB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= rate of change </a:t>
            </a:r>
          </a:p>
        </p:txBody>
      </p:sp>
      <p:sp>
        <p:nvSpPr>
          <p:cNvPr id="27" name="AutoShape 4"/>
          <p:cNvSpPr>
            <a:spLocks noChangeArrowheads="1"/>
          </p:cNvSpPr>
          <p:nvPr/>
        </p:nvSpPr>
        <p:spPr bwMode="auto">
          <a:xfrm>
            <a:off x="2592388" y="2062163"/>
            <a:ext cx="1884362" cy="846137"/>
          </a:xfrm>
          <a:prstGeom prst="cloudCallout">
            <a:avLst>
              <a:gd name="adj1" fmla="val 36833"/>
              <a:gd name="adj2" fmla="val 74426"/>
            </a:avLst>
          </a:prstGeom>
          <a:solidFill>
            <a:srgbClr val="00B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Graphs</a:t>
            </a:r>
          </a:p>
          <a:p>
            <a:pPr eaLnBrk="1" hangingPunct="1"/>
            <a:r>
              <a:rPr lang="en-GB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f’(x)=0</a:t>
            </a:r>
          </a:p>
        </p:txBody>
      </p:sp>
      <p:graphicFrame>
        <p:nvGraphicFramePr>
          <p:cNvPr id="1050" name="Object 101"/>
          <p:cNvGraphicFramePr>
            <a:graphicFrameLocks noChangeAspect="1"/>
          </p:cNvGraphicFramePr>
          <p:nvPr/>
        </p:nvGraphicFramePr>
        <p:xfrm>
          <a:off x="7285038" y="3898900"/>
          <a:ext cx="1111250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2" name="Equation" r:id="rId3" imgW="838080" imgH="444240" progId="Equation.DSMT4">
                  <p:embed/>
                </p:oleObj>
              </mc:Choice>
              <mc:Fallback>
                <p:oleObj name="Equation" r:id="rId3" imgW="838080" imgH="444240" progId="Equation.DSMT4">
                  <p:embed/>
                  <p:pic>
                    <p:nvPicPr>
                      <p:cNvPr id="0" name="Object 1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5038" y="3898900"/>
                        <a:ext cx="1111250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" name="Object 103"/>
          <p:cNvGraphicFramePr>
            <a:graphicFrameLocks noChangeAspect="1"/>
          </p:cNvGraphicFramePr>
          <p:nvPr/>
        </p:nvGraphicFramePr>
        <p:xfrm>
          <a:off x="7272338" y="4625975"/>
          <a:ext cx="1201737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3" name="Equation" r:id="rId5" imgW="799920" imgH="520560" progId="Equation.DSMT4">
                  <p:embed/>
                </p:oleObj>
              </mc:Choice>
              <mc:Fallback>
                <p:oleObj name="Equation" r:id="rId5" imgW="799920" imgH="520560" progId="Equation.DSMT4">
                  <p:embed/>
                  <p:pic>
                    <p:nvPicPr>
                      <p:cNvPr id="0" name="Object 1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2338" y="4625975"/>
                        <a:ext cx="1201737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103"/>
          <p:cNvGraphicFramePr>
            <a:graphicFrameLocks noChangeAspect="1"/>
          </p:cNvGraphicFramePr>
          <p:nvPr/>
        </p:nvGraphicFramePr>
        <p:xfrm>
          <a:off x="6700838" y="5418138"/>
          <a:ext cx="1914525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4" name="Equation" r:id="rId7" imgW="1434960" imgH="622080" progId="Equation.DSMT4">
                  <p:embed/>
                </p:oleObj>
              </mc:Choice>
              <mc:Fallback>
                <p:oleObj name="Equation" r:id="rId7" imgW="1434960" imgH="622080" progId="Equation.DSMT4">
                  <p:embed/>
                  <p:pic>
                    <p:nvPicPr>
                      <p:cNvPr id="0" name="Object 1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0838" y="5418138"/>
                        <a:ext cx="1914525" cy="86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" name="Object 101"/>
          <p:cNvGraphicFramePr>
            <a:graphicFrameLocks noChangeAspect="1"/>
          </p:cNvGraphicFramePr>
          <p:nvPr/>
        </p:nvGraphicFramePr>
        <p:xfrm>
          <a:off x="723900" y="3929063"/>
          <a:ext cx="1603375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5" name="Equation" r:id="rId9" imgW="1117440" imgH="355320" progId="Equation.DSMT4">
                  <p:embed/>
                </p:oleObj>
              </mc:Choice>
              <mc:Fallback>
                <p:oleObj name="Equation" r:id="rId9" imgW="1117440" imgH="355320" progId="Equation.DSMT4">
                  <p:embed/>
                  <p:pic>
                    <p:nvPicPr>
                      <p:cNvPr id="0" name="Object 1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" y="3929063"/>
                        <a:ext cx="1603375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" name="Object 103"/>
          <p:cNvGraphicFramePr>
            <a:graphicFrameLocks noChangeAspect="1"/>
          </p:cNvGraphicFramePr>
          <p:nvPr/>
        </p:nvGraphicFramePr>
        <p:xfrm>
          <a:off x="760413" y="4511675"/>
          <a:ext cx="1508125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6" name="Equation" r:id="rId11" imgW="1002960" imgH="330120" progId="Equation.DSMT4">
                  <p:embed/>
                </p:oleObj>
              </mc:Choice>
              <mc:Fallback>
                <p:oleObj name="Equation" r:id="rId11" imgW="1002960" imgH="330120" progId="Equation.DSMT4">
                  <p:embed/>
                  <p:pic>
                    <p:nvPicPr>
                      <p:cNvPr id="0" name="Object 1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413" y="4511675"/>
                        <a:ext cx="1508125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" name="Object 103"/>
          <p:cNvGraphicFramePr>
            <a:graphicFrameLocks noChangeAspect="1"/>
          </p:cNvGraphicFramePr>
          <p:nvPr/>
        </p:nvGraphicFramePr>
        <p:xfrm>
          <a:off x="584200" y="5046663"/>
          <a:ext cx="1593850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7" name="Equation" r:id="rId13" imgW="1193760" imgH="419040" progId="Equation.DSMT4">
                  <p:embed/>
                </p:oleObj>
              </mc:Choice>
              <mc:Fallback>
                <p:oleObj name="Equation" r:id="rId13" imgW="1193760" imgH="419040" progId="Equation.DSMT4">
                  <p:embed/>
                  <p:pic>
                    <p:nvPicPr>
                      <p:cNvPr id="0" name="Object 1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200" y="5046663"/>
                        <a:ext cx="1593850" cy="585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03"/>
          <p:cNvGraphicFramePr>
            <a:graphicFrameLocks noChangeAspect="1"/>
          </p:cNvGraphicFramePr>
          <p:nvPr/>
        </p:nvGraphicFramePr>
        <p:xfrm>
          <a:off x="555625" y="5581650"/>
          <a:ext cx="1595438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8" name="Equation" r:id="rId15" imgW="1193760" imgH="444240" progId="Equation.DSMT4">
                  <p:embed/>
                </p:oleObj>
              </mc:Choice>
              <mc:Fallback>
                <p:oleObj name="Equation" r:id="rId15" imgW="1193760" imgH="444240" progId="Equation.DSMT4">
                  <p:embed/>
                  <p:pic>
                    <p:nvPicPr>
                      <p:cNvPr id="0" name="Object 1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625" y="5581650"/>
                        <a:ext cx="1595438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" name="AutoShape 4"/>
          <p:cNvSpPr>
            <a:spLocks noChangeArrowheads="1"/>
          </p:cNvSpPr>
          <p:nvPr/>
        </p:nvSpPr>
        <p:spPr bwMode="auto">
          <a:xfrm>
            <a:off x="0" y="1884363"/>
            <a:ext cx="2617788" cy="1854200"/>
          </a:xfrm>
          <a:prstGeom prst="cloudCallout">
            <a:avLst>
              <a:gd name="adj1" fmla="val 61514"/>
              <a:gd name="adj2" fmla="val -17801"/>
            </a:avLst>
          </a:prstGeom>
          <a:solidFill>
            <a:srgbClr val="00B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1400">
                <a:solidFill>
                  <a:srgbClr val="000000"/>
                </a:solidFill>
                <a:latin typeface="Comic Sans MS" panose="030F0702030302020204" pitchFamily="66" charset="0"/>
              </a:rPr>
              <a:t>f’(x)=0</a:t>
            </a:r>
          </a:p>
          <a:p>
            <a:pPr eaLnBrk="1" hangingPunct="1"/>
            <a:r>
              <a:rPr lang="en-GB" altLang="en-US" sz="1400">
                <a:solidFill>
                  <a:srgbClr val="000000"/>
                </a:solidFill>
                <a:latin typeface="Comic Sans MS" panose="030F0702030302020204" pitchFamily="66" charset="0"/>
              </a:rPr>
              <a:t>Stationary Pts</a:t>
            </a:r>
          </a:p>
          <a:p>
            <a:pPr eaLnBrk="1" hangingPunct="1"/>
            <a:r>
              <a:rPr lang="en-GB" altLang="en-US" sz="1400">
                <a:solidFill>
                  <a:srgbClr val="000000"/>
                </a:solidFill>
                <a:latin typeface="Comic Sans MS" panose="030F0702030302020204" pitchFamily="66" charset="0"/>
              </a:rPr>
              <a:t>Max. / Mini Pts</a:t>
            </a:r>
          </a:p>
          <a:p>
            <a:pPr eaLnBrk="1" hangingPunct="1"/>
            <a:r>
              <a:rPr lang="en-GB" altLang="en-US" sz="1400">
                <a:solidFill>
                  <a:srgbClr val="000000"/>
                </a:solidFill>
                <a:latin typeface="Comic Sans MS" panose="030F0702030302020204" pitchFamily="66" charset="0"/>
              </a:rPr>
              <a:t>Inflection Pt</a:t>
            </a:r>
          </a:p>
        </p:txBody>
      </p:sp>
      <p:sp>
        <p:nvSpPr>
          <p:cNvPr id="89" name="AutoShape 4"/>
          <p:cNvSpPr>
            <a:spLocks noChangeArrowheads="1"/>
          </p:cNvSpPr>
          <p:nvPr/>
        </p:nvSpPr>
        <p:spPr bwMode="auto">
          <a:xfrm>
            <a:off x="0" y="0"/>
            <a:ext cx="2617788" cy="1635125"/>
          </a:xfrm>
          <a:prstGeom prst="cloudCallout">
            <a:avLst>
              <a:gd name="adj1" fmla="val -2509"/>
              <a:gd name="adj2" fmla="val 71185"/>
            </a:avLst>
          </a:prstGeom>
          <a:solidFill>
            <a:srgbClr val="00B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Nature Table</a:t>
            </a:r>
          </a:p>
        </p:txBody>
      </p:sp>
      <p:grpSp>
        <p:nvGrpSpPr>
          <p:cNvPr id="2" name="Group 145"/>
          <p:cNvGrpSpPr>
            <a:grpSpLocks/>
          </p:cNvGrpSpPr>
          <p:nvPr/>
        </p:nvGrpSpPr>
        <p:grpSpPr bwMode="auto">
          <a:xfrm>
            <a:off x="87313" y="484188"/>
            <a:ext cx="1920875" cy="1106487"/>
            <a:chOff x="87771" y="484904"/>
            <a:chExt cx="1921138" cy="1106546"/>
          </a:xfrm>
        </p:grpSpPr>
        <p:sp>
          <p:nvSpPr>
            <p:cNvPr id="25623" name="TextBox 104"/>
            <p:cNvSpPr txBox="1">
              <a:spLocks noChangeArrowheads="1"/>
            </p:cNvSpPr>
            <p:nvPr/>
          </p:nvSpPr>
          <p:spPr bwMode="auto">
            <a:xfrm>
              <a:off x="614333" y="484904"/>
              <a:ext cx="407540" cy="399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/>
              <a:r>
                <a:rPr lang="en-GB" altLang="en-US" sz="2000">
                  <a:solidFill>
                    <a:schemeClr val="bg1"/>
                  </a:solidFill>
                  <a:latin typeface="Comic Sans MS" panose="030F0702030302020204" pitchFamily="66" charset="0"/>
                </a:rPr>
                <a:t>-1</a:t>
              </a:r>
            </a:p>
          </p:txBody>
        </p:sp>
        <p:sp>
          <p:nvSpPr>
            <p:cNvPr id="25624" name="TextBox 106"/>
            <p:cNvSpPr txBox="1">
              <a:spLocks noChangeArrowheads="1"/>
            </p:cNvSpPr>
            <p:nvPr/>
          </p:nvSpPr>
          <p:spPr bwMode="auto">
            <a:xfrm>
              <a:off x="1029549" y="484904"/>
              <a:ext cx="341807" cy="399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/>
              <a:r>
                <a:rPr lang="en-GB" altLang="en-US" sz="2000">
                  <a:solidFill>
                    <a:schemeClr val="bg1"/>
                  </a:solidFill>
                  <a:latin typeface="Comic Sans MS" panose="030F0702030302020204" pitchFamily="66" charset="0"/>
                </a:rPr>
                <a:t>2</a:t>
              </a:r>
            </a:p>
          </p:txBody>
        </p:sp>
        <p:sp>
          <p:nvSpPr>
            <p:cNvPr id="25625" name="TextBox 107"/>
            <p:cNvSpPr txBox="1">
              <a:spLocks noChangeArrowheads="1"/>
            </p:cNvSpPr>
            <p:nvPr/>
          </p:nvSpPr>
          <p:spPr bwMode="auto">
            <a:xfrm>
              <a:off x="1385453" y="484904"/>
              <a:ext cx="341807" cy="399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/>
              <a:r>
                <a:rPr lang="en-GB" altLang="en-US" sz="2000">
                  <a:solidFill>
                    <a:schemeClr val="bg1"/>
                  </a:solidFill>
                  <a:latin typeface="Comic Sans MS" panose="030F0702030302020204" pitchFamily="66" charset="0"/>
                </a:rPr>
                <a:t>5</a:t>
              </a:r>
            </a:p>
          </p:txBody>
        </p:sp>
        <p:sp>
          <p:nvSpPr>
            <p:cNvPr id="25626" name="TextBox 109"/>
            <p:cNvSpPr txBox="1">
              <a:spLocks noChangeArrowheads="1"/>
            </p:cNvSpPr>
            <p:nvPr/>
          </p:nvSpPr>
          <p:spPr bwMode="auto">
            <a:xfrm>
              <a:off x="669751" y="734284"/>
              <a:ext cx="308140" cy="399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/>
              <a:r>
                <a:rPr lang="en-GB" altLang="en-US" sz="2000">
                  <a:solidFill>
                    <a:schemeClr val="bg1"/>
                  </a:solidFill>
                  <a:latin typeface="Comic Sans MS" panose="030F0702030302020204" pitchFamily="66" charset="0"/>
                </a:rPr>
                <a:t>+</a:t>
              </a:r>
            </a:p>
          </p:txBody>
        </p:sp>
        <p:sp>
          <p:nvSpPr>
            <p:cNvPr id="25627" name="TextBox 111"/>
            <p:cNvSpPr txBox="1">
              <a:spLocks noChangeArrowheads="1"/>
            </p:cNvSpPr>
            <p:nvPr/>
          </p:nvSpPr>
          <p:spPr bwMode="auto">
            <a:xfrm>
              <a:off x="1015692" y="775849"/>
              <a:ext cx="341807" cy="399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/>
              <a:r>
                <a:rPr lang="en-GB" altLang="en-US" sz="2000">
                  <a:solidFill>
                    <a:schemeClr val="bg1"/>
                  </a:solidFill>
                  <a:latin typeface="Comic Sans MS" panose="030F0702030302020204" pitchFamily="66" charset="0"/>
                </a:rPr>
                <a:t>0</a:t>
              </a:r>
            </a:p>
          </p:txBody>
        </p:sp>
        <p:sp>
          <p:nvSpPr>
            <p:cNvPr id="25628" name="TextBox 113"/>
            <p:cNvSpPr txBox="1">
              <a:spLocks noChangeArrowheads="1"/>
            </p:cNvSpPr>
            <p:nvPr/>
          </p:nvSpPr>
          <p:spPr bwMode="auto">
            <a:xfrm>
              <a:off x="1357741" y="706574"/>
              <a:ext cx="292107" cy="399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/>
              <a:r>
                <a:rPr lang="en-GB" altLang="en-US" sz="2000">
                  <a:solidFill>
                    <a:schemeClr val="bg1"/>
                  </a:solidFill>
                  <a:latin typeface="Comic Sans MS" panose="030F0702030302020204" pitchFamily="66" charset="0"/>
                </a:rPr>
                <a:t>-</a:t>
              </a:r>
            </a:p>
          </p:txBody>
        </p:sp>
        <p:grpSp>
          <p:nvGrpSpPr>
            <p:cNvPr id="25629" name="Group 143"/>
            <p:cNvGrpSpPr>
              <a:grpSpLocks/>
            </p:cNvGrpSpPr>
            <p:nvPr/>
          </p:nvGrpSpPr>
          <p:grpSpPr bwMode="auto">
            <a:xfrm>
              <a:off x="87771" y="484904"/>
              <a:ext cx="1921138" cy="734734"/>
              <a:chOff x="87771" y="484904"/>
              <a:chExt cx="1921138" cy="734734"/>
            </a:xfrm>
          </p:grpSpPr>
          <p:cxnSp>
            <p:nvCxnSpPr>
              <p:cNvPr id="91" name="Straight Connector 90"/>
              <p:cNvCxnSpPr/>
              <p:nvPr/>
            </p:nvCxnSpPr>
            <p:spPr>
              <a:xfrm>
                <a:off x="305288" y="762731"/>
                <a:ext cx="1703621" cy="158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635" name="TextBox 97"/>
              <p:cNvSpPr txBox="1">
                <a:spLocks noChangeArrowheads="1"/>
              </p:cNvSpPr>
              <p:nvPr/>
            </p:nvSpPr>
            <p:spPr bwMode="auto">
              <a:xfrm>
                <a:off x="263237" y="484904"/>
                <a:ext cx="335394" cy="3999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9pPr>
              </a:lstStyle>
              <a:p>
                <a:pPr eaLnBrk="1" hangingPunct="1"/>
                <a:r>
                  <a:rPr lang="en-GB" altLang="en-US" sz="200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x</a:t>
                </a:r>
              </a:p>
            </p:txBody>
          </p:sp>
          <p:sp>
            <p:nvSpPr>
              <p:cNvPr id="25636" name="Rectangle 101"/>
              <p:cNvSpPr>
                <a:spLocks noChangeArrowheads="1"/>
              </p:cNvSpPr>
              <p:nvPr/>
            </p:nvSpPr>
            <p:spPr bwMode="auto">
              <a:xfrm>
                <a:off x="87771" y="750515"/>
                <a:ext cx="545417" cy="3076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9pPr>
              </a:lstStyle>
              <a:p>
                <a:pPr eaLnBrk="1" hangingPunct="1"/>
                <a:r>
                  <a:rPr lang="en-GB" altLang="en-US" sz="140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f’(x)</a:t>
                </a:r>
                <a:endParaRPr lang="en-GB" altLang="en-US" sz="1400"/>
              </a:p>
            </p:txBody>
          </p:sp>
          <p:cxnSp>
            <p:nvCxnSpPr>
              <p:cNvPr id="121" name="Straight Connector 120"/>
              <p:cNvCxnSpPr/>
              <p:nvPr/>
            </p:nvCxnSpPr>
            <p:spPr>
              <a:xfrm rot="5400000">
                <a:off x="1371470" y="873068"/>
                <a:ext cx="692187" cy="158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5400000">
                <a:off x="1006295" y="873068"/>
                <a:ext cx="692187" cy="158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5400000">
                <a:off x="277532" y="873068"/>
                <a:ext cx="692187" cy="158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5400000">
                <a:off x="642707" y="873068"/>
                <a:ext cx="692187" cy="158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>
                <a:off x="264007" y="1108824"/>
                <a:ext cx="1703621" cy="158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7" name="Straight Arrow Connector 126"/>
            <p:cNvCxnSpPr>
              <a:endCxn id="0" idx="2"/>
            </p:cNvCxnSpPr>
            <p:nvPr/>
          </p:nvCxnSpPr>
          <p:spPr>
            <a:xfrm rot="5400000" flipH="1" flipV="1">
              <a:off x="592677" y="1240586"/>
              <a:ext cx="287352" cy="198464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/>
            <p:cNvCxnSpPr/>
            <p:nvPr/>
          </p:nvCxnSpPr>
          <p:spPr>
            <a:xfrm flipV="1">
              <a:off x="983244" y="1219955"/>
              <a:ext cx="346122" cy="0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/>
            <p:cNvCxnSpPr/>
            <p:nvPr/>
          </p:nvCxnSpPr>
          <p:spPr>
            <a:xfrm rot="16200000" flipH="1">
              <a:off x="1427020" y="1260431"/>
              <a:ext cx="222262" cy="166711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33" name="TextBox 137"/>
            <p:cNvSpPr txBox="1">
              <a:spLocks noChangeArrowheads="1"/>
            </p:cNvSpPr>
            <p:nvPr/>
          </p:nvSpPr>
          <p:spPr bwMode="auto">
            <a:xfrm>
              <a:off x="886690" y="1191491"/>
              <a:ext cx="692913" cy="399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/>
              <a:r>
                <a:rPr lang="en-GB" altLang="en-US" sz="2000">
                  <a:solidFill>
                    <a:schemeClr val="bg1"/>
                  </a:solidFill>
                  <a:latin typeface="Comic Sans MS" panose="030F0702030302020204" pitchFamily="66" charset="0"/>
                </a:rPr>
                <a:t>Max</a:t>
              </a:r>
            </a:p>
          </p:txBody>
        </p:sp>
      </p:grpSp>
      <p:sp>
        <p:nvSpPr>
          <p:cNvPr id="139" name="AutoShape 4"/>
          <p:cNvSpPr>
            <a:spLocks noChangeArrowheads="1"/>
          </p:cNvSpPr>
          <p:nvPr/>
        </p:nvSpPr>
        <p:spPr bwMode="auto">
          <a:xfrm>
            <a:off x="4433888" y="1398588"/>
            <a:ext cx="1884362" cy="846137"/>
          </a:xfrm>
          <a:prstGeom prst="cloudCallout">
            <a:avLst>
              <a:gd name="adj1" fmla="val -24620"/>
              <a:gd name="adj2" fmla="val 152843"/>
            </a:avLst>
          </a:prstGeom>
          <a:solidFill>
            <a:schemeClr val="accent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Gradient at a point</a:t>
            </a:r>
          </a:p>
        </p:txBody>
      </p:sp>
      <p:sp>
        <p:nvSpPr>
          <p:cNvPr id="140" name="AutoShape 4"/>
          <p:cNvSpPr>
            <a:spLocks noChangeArrowheads="1"/>
          </p:cNvSpPr>
          <p:nvPr/>
        </p:nvSpPr>
        <p:spPr bwMode="auto">
          <a:xfrm>
            <a:off x="5445125" y="234950"/>
            <a:ext cx="2201863" cy="846138"/>
          </a:xfrm>
          <a:prstGeom prst="cloudCallout">
            <a:avLst>
              <a:gd name="adj1" fmla="val -56991"/>
              <a:gd name="adj2" fmla="val 83991"/>
            </a:avLst>
          </a:prstGeom>
          <a:solidFill>
            <a:schemeClr val="accent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Equation of tangent line</a:t>
            </a:r>
          </a:p>
        </p:txBody>
      </p:sp>
      <p:sp>
        <p:nvSpPr>
          <p:cNvPr id="141" name="AutoShape 4"/>
          <p:cNvSpPr>
            <a:spLocks noChangeArrowheads="1"/>
          </p:cNvSpPr>
          <p:nvPr/>
        </p:nvSpPr>
        <p:spPr bwMode="auto">
          <a:xfrm>
            <a:off x="6483350" y="1025525"/>
            <a:ext cx="2411413" cy="817563"/>
          </a:xfrm>
          <a:prstGeom prst="cloudCallout">
            <a:avLst>
              <a:gd name="adj1" fmla="val -44412"/>
              <a:gd name="adj2" fmla="val -58634"/>
            </a:avLst>
          </a:prstGeom>
          <a:solidFill>
            <a:schemeClr val="accent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Straight Line</a:t>
            </a:r>
          </a:p>
          <a:p>
            <a:pPr eaLnBrk="1" hangingPunct="1"/>
            <a:r>
              <a:rPr lang="en-GB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Theory</a:t>
            </a:r>
          </a:p>
        </p:txBody>
      </p:sp>
      <p:sp>
        <p:nvSpPr>
          <p:cNvPr id="40" name="AutoShape 4"/>
          <p:cNvSpPr>
            <a:spLocks noChangeArrowheads="1"/>
          </p:cNvSpPr>
          <p:nvPr/>
        </p:nvSpPr>
        <p:spPr bwMode="auto">
          <a:xfrm>
            <a:off x="2617788" y="360363"/>
            <a:ext cx="2106612" cy="1385887"/>
          </a:xfrm>
          <a:prstGeom prst="cloudCallout">
            <a:avLst>
              <a:gd name="adj1" fmla="val 68023"/>
              <a:gd name="adj2" fmla="val 188787"/>
            </a:avLst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Leibniz Notation</a:t>
            </a:r>
          </a:p>
        </p:txBody>
      </p:sp>
      <p:graphicFrame>
        <p:nvGraphicFramePr>
          <p:cNvPr id="41" name="Object 40"/>
          <p:cNvGraphicFramePr>
            <a:graphicFrameLocks noChangeAspect="1"/>
          </p:cNvGraphicFramePr>
          <p:nvPr/>
        </p:nvGraphicFramePr>
        <p:xfrm>
          <a:off x="3108325" y="1066800"/>
          <a:ext cx="91757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9" name="Equation" r:id="rId17" imgW="711000" imgH="393480" progId="Equation.DSMT4">
                  <p:embed/>
                </p:oleObj>
              </mc:Choice>
              <mc:Fallback>
                <p:oleObj name="Equation" r:id="rId17" imgW="711000" imgH="393480" progId="Equation.DSMT4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8325" y="1066800"/>
                        <a:ext cx="917575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74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74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74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80"/>
                            </p:stCondLst>
                            <p:childTnLst>
                              <p:par>
                                <p:cTn id="3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9" dur="8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0" dur="8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8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6" dur="8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7" dur="8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8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3" dur="8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4" dur="8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8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0" dur="8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1" dur="8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8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80"/>
                            </p:stCondLst>
                            <p:childTnLst>
                              <p:par>
                                <p:cTn id="1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6" dur="8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7" dur="8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8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3" dur="8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4" dur="8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8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0" dur="80"/>
                                        <p:tgtEl>
                                          <p:spTgt spid="88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1" dur="80"/>
                                        <p:tgtEl>
                                          <p:spTgt spid="88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80"/>
                                        <p:tgtEl>
                                          <p:spTgt spid="88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80"/>
                            </p:stCondLst>
                            <p:childTnLst>
                              <p:par>
                                <p:cTn id="14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6" dur="8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7" dur="8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8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3" dur="80"/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4" dur="80"/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80"/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0" dur="80"/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1" dur="80"/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80"/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7" dur="80"/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8" dur="80"/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80"/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4" dur="8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5" dur="80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80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8" dur="80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9" dur="80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80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80"/>
                            </p:stCondLst>
                            <p:childTnLst>
                              <p:par>
                                <p:cTn id="19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4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5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build="p" animBg="1"/>
      <p:bldP spid="143" grpId="0" animBg="1"/>
      <p:bldP spid="142" grpId="0" animBg="1"/>
      <p:bldP spid="80" grpId="0" build="p" animBg="1"/>
      <p:bldP spid="27" grpId="0" build="p" animBg="1"/>
      <p:bldP spid="88" grpId="0" build="p" animBg="1"/>
      <p:bldP spid="89" grpId="0" animBg="1"/>
      <p:bldP spid="139" grpId="0" animBg="1"/>
      <p:bldP spid="140" grpId="0" animBg="1"/>
      <p:bldP spid="141" grpId="0" animBg="1"/>
      <p:bldP spid="40" grpId="0" build="p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le 38"/>
          <p:cNvSpPr>
            <a:spLocks noGrp="1"/>
          </p:cNvSpPr>
          <p:nvPr>
            <p:ph type="ctrTitle" sz="quarter"/>
          </p:nvPr>
        </p:nvSpPr>
        <p:spPr>
          <a:xfrm>
            <a:off x="1104900" y="88900"/>
            <a:ext cx="7086600" cy="1193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r>
              <a:rPr lang="en-GB" altLang="en-US" b="0" smtClean="0">
                <a:solidFill>
                  <a:srgbClr val="FFFF00"/>
                </a:solidFill>
                <a:effectLst/>
              </a:rPr>
              <a:t>Are you on Target 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27100" y="2484438"/>
            <a:ext cx="588010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GB" sz="3200" dirty="0">
                <a:latin typeface="+mj-lt"/>
              </a:rPr>
              <a:t> 		Update you log book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0588" y="3597275"/>
            <a:ext cx="8296275" cy="18161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GB" sz="2800" dirty="0">
                <a:latin typeface="+mj-lt"/>
              </a:rPr>
              <a:t> 		Make sure you complete and correct </a:t>
            </a:r>
          </a:p>
          <a:p>
            <a:pPr algn="l">
              <a:defRPr/>
            </a:pPr>
            <a:r>
              <a:rPr lang="en-GB" sz="2800" dirty="0">
                <a:latin typeface="+mj-lt"/>
              </a:rPr>
              <a:t>		</a:t>
            </a:r>
            <a:r>
              <a:rPr lang="en-GB" sz="2800" u="sng" dirty="0">
                <a:solidFill>
                  <a:srgbClr val="FFFF00"/>
                </a:solidFill>
                <a:latin typeface="+mj-lt"/>
              </a:rPr>
              <a:t>ALL</a:t>
            </a:r>
            <a:r>
              <a:rPr lang="en-GB" sz="2800" dirty="0">
                <a:latin typeface="+mj-lt"/>
              </a:rPr>
              <a:t> of the </a:t>
            </a:r>
            <a:r>
              <a:rPr lang="en-GB" sz="2800" dirty="0">
                <a:latin typeface="+mj-lt"/>
                <a:hlinkClick r:id="rId2"/>
              </a:rPr>
              <a:t>Differentiation 1</a:t>
            </a:r>
            <a:endParaRPr lang="en-GB" sz="2800" dirty="0">
              <a:latin typeface="+mj-lt"/>
            </a:endParaRPr>
          </a:p>
          <a:p>
            <a:pPr algn="l">
              <a:defRPr/>
            </a:pPr>
            <a:r>
              <a:rPr lang="en-GB" sz="2800" dirty="0">
                <a:latin typeface="+mj-lt"/>
              </a:rPr>
              <a:t>		questions in the past paper booklet.</a:t>
            </a:r>
          </a:p>
        </p:txBody>
      </p:sp>
      <p:sp>
        <p:nvSpPr>
          <p:cNvPr id="8" name="Title 38"/>
          <p:cNvSpPr txBox="1">
            <a:spLocks/>
          </p:cNvSpPr>
          <p:nvPr/>
        </p:nvSpPr>
        <p:spPr bwMode="auto">
          <a:xfrm>
            <a:off x="1270000" y="1384300"/>
            <a:ext cx="7086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eaLnBrk="0" hangingPunct="0">
              <a:spcBef>
                <a:spcPct val="0"/>
              </a:spcBef>
              <a:defRPr/>
            </a:pPr>
            <a:endParaRPr lang="en-GB" kern="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1_Shimmer">
  <a:themeElements>
    <a:clrScheme name="1_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1_Shimmer">
      <a:majorFont>
        <a:latin typeface="Comic Sans MS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D4D4D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D4D4D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1_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3128</TotalTime>
  <Words>5090</Words>
  <Application>Microsoft Office PowerPoint</Application>
  <PresentationFormat>On-screen Show (4:3)</PresentationFormat>
  <Paragraphs>962</Paragraphs>
  <Slides>98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98</vt:i4>
      </vt:variant>
    </vt:vector>
  </HeadingPairs>
  <TitlesOfParts>
    <vt:vector size="114" baseType="lpstr">
      <vt:lpstr>Arial Narrow</vt:lpstr>
      <vt:lpstr>Arial</vt:lpstr>
      <vt:lpstr>Comic Sans MS</vt:lpstr>
      <vt:lpstr>Tahoma</vt:lpstr>
      <vt:lpstr>Wingdings</vt:lpstr>
      <vt:lpstr>Calibri</vt:lpstr>
      <vt:lpstr>Constantia</vt:lpstr>
      <vt:lpstr>Wingdings 2</vt:lpstr>
      <vt:lpstr>Symbol</vt:lpstr>
      <vt:lpstr>Times New Roman</vt:lpstr>
      <vt:lpstr>1_Shimmer</vt:lpstr>
      <vt:lpstr>Default Design</vt:lpstr>
      <vt:lpstr>Paper</vt:lpstr>
      <vt:lpstr>Office Theme</vt:lpstr>
      <vt:lpstr>MathType 5.0 Equation</vt:lpstr>
      <vt:lpstr>MathType 6.0 Equation</vt:lpstr>
      <vt:lpstr>Higher Unit 1 Applications 1.4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Derivative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Special Points</vt:lpstr>
      <vt:lpstr>Special Points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Leibniz Notation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Increasing &amp; Decreasing Functions  and  Stationary Points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Stationary Points  and Their Nature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Curve Sketching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Max &amp; Min on Closed Intervals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Optimization</vt:lpstr>
      <vt:lpstr>Optimization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Are you on Target !</vt:lpstr>
    </vt:vector>
  </TitlesOfParts>
  <Company>Home 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Laws Of Surds.</dc:title>
  <dc:creator>Alan Pithie</dc:creator>
  <cp:lastModifiedBy>Convertio</cp:lastModifiedBy>
  <cp:revision>326</cp:revision>
  <dcterms:created xsi:type="dcterms:W3CDTF">2003-07-06T12:17:47Z</dcterms:created>
  <dcterms:modified xsi:type="dcterms:W3CDTF">2026-07-11T11:35:45Z</dcterms:modified>
</cp:coreProperties>
</file>