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167" r:id="rId2"/>
    <p:sldMasterId id="2147484183" r:id="rId3"/>
    <p:sldMasterId id="2147484201" r:id="rId4"/>
    <p:sldMasterId id="2147484203" r:id="rId5"/>
    <p:sldMasterId id="2147484205" r:id="rId6"/>
  </p:sldMasterIdLst>
  <p:notesMasterIdLst>
    <p:notesMasterId r:id="rId58"/>
  </p:notesMasterIdLst>
  <p:sldIdLst>
    <p:sldId id="272" r:id="rId7"/>
    <p:sldId id="287" r:id="rId8"/>
    <p:sldId id="292" r:id="rId9"/>
    <p:sldId id="290" r:id="rId10"/>
    <p:sldId id="293" r:id="rId11"/>
    <p:sldId id="289" r:id="rId12"/>
    <p:sldId id="294" r:id="rId13"/>
    <p:sldId id="295" r:id="rId14"/>
    <p:sldId id="296" r:id="rId15"/>
    <p:sldId id="297" r:id="rId16"/>
    <p:sldId id="322" r:id="rId17"/>
    <p:sldId id="300" r:id="rId18"/>
    <p:sldId id="298" r:id="rId19"/>
    <p:sldId id="299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23" r:id="rId29"/>
    <p:sldId id="310" r:id="rId30"/>
    <p:sldId id="321" r:id="rId31"/>
    <p:sldId id="311" r:id="rId32"/>
    <p:sldId id="312" r:id="rId33"/>
    <p:sldId id="324" r:id="rId34"/>
    <p:sldId id="313" r:id="rId35"/>
    <p:sldId id="314" r:id="rId36"/>
    <p:sldId id="315" r:id="rId37"/>
    <p:sldId id="316" r:id="rId38"/>
    <p:sldId id="325" r:id="rId39"/>
    <p:sldId id="317" r:id="rId40"/>
    <p:sldId id="318" r:id="rId41"/>
    <p:sldId id="319" r:id="rId42"/>
    <p:sldId id="326" r:id="rId43"/>
    <p:sldId id="291" r:id="rId44"/>
    <p:sldId id="273" r:id="rId45"/>
    <p:sldId id="275" r:id="rId46"/>
    <p:sldId id="276" r:id="rId47"/>
    <p:sldId id="277" r:id="rId48"/>
    <p:sldId id="278" r:id="rId49"/>
    <p:sldId id="279" r:id="rId50"/>
    <p:sldId id="280" r:id="rId51"/>
    <p:sldId id="281" r:id="rId52"/>
    <p:sldId id="282" r:id="rId53"/>
    <p:sldId id="283" r:id="rId54"/>
    <p:sldId id="284" r:id="rId55"/>
    <p:sldId id="285" r:id="rId56"/>
    <p:sldId id="320" r:id="rId5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6600"/>
    <a:srgbClr val="FF0000"/>
    <a:srgbClr val="00FF00"/>
    <a:srgbClr val="FF66FF"/>
    <a:srgbClr val="FF9900"/>
    <a:srgbClr val="33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19" autoAdjust="0"/>
    <p:restoredTop sz="83803" autoAdjust="0"/>
  </p:normalViewPr>
  <p:slideViewPr>
    <p:cSldViewPr snapToGrid="0">
      <p:cViewPr varScale="1">
        <p:scale>
          <a:sx n="69" d="100"/>
          <a:sy n="69" d="100"/>
        </p:scale>
        <p:origin x="-1086" y="-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8.wmf"/><Relationship Id="rId7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0.wmf"/><Relationship Id="rId5" Type="http://schemas.openxmlformats.org/officeDocument/2006/relationships/image" Target="../media/image5.wmf"/><Relationship Id="rId4" Type="http://schemas.openxmlformats.org/officeDocument/2006/relationships/image" Target="../media/image9.wmf"/><Relationship Id="rId9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18" Type="http://schemas.openxmlformats.org/officeDocument/2006/relationships/image" Target="../media/image32.emf"/><Relationship Id="rId3" Type="http://schemas.openxmlformats.org/officeDocument/2006/relationships/image" Target="../media/image17.emf"/><Relationship Id="rId21" Type="http://schemas.openxmlformats.org/officeDocument/2006/relationships/image" Target="../media/image35.emf"/><Relationship Id="rId7" Type="http://schemas.openxmlformats.org/officeDocument/2006/relationships/image" Target="../media/image21.emf"/><Relationship Id="rId12" Type="http://schemas.openxmlformats.org/officeDocument/2006/relationships/image" Target="../media/image26.emf"/><Relationship Id="rId17" Type="http://schemas.openxmlformats.org/officeDocument/2006/relationships/image" Target="../media/image31.emf"/><Relationship Id="rId2" Type="http://schemas.openxmlformats.org/officeDocument/2006/relationships/image" Target="../media/image16.emf"/><Relationship Id="rId16" Type="http://schemas.openxmlformats.org/officeDocument/2006/relationships/image" Target="../media/image30.emf"/><Relationship Id="rId20" Type="http://schemas.openxmlformats.org/officeDocument/2006/relationships/image" Target="../media/image34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11" Type="http://schemas.openxmlformats.org/officeDocument/2006/relationships/image" Target="../media/image25.emf"/><Relationship Id="rId5" Type="http://schemas.openxmlformats.org/officeDocument/2006/relationships/image" Target="../media/image19.emf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10" Type="http://schemas.openxmlformats.org/officeDocument/2006/relationships/image" Target="../media/image24.emf"/><Relationship Id="rId19" Type="http://schemas.openxmlformats.org/officeDocument/2006/relationships/image" Target="../media/image33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Relationship Id="rId22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C021C93-05F2-4583-902B-9FC1EF0947B7}" type="datetimeFigureOut">
              <a:rPr lang="en-US"/>
              <a:pPr>
                <a:defRPr/>
              </a:pPr>
              <a:t>7/11/2026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83075D-02E1-4EDE-9F58-3D7B28CB3E4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7A2ACE62-3A16-42BA-9897-638ECDB5A9E6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200" smtClean="0"/>
              <a:t>www.mathsrevision.com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E325AC2-8AE9-412E-8631-695F36246AB9}" type="datetime1">
              <a:rPr lang="en-US" altLang="en-US" sz="1200" smtClean="0"/>
              <a:pPr eaLnBrk="1" hangingPunct="1"/>
              <a:t>7/11/2026</a:t>
            </a:fld>
            <a:endParaRPr lang="en-US" altLang="en-US" sz="1200" smtClean="0"/>
          </a:p>
        </p:txBody>
      </p:sp>
      <p:sp>
        <p:nvSpPr>
          <p:cNvPr id="6758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200" smtClean="0"/>
              <a:t>www.mathsrevision.com</a:t>
            </a:r>
          </a:p>
        </p:txBody>
      </p:sp>
      <p:sp>
        <p:nvSpPr>
          <p:cNvPr id="675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D32E2DB-1B73-45CB-B9BC-4C232141AF14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67590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Comic Sans MS" panose="030F0702030302020204" pitchFamily="66" charset="0"/>
              </a:rPr>
              <a:t>We start by find the equation of a circle centre the origin.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First draw set axises x,y and then label the origin O.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Next we plot a point P say, which as coordinates x,y.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Next draw a line from the origin O to the point P and label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length of this line r.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If we now rotate the point P through 360 degrees keep the Origin fixed we trace out a circle with radius r and centre O. 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mtClean="0">
                <a:latin typeface="Comic Sans MS" panose="030F0702030302020204" pitchFamily="66" charset="0"/>
              </a:rPr>
              <a:t>Remembering Pythagoras’s Theorem from Standard grade </a:t>
            </a:r>
          </a:p>
          <a:p>
            <a:r>
              <a:rPr lang="en-US" altLang="en-US" smtClean="0">
                <a:latin typeface="Comic Sans MS" panose="030F0702030302020204" pitchFamily="66" charset="0"/>
              </a:rPr>
              <a:t>a square plus b squared equal c squares we can now write down the equal of any circle with centre the origin.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200" smtClean="0"/>
              <a:t>www.mathsrevision.com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6BC376FC-2717-48DD-93B9-7AC048BF3BA5}" type="datetime1">
              <a:rPr lang="en-US" altLang="en-US" sz="1200" smtClean="0"/>
              <a:pPr eaLnBrk="1" hangingPunct="1"/>
              <a:t>7/11/2026</a:t>
            </a:fld>
            <a:endParaRPr lang="en-US" altLang="en-US" sz="1200" smtClean="0"/>
          </a:p>
        </p:txBody>
      </p:sp>
      <p:sp>
        <p:nvSpPr>
          <p:cNvPr id="686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200" smtClean="0"/>
              <a:t>www.mathsrevision.com</a:t>
            </a:r>
          </a:p>
        </p:txBody>
      </p:sp>
      <p:sp>
        <p:nvSpPr>
          <p:cNvPr id="686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1B4022AF-7C19-4616-911C-E51F666026C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68614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smtClean="0">
                <a:latin typeface="Comic Sans MS" panose="030F0702030302020204" pitchFamily="66" charset="0"/>
              </a:rPr>
              <a:t>We are now in a position to find the equation of any circle with centre A,B.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All we have to do is repeat the process in shown in slide 2, but this time the centre is chosen to be (a,b).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First plot a point C and label it’s coordinates (a,b), next we plot another point P  and label it’s coordinates (x,y).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Next draw a line from C to P and call this length (r).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(r) will be the radius of our circle with centre (a,b).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Again we rotate the point P through 360 degrees keeping the point C fixed.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Using </a:t>
            </a:r>
            <a:r>
              <a:rPr lang="en-GB" altLang="en-US" sz="1000" smtClean="0">
                <a:latin typeface="Comic Sans MS" panose="030F0702030302020204" pitchFamily="66" charset="0"/>
              </a:rPr>
              <a:t>Pythagoras Theorem a squared plus b squared equal c squared we can write down the equation </a:t>
            </a:r>
            <a:r>
              <a:rPr lang="en-US" altLang="en-US" sz="1000" smtClean="0">
                <a:latin typeface="Comic Sans MS" panose="030F0702030302020204" pitchFamily="66" charset="0"/>
              </a:rPr>
              <a:t>of any circle with centre (a,b) and radius (r).</a:t>
            </a:r>
          </a:p>
          <a:p>
            <a:endParaRPr lang="en-US" altLang="en-US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The equation is</a:t>
            </a:r>
            <a:r>
              <a:rPr lang="en-US" altLang="en-US" smtClean="0">
                <a:latin typeface="Comic Sans MS" panose="030F0702030302020204" pitchFamily="66" charset="0"/>
              </a:rPr>
              <a:t> </a:t>
            </a:r>
            <a:r>
              <a:rPr lang="en-US" altLang="en-US" sz="1000" smtClean="0">
                <a:latin typeface="Comic Sans MS" panose="030F0702030302020204" pitchFamily="66" charset="0"/>
              </a:rPr>
              <a:t>(</a:t>
            </a:r>
            <a:r>
              <a:rPr lang="en-GB" altLang="en-US" sz="1000" smtClean="0">
                <a:latin typeface="Comic Sans MS" panose="030F0702030302020204" pitchFamily="66" charset="0"/>
              </a:rPr>
              <a:t>x - a) all squared plus (y-b) all squared equals (r) squared.</a:t>
            </a:r>
          </a:p>
          <a:p>
            <a:endParaRPr lang="en-GB" altLang="en-US" sz="1000" smtClean="0">
              <a:latin typeface="Comic Sans MS" panose="030F0702030302020204" pitchFamily="66" charset="0"/>
            </a:endParaRPr>
          </a:p>
          <a:p>
            <a:r>
              <a:rPr lang="en-GB" altLang="en-US" sz="1000" smtClean="0">
                <a:latin typeface="Comic Sans MS" panose="030F0702030302020204" pitchFamily="66" charset="0"/>
              </a:rPr>
              <a:t>Finally to write down the equation of a circle we need to know the co-ordinates of the centre and the length of the radius or co-ordinates of the centre and the co-ordinates of a point on the circumference of the circle. 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200" smtClean="0"/>
              <a:t>www.mathsrevision.com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0AA7CD35-F1D4-4137-88A9-80D425DA57D0}" type="datetime1">
              <a:rPr lang="en-US" altLang="en-US" sz="1200" smtClean="0"/>
              <a:pPr eaLnBrk="1" hangingPunct="1"/>
              <a:t>7/11/2026</a:t>
            </a:fld>
            <a:endParaRPr lang="en-US" altLang="en-US" sz="1200" smtClean="0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200" smtClean="0"/>
              <a:t>www.mathsrevision.com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9B9C7A5C-8D3D-4E6B-961C-97C4A05A131E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9638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smtClean="0">
                <a:latin typeface="Comic Sans MS" panose="030F0702030302020204" pitchFamily="66" charset="0"/>
              </a:rPr>
              <a:t>We have derived the general equation of any circle with centre (a,b) and radius ®, this is given at the top of the slide.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We can re-write this equation into a different format given at the bottom of the slide. 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The reason for doing so, is that this format can be much more useful when dealing with certain types of questions.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To get to this equivalent form we multiply out the bracket in our original equation. 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Then we gather each of the different terms together. 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Then we equate the LHS of the equation to zero, by subtracting r squared from each side.  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We then we tidy up the equation further by letting g= - a , f = -b and the constant term c = a squared plus b squared minus r squared. 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This gives us the equivalent form of the general equation at the bottom of the slide.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Note that in this format the centre is given by (-g, -f ) since a=-g and b=-f.</a:t>
            </a:r>
          </a:p>
          <a:p>
            <a:endParaRPr lang="en-US" altLang="en-US" sz="1000" smtClean="0">
              <a:latin typeface="Comic Sans MS" panose="030F0702030302020204" pitchFamily="66" charset="0"/>
            </a:endParaRP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Also by rearranging the expression for c we can deduce the formula for the radius r. </a:t>
            </a:r>
          </a:p>
          <a:p>
            <a:r>
              <a:rPr lang="en-US" altLang="en-US" sz="1000" smtClean="0">
                <a:latin typeface="Comic Sans MS" panose="030F0702030302020204" pitchFamily="66" charset="0"/>
              </a:rPr>
              <a:t> r=square root of g2+f2-c. </a:t>
            </a: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14300" y="149860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41500" y="571500"/>
            <a:ext cx="5524500" cy="7874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831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AC2C1-6E9E-4E00-87C8-1E36ABADCEC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794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5239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471E1-91FD-4EBB-960C-584F368860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8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443B42-0916-4811-B558-673799B35F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2283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D1AE6-075F-4B33-8A8D-84D3304DFCD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2998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" name="Freeform 5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4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pic>
        <p:nvPicPr>
          <p:cNvPr id="15" name="Picture 21" descr="scottishfla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 rot="16200000">
            <a:off x="-1547812" y="4160837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FFFF00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7" name="Picture 23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14300" y="1501775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857360" y="171432"/>
            <a:ext cx="542928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091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874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6028" y="1691822"/>
            <a:ext cx="7771946" cy="173717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874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2054" y="3885974"/>
            <a:ext cx="6399893" cy="175305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58F48A8-0D91-4EB9-8D94-8A158CA117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27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AD0EA-CA44-4788-8199-8E18EC09B5A4}" type="datetime5">
              <a:rPr lang="en-US"/>
              <a:pPr>
                <a:defRPr/>
              </a:pPr>
              <a:t>11-Jul-26</a:t>
            </a:fld>
            <a:endParaRPr lang="en-US" sz="14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EED53-A10A-403E-9347-DD7F10ED55AF}" type="slidenum">
              <a:rPr lang="en-US"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52415"/>
      </p:ext>
    </p:extLst>
  </p:cSld>
  <p:clrMapOvr>
    <a:masterClrMapping/>
  </p:clrMapOvr>
  <p:transition spd="slow" advClick="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0B6D4-7509-4261-8906-EDDDEA961BF9}" type="datetime5">
              <a:rPr lang="en-US"/>
              <a:pPr>
                <a:defRPr/>
              </a:pPr>
              <a:t>11-Jul-26</a:t>
            </a:fld>
            <a:endParaRPr lang="en-US" sz="14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75447-76C4-4F2C-AC89-3785242B6EA4}" type="slidenum">
              <a:rPr lang="en-US"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75043"/>
      </p:ext>
    </p:extLst>
  </p:cSld>
  <p:clrMapOvr>
    <a:masterClrMapping/>
  </p:clrMapOvr>
  <p:transition spd="slow" advClick="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F946-EB1A-454F-8CA1-2E677929DB7B}" type="datetime5">
              <a:rPr lang="en-US"/>
              <a:pPr>
                <a:defRPr/>
              </a:pPr>
              <a:t>11-Jul-26</a:t>
            </a:fld>
            <a:endParaRPr lang="en-US" sz="140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B442D-3D7A-4A8A-93DF-6983DA87B14E}" type="slidenum">
              <a:rPr lang="en-US" altLang="en-US"/>
              <a:pPr/>
              <a:t>‹#›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068413"/>
      </p:ext>
    </p:extLst>
  </p:cSld>
  <p:clrMapOvr>
    <a:masterClrMapping/>
  </p:clrMapOvr>
  <p:transition spd="slow" advClick="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03268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CDAF3-AD9D-4F35-A54F-58E931FDCD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4562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250E4-0A6D-4A75-B094-B9580BE42C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337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35B89-842A-4286-AF88-C35BE2DBDE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09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E35969-8464-4D3C-A1ED-0226590937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53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F9F8EE-41B8-4FE7-9348-6D3994DA28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7911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791753-FC2A-4194-A000-B2CE5E9EED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404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43DDDB-BBD3-42BD-8D43-C02D57F537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762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890B0C-ED4D-4B81-BD01-C9DB00E3C0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015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2048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6399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2048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</p:grpSp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9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49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9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defRPr>
            </a:lvl1pPr>
          </a:lstStyle>
          <a:p>
            <a:pPr>
              <a:defRPr/>
            </a:pPr>
            <a:r>
              <a:rPr lang="en-GB"/>
              <a:t>www.mathsrevision.com</a:t>
            </a:r>
          </a:p>
        </p:txBody>
      </p:sp>
      <p:sp>
        <p:nvSpPr>
          <p:cNvPr id="2049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26836021-71B6-43BB-A66A-733BC155F94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00" name="Text Box 20"/>
          <p:cNvSpPr txBox="1">
            <a:spLocks noChangeArrowheads="1"/>
          </p:cNvSpPr>
          <p:nvPr userDrawn="1"/>
        </p:nvSpPr>
        <p:spPr bwMode="auto">
          <a:xfrm rot="16200000">
            <a:off x="-1589087" y="4030662"/>
            <a:ext cx="4027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GB" sz="2800" dirty="0">
                <a:solidFill>
                  <a:srgbClr val="EEF82A"/>
                </a:solidFill>
                <a:latin typeface="Comic Sans MS" pitchFamily="66" charset="0"/>
              </a:rPr>
              <a:t>www.mathsrevision.com</a:t>
            </a:r>
          </a:p>
        </p:txBody>
      </p:sp>
      <p:pic>
        <p:nvPicPr>
          <p:cNvPr id="16393" name="Picture 21" descr="scottishflag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2" descr="Office Objects 057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142875" y="1428750"/>
            <a:ext cx="7556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  <a:latin typeface="+mj-lt"/>
              </a:rPr>
              <a:t>Higher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857625" y="1323975"/>
            <a:ext cx="1741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Outcome 4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0" r:id="rId1"/>
    <p:sldLayoutId id="2147484578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  <p:sldLayoutId id="2147484586" r:id="rId10"/>
    <p:sldLayoutId id="2147484587" r:id="rId11"/>
    <p:sldLayoutId id="21474845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EEF82A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5845AE-239F-498B-9A7E-5DBFD0CE5A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lIns="65306" tIns="32653" rIns="65306" bIns="32653"/>
          <a:lstStyle/>
          <a:p>
            <a:pPr>
              <a:defRPr/>
            </a:pPr>
            <a:endParaRPr lang="en-GB"/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863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18442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863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443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863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3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44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864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18445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864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864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grpSp>
            <p:nvGrpSpPr>
              <p:cNvPr id="18453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64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864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864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  <p:sp>
              <p:nvSpPr>
                <p:cNvPr id="1864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GB"/>
                </a:p>
              </p:txBody>
            </p:sp>
          </p:grpSp>
        </p:grpSp>
      </p:grpSp>
      <p:sp>
        <p:nvSpPr>
          <p:cNvPr id="1864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64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864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4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4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C7F19AA-6D6A-444E-8D1A-88AB4F760E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2" r:id="rId1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326532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653064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979597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306129" algn="ctr" defTabSz="913837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86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5813" indent="-227013" algn="l" defTabSz="912813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383232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709764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036296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362829" indent="-227893" algn="l" defTabSz="913837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32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64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97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129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661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193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726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258" algn="l" defTabSz="6530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19465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F1476C59-F425-4A70-BF94-245278366903}" type="datetime5">
              <a:rPr lang="en-US"/>
              <a:pPr>
                <a:defRPr/>
              </a:pPr>
              <a:t>11-Jul-26</a:t>
            </a:fld>
            <a:endParaRPr lang="en-US" sz="1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www.mathsrevision.com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5FD8962C-0F39-49CF-AC05-858A9B1E4E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3" r:id="rId1"/>
  </p:sldLayoutIdLst>
  <p:transition spd="slow" advClick="0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P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P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20489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1D3FEA7E-9CF1-49BC-BA4E-E7A9B70169F3}" type="datetime5">
              <a:rPr lang="en-US"/>
              <a:pPr>
                <a:defRPr/>
              </a:pPr>
              <a:t>11-Jul-26</a:t>
            </a:fld>
            <a:endParaRPr lang="en-US" sz="1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www.mathsrevision.com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1354C21F-6165-40F2-B6A5-1CC9A87B6F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</p:sldLayoutIdLst>
  <p:transition spd="slow" advClick="0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P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P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21513" name="Picture 4" descr="minisp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Line 5"/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fld id="{D73E4AD8-919E-48F8-924E-B7C9076AA7C9}" type="datetime5">
              <a:rPr lang="en-US"/>
              <a:pPr>
                <a:defRPr/>
              </a:pPr>
              <a:t>11-Jul-26</a:t>
            </a:fld>
            <a:endParaRPr lang="en-US" sz="140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1pPr>
          </a:lstStyle>
          <a:p>
            <a:pPr>
              <a:defRPr/>
            </a:pPr>
            <a:r>
              <a:rPr lang="en-US"/>
              <a:t>www.mathsrevision.com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fld id="{1230ECE5-57CE-46B9-BE93-EBEE3F5243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5" r:id="rId1"/>
  </p:sldLayoutIdLst>
  <p:transition spd="slow" advClick="0">
    <p:split orient="vert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P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P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image" Target="../media/image2.png"/><Relationship Id="rId7" Type="http://schemas.openxmlformats.org/officeDocument/2006/relationships/slide" Target="slide2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12.xml"/><Relationship Id="rId10" Type="http://schemas.openxmlformats.org/officeDocument/2006/relationships/slide" Target="slide38.xml"/><Relationship Id="rId4" Type="http://schemas.openxmlformats.org/officeDocument/2006/relationships/slide" Target="slide2.xml"/><Relationship Id="rId9" Type="http://schemas.openxmlformats.org/officeDocument/2006/relationships/slide" Target="slide3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5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3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2.emf"/><Relationship Id="rId26" Type="http://schemas.openxmlformats.org/officeDocument/2006/relationships/image" Target="../media/image26.emf"/><Relationship Id="rId39" Type="http://schemas.openxmlformats.org/officeDocument/2006/relationships/oleObject" Target="../embeddings/oleObject30.bin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30.emf"/><Relationship Id="rId42" Type="http://schemas.openxmlformats.org/officeDocument/2006/relationships/image" Target="../media/image34.emf"/><Relationship Id="rId47" Type="http://schemas.openxmlformats.org/officeDocument/2006/relationships/oleObject" Target="../embeddings/oleObject34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1.emf"/><Relationship Id="rId29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6.bin"/><Relationship Id="rId24" Type="http://schemas.openxmlformats.org/officeDocument/2006/relationships/image" Target="../media/image25.emf"/><Relationship Id="rId32" Type="http://schemas.openxmlformats.org/officeDocument/2006/relationships/image" Target="../media/image29.emf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33.emf"/><Relationship Id="rId45" Type="http://schemas.openxmlformats.org/officeDocument/2006/relationships/oleObject" Target="../embeddings/oleObject33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2.bin"/><Relationship Id="rId28" Type="http://schemas.openxmlformats.org/officeDocument/2006/relationships/image" Target="../media/image27.emf"/><Relationship Id="rId36" Type="http://schemas.openxmlformats.org/officeDocument/2006/relationships/image" Target="../media/image31.emf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20.bin"/><Relationship Id="rId31" Type="http://schemas.openxmlformats.org/officeDocument/2006/relationships/oleObject" Target="../embeddings/oleObject26.bin"/><Relationship Id="rId44" Type="http://schemas.openxmlformats.org/officeDocument/2006/relationships/image" Target="../media/image35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0.emf"/><Relationship Id="rId22" Type="http://schemas.openxmlformats.org/officeDocument/2006/relationships/image" Target="../media/image24.emf"/><Relationship Id="rId27" Type="http://schemas.openxmlformats.org/officeDocument/2006/relationships/oleObject" Target="../embeddings/oleObject24.bin"/><Relationship Id="rId30" Type="http://schemas.openxmlformats.org/officeDocument/2006/relationships/image" Target="../media/image28.emf"/><Relationship Id="rId35" Type="http://schemas.openxmlformats.org/officeDocument/2006/relationships/oleObject" Target="../embeddings/oleObject28.bin"/><Relationship Id="rId43" Type="http://schemas.openxmlformats.org/officeDocument/2006/relationships/oleObject" Target="../embeddings/oleObject32.bin"/><Relationship Id="rId48" Type="http://schemas.openxmlformats.org/officeDocument/2006/relationships/image" Target="../media/image37.emf"/><Relationship Id="rId8" Type="http://schemas.openxmlformats.org/officeDocument/2006/relationships/image" Target="../media/image17.emf"/><Relationship Id="rId3" Type="http://schemas.openxmlformats.org/officeDocument/2006/relationships/oleObject" Target="../embeddings/oleObject12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9.bin"/><Relationship Id="rId25" Type="http://schemas.openxmlformats.org/officeDocument/2006/relationships/oleObject" Target="../embeddings/oleObject23.bin"/><Relationship Id="rId33" Type="http://schemas.openxmlformats.org/officeDocument/2006/relationships/oleObject" Target="../embeddings/oleObject27.bin"/><Relationship Id="rId38" Type="http://schemas.openxmlformats.org/officeDocument/2006/relationships/image" Target="../media/image32.emf"/><Relationship Id="rId46" Type="http://schemas.openxmlformats.org/officeDocument/2006/relationships/image" Target="../media/image36.emf"/><Relationship Id="rId20" Type="http://schemas.openxmlformats.org/officeDocument/2006/relationships/image" Target="../media/image23.emf"/><Relationship Id="rId41" Type="http://schemas.openxmlformats.org/officeDocument/2006/relationships/oleObject" Target="../embeddings/oleObject3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1.wmf"/><Relationship Id="rId3" Type="http://schemas.openxmlformats.org/officeDocument/2006/relationships/image" Target="../media/image42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5.png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audio" Target="../media/audio1.wav"/><Relationship Id="rId9" Type="http://schemas.openxmlformats.org/officeDocument/2006/relationships/image" Target="../media/image4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51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0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0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7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6.bin"/><Relationship Id="rId5" Type="http://schemas.openxmlformats.org/officeDocument/2006/relationships/image" Target="../media/image43.png"/><Relationship Id="rId10" Type="http://schemas.openxmlformats.org/officeDocument/2006/relationships/image" Target="../media/image53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5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0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5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8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55.bin"/><Relationship Id="rId3" Type="http://schemas.openxmlformats.org/officeDocument/2006/relationships/image" Target="../media/image42.png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56.bin"/><Relationship Id="rId10" Type="http://schemas.openxmlformats.org/officeDocument/2006/relationships/image" Target="../media/image61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63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" Type="http://schemas.openxmlformats.org/officeDocument/2006/relationships/image" Target="../media/image42.png"/><Relationship Id="rId21" Type="http://schemas.openxmlformats.org/officeDocument/2006/relationships/image" Target="../media/image71.wmf"/><Relationship Id="rId7" Type="http://schemas.openxmlformats.org/officeDocument/2006/relationships/image" Target="../media/image44.png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5.png"/><Relationship Id="rId11" Type="http://schemas.openxmlformats.org/officeDocument/2006/relationships/image" Target="../media/image66.wmf"/><Relationship Id="rId24" Type="http://schemas.openxmlformats.org/officeDocument/2006/relationships/oleObject" Target="../embeddings/oleObject65.bin"/><Relationship Id="rId5" Type="http://schemas.openxmlformats.org/officeDocument/2006/relationships/image" Target="../media/image43.png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70.wmf"/><Relationship Id="rId4" Type="http://schemas.openxmlformats.org/officeDocument/2006/relationships/audio" Target="../media/audio1.wav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74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" Type="http://schemas.openxmlformats.org/officeDocument/2006/relationships/image" Target="../media/image42.png"/><Relationship Id="rId21" Type="http://schemas.openxmlformats.org/officeDocument/2006/relationships/oleObject" Target="../embeddings/oleObject74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2.bin"/><Relationship Id="rId25" Type="http://schemas.openxmlformats.org/officeDocument/2006/relationships/oleObject" Target="../embeddings/oleObject76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11" Type="http://schemas.openxmlformats.org/officeDocument/2006/relationships/oleObject" Target="../embeddings/oleObject69.bin"/><Relationship Id="rId24" Type="http://schemas.openxmlformats.org/officeDocument/2006/relationships/image" Target="../media/image84.wmf"/><Relationship Id="rId5" Type="http://schemas.openxmlformats.org/officeDocument/2006/relationships/image" Target="../media/image43.png"/><Relationship Id="rId15" Type="http://schemas.openxmlformats.org/officeDocument/2006/relationships/oleObject" Target="../embeddings/oleObject71.bin"/><Relationship Id="rId23" Type="http://schemas.openxmlformats.org/officeDocument/2006/relationships/oleObject" Target="../embeddings/oleObject75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3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9.wmf"/><Relationship Id="rId18" Type="http://schemas.openxmlformats.org/officeDocument/2006/relationships/image" Target="../media/image91.wmf"/><Relationship Id="rId3" Type="http://schemas.openxmlformats.org/officeDocument/2006/relationships/image" Target="../media/image42.png"/><Relationship Id="rId21" Type="http://schemas.openxmlformats.org/officeDocument/2006/relationships/image" Target="../media/image92.w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0.bin"/><Relationship Id="rId17" Type="http://schemas.openxmlformats.org/officeDocument/2006/relationships/oleObject" Target="../embeddings/oleObject8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4.png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88.wmf"/><Relationship Id="rId5" Type="http://schemas.openxmlformats.org/officeDocument/2006/relationships/image" Target="../media/image43.png"/><Relationship Id="rId15" Type="http://schemas.openxmlformats.org/officeDocument/2006/relationships/image" Target="../media/image90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93.wmf"/><Relationship Id="rId4" Type="http://schemas.openxmlformats.org/officeDocument/2006/relationships/audio" Target="../media/audio1.wav"/><Relationship Id="rId9" Type="http://schemas.openxmlformats.org/officeDocument/2006/relationships/image" Target="../media/image87.wmf"/><Relationship Id="rId14" Type="http://schemas.openxmlformats.org/officeDocument/2006/relationships/oleObject" Target="../embeddings/oleObject81.bin"/><Relationship Id="rId22" Type="http://schemas.openxmlformats.org/officeDocument/2006/relationships/image" Target="../media/image94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97.wmf"/><Relationship Id="rId18" Type="http://schemas.openxmlformats.org/officeDocument/2006/relationships/image" Target="../media/image99.wmf"/><Relationship Id="rId3" Type="http://schemas.openxmlformats.org/officeDocument/2006/relationships/image" Target="../media/image42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87.bin"/><Relationship Id="rId17" Type="http://schemas.openxmlformats.org/officeDocument/2006/relationships/oleObject" Target="../embeddings/oleObject8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4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88.wmf"/><Relationship Id="rId5" Type="http://schemas.openxmlformats.org/officeDocument/2006/relationships/image" Target="../media/image43.png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86.bin"/><Relationship Id="rId4" Type="http://schemas.openxmlformats.org/officeDocument/2006/relationships/audio" Target="../media/audio1.wav"/><Relationship Id="rId9" Type="http://schemas.openxmlformats.org/officeDocument/2006/relationships/image" Target="../media/image96.wmf"/><Relationship Id="rId14" Type="http://schemas.openxmlformats.org/officeDocument/2006/relationships/oleObject" Target="../embeddings/oleObject8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02.wmf"/><Relationship Id="rId3" Type="http://schemas.openxmlformats.org/officeDocument/2006/relationships/image" Target="../media/image42.pn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92.bin"/><Relationship Id="rId17" Type="http://schemas.openxmlformats.org/officeDocument/2006/relationships/image" Target="../media/image10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9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1.wmf"/><Relationship Id="rId5" Type="http://schemas.openxmlformats.org/officeDocument/2006/relationships/image" Target="../media/image43.png"/><Relationship Id="rId15" Type="http://schemas.openxmlformats.org/officeDocument/2006/relationships/image" Target="../media/image103.wmf"/><Relationship Id="rId10" Type="http://schemas.openxmlformats.org/officeDocument/2006/relationships/oleObject" Target="../embeddings/oleObject91.bin"/><Relationship Id="rId4" Type="http://schemas.openxmlformats.org/officeDocument/2006/relationships/audio" Target="../media/audio1.wav"/><Relationship Id="rId9" Type="http://schemas.openxmlformats.org/officeDocument/2006/relationships/image" Target="../media/image44.png"/><Relationship Id="rId14" Type="http://schemas.openxmlformats.org/officeDocument/2006/relationships/oleObject" Target="../embeddings/oleObject9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9.wmf"/><Relationship Id="rId18" Type="http://schemas.openxmlformats.org/officeDocument/2006/relationships/oleObject" Target="../embeddings/oleObject101.bin"/><Relationship Id="rId3" Type="http://schemas.openxmlformats.org/officeDocument/2006/relationships/image" Target="../media/image42.png"/><Relationship Id="rId21" Type="http://schemas.openxmlformats.org/officeDocument/2006/relationships/image" Target="../media/image113.wmf"/><Relationship Id="rId7" Type="http://schemas.openxmlformats.org/officeDocument/2006/relationships/image" Target="../media/image106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11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8.wmf"/><Relationship Id="rId5" Type="http://schemas.openxmlformats.org/officeDocument/2006/relationships/image" Target="../media/image114.png"/><Relationship Id="rId15" Type="http://schemas.openxmlformats.org/officeDocument/2006/relationships/image" Target="../media/image110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112.wmf"/><Relationship Id="rId4" Type="http://schemas.openxmlformats.org/officeDocument/2006/relationships/audio" Target="../media/audio1.wav"/><Relationship Id="rId9" Type="http://schemas.openxmlformats.org/officeDocument/2006/relationships/image" Target="../media/image107.wmf"/><Relationship Id="rId14" Type="http://schemas.openxmlformats.org/officeDocument/2006/relationships/oleObject" Target="../embeddings/oleObject99.bin"/><Relationship Id="rId22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revision.com/index_files/Maths/Presentations/S5_Higher_Course/The_Circle_Past_Papers_Unit_2_outcome_4.pdf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ggbtu.be/mTJ1LfzMY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33375"/>
            <a:ext cx="7086600" cy="1036638"/>
          </a:xfrm>
        </p:spPr>
        <p:txBody>
          <a:bodyPr/>
          <a:lstStyle/>
          <a:p>
            <a:pPr algn="ctr" eaLnBrk="1" hangingPunct="1"/>
            <a:r>
              <a:rPr lang="en-GB" altLang="en-US" sz="2800" b="0" smtClean="0">
                <a:solidFill>
                  <a:srgbClr val="FFFF00"/>
                </a:solidFill>
                <a:effectLst/>
              </a:rPr>
              <a:t>Higher Unit 1</a:t>
            </a:r>
            <a:br>
              <a:rPr lang="en-GB" altLang="en-US" sz="2800" b="0" smtClean="0">
                <a:solidFill>
                  <a:srgbClr val="FFFF00"/>
                </a:solidFill>
                <a:effectLst/>
              </a:rPr>
            </a:br>
            <a:r>
              <a:rPr lang="en-GB" altLang="en-US" sz="2800" b="0" smtClean="0">
                <a:solidFill>
                  <a:srgbClr val="FFFF00"/>
                </a:solidFill>
                <a:effectLst/>
              </a:rPr>
              <a:t>Applications 1.2</a:t>
            </a:r>
          </a:p>
        </p:txBody>
      </p:sp>
      <p:sp>
        <p:nvSpPr>
          <p:cNvPr id="13" name="Rectangle 1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352800" y="62484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GB"/>
              <a:t>www.mathsrevision.com</a:t>
            </a:r>
          </a:p>
        </p:txBody>
      </p:sp>
      <p:pic>
        <p:nvPicPr>
          <p:cNvPr id="28676" name="Picture 4" descr="Office Objects 0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001838" y="2389188"/>
            <a:ext cx="68976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2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Graphical Form of the Circle Equation</a:t>
            </a:r>
          </a:p>
        </p:txBody>
      </p:sp>
      <p:sp>
        <p:nvSpPr>
          <p:cNvPr id="28678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2447925"/>
            <a:ext cx="409575" cy="268288"/>
          </a:xfrm>
          <a:prstGeom prst="actionButtonForwardNext">
            <a:avLst/>
          </a:prstGeom>
          <a:solidFill>
            <a:srgbClr val="6666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9" name="Text Box 10"/>
          <p:cNvSpPr txBox="1">
            <a:spLocks noChangeArrowheads="1"/>
          </p:cNvSpPr>
          <p:nvPr/>
        </p:nvSpPr>
        <p:spPr bwMode="auto">
          <a:xfrm>
            <a:off x="2001838" y="2849563"/>
            <a:ext cx="6380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2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Intersection Form of the Circle Equation</a:t>
            </a:r>
          </a:p>
        </p:txBody>
      </p:sp>
      <p:sp>
        <p:nvSpPr>
          <p:cNvPr id="28680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2913063"/>
            <a:ext cx="409575" cy="287337"/>
          </a:xfrm>
          <a:prstGeom prst="actionButtonForwardNex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1" name="Text Box 10"/>
          <p:cNvSpPr txBox="1">
            <a:spLocks noChangeArrowheads="1"/>
          </p:cNvSpPr>
          <p:nvPr/>
        </p:nvSpPr>
        <p:spPr bwMode="auto">
          <a:xfrm>
            <a:off x="2001838" y="3309938"/>
            <a:ext cx="71421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2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Find intersection points between a Line &amp; Circle</a:t>
            </a:r>
          </a:p>
        </p:txBody>
      </p:sp>
      <p:sp>
        <p:nvSpPr>
          <p:cNvPr id="28682" name="AutoShape 1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3395663"/>
            <a:ext cx="409575" cy="268287"/>
          </a:xfrm>
          <a:prstGeom prst="actionButtonForwardNex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3" name="Text Box 10"/>
          <p:cNvSpPr txBox="1">
            <a:spLocks noChangeArrowheads="1"/>
          </p:cNvSpPr>
          <p:nvPr/>
        </p:nvSpPr>
        <p:spPr bwMode="auto">
          <a:xfrm>
            <a:off x="2001838" y="3768725"/>
            <a:ext cx="6897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2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Tangency (&amp; Discriminant) to the Circle</a:t>
            </a:r>
          </a:p>
        </p:txBody>
      </p:sp>
      <p:sp>
        <p:nvSpPr>
          <p:cNvPr id="28684" name="Text Box 10"/>
          <p:cNvSpPr txBox="1">
            <a:spLocks noChangeArrowheads="1"/>
          </p:cNvSpPr>
          <p:nvPr/>
        </p:nvSpPr>
        <p:spPr bwMode="auto">
          <a:xfrm>
            <a:off x="2001838" y="4229100"/>
            <a:ext cx="5678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2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Equation of Tangent to the Circle </a:t>
            </a:r>
          </a:p>
        </p:txBody>
      </p:sp>
      <p:sp>
        <p:nvSpPr>
          <p:cNvPr id="28685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3860800"/>
            <a:ext cx="409575" cy="268288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6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4324350"/>
            <a:ext cx="409575" cy="268288"/>
          </a:xfrm>
          <a:prstGeom prst="actionButtonForwardNex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7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5559425"/>
            <a:ext cx="542925" cy="436563"/>
          </a:xfrm>
          <a:prstGeom prst="actionButtonForwardNex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88" name="Text Box 10"/>
          <p:cNvSpPr txBox="1">
            <a:spLocks noChangeArrowheads="1"/>
          </p:cNvSpPr>
          <p:nvPr/>
        </p:nvSpPr>
        <p:spPr bwMode="auto">
          <a:xfrm>
            <a:off x="2001838" y="5507038"/>
            <a:ext cx="4491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Exam Type Questions</a:t>
            </a:r>
          </a:p>
        </p:txBody>
      </p:sp>
      <p:sp>
        <p:nvSpPr>
          <p:cNvPr id="28689" name="Text Box 10"/>
          <p:cNvSpPr txBox="1">
            <a:spLocks noChangeArrowheads="1"/>
          </p:cNvSpPr>
          <p:nvPr/>
        </p:nvSpPr>
        <p:spPr bwMode="auto">
          <a:xfrm>
            <a:off x="2001838" y="5043488"/>
            <a:ext cx="56784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en-GB" altLang="en-US" sz="2200" b="1">
                <a:solidFill>
                  <a:srgbClr val="F9F91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Mind Map of Circle Chapter</a:t>
            </a:r>
          </a:p>
        </p:txBody>
      </p:sp>
      <p:sp>
        <p:nvSpPr>
          <p:cNvPr id="28690" name="AutoShape 8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7950" y="5143500"/>
            <a:ext cx="409575" cy="268288"/>
          </a:xfrm>
          <a:prstGeom prst="actionButtonForwardNex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27100" y="2030413"/>
            <a:ext cx="226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 K(-7,12)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927100" y="2574925"/>
            <a:ext cx="2111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51150" y="2574925"/>
            <a:ext cx="2419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(-7+1)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(12-4)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006975" y="2574925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 (-6)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+ 8</a:t>
            </a:r>
            <a:r>
              <a:rPr lang="en-GB" sz="2000" baseline="30000" dirty="0">
                <a:latin typeface="+mj-lt"/>
              </a:rPr>
              <a:t>2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122988" y="2574925"/>
            <a:ext cx="225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= 36 + 64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</a:t>
            </a:r>
            <a:r>
              <a:rPr lang="en-GB" sz="2000" dirty="0">
                <a:latin typeface="+mj-lt"/>
              </a:rPr>
              <a:t> 100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27100" y="2994025"/>
            <a:ext cx="668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point K is on the circumference.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914400" y="361315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 L(10,5)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82650" y="4081463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741613" y="4081463"/>
            <a:ext cx="2308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(10+1)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(5-4)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33938" y="4081463"/>
            <a:ext cx="1062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11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+ 1</a:t>
            </a:r>
            <a:r>
              <a:rPr lang="en-GB" sz="2000" baseline="30000" dirty="0">
                <a:latin typeface="+mj-lt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746750" y="4081463"/>
            <a:ext cx="1909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121 + 1 = 122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7561263" y="4024313"/>
            <a:ext cx="990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&gt;</a:t>
            </a:r>
            <a:r>
              <a:rPr lang="en-GB" sz="2000" dirty="0">
                <a:latin typeface="+mj-lt"/>
              </a:rPr>
              <a:t> 100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909638" y="4562475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point L is outside the circumference.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914400" y="5176838"/>
            <a:ext cx="2133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At  M(4,9)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87413" y="5727700"/>
            <a:ext cx="2138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</a:t>
            </a: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2762250" y="5727700"/>
            <a:ext cx="223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(4+1)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(9-4)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</a:t>
            </a: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4791075" y="5727700"/>
            <a:ext cx="120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5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+ 5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8211" name="Text Box 19"/>
          <p:cNvSpPr txBox="1">
            <a:spLocks noChangeArrowheads="1"/>
          </p:cNvSpPr>
          <p:nvPr/>
        </p:nvSpPr>
        <p:spPr bwMode="auto">
          <a:xfrm>
            <a:off x="5648325" y="5727700"/>
            <a:ext cx="1943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25 + 25 = 50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7435850" y="5670550"/>
            <a:ext cx="968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&lt;</a:t>
            </a:r>
            <a:r>
              <a:rPr lang="en-GB" sz="2000" dirty="0">
                <a:latin typeface="+mj-lt"/>
              </a:rPr>
              <a:t> 100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909638" y="6226175"/>
            <a:ext cx="6629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point M is inside the circumference.</a:t>
            </a:r>
          </a:p>
        </p:txBody>
      </p:sp>
      <p:cxnSp>
        <p:nvCxnSpPr>
          <p:cNvPr id="35862" name="Straight Connector 22"/>
          <p:cNvCxnSpPr>
            <a:cxnSpLocks noChangeShapeType="1"/>
          </p:cNvCxnSpPr>
          <p:nvPr/>
        </p:nvCxnSpPr>
        <p:spPr bwMode="auto">
          <a:xfrm>
            <a:off x="1022350" y="3495675"/>
            <a:ext cx="788035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63" name="Straight Connector 23"/>
          <p:cNvCxnSpPr>
            <a:cxnSpLocks noChangeShapeType="1"/>
          </p:cNvCxnSpPr>
          <p:nvPr/>
        </p:nvCxnSpPr>
        <p:spPr bwMode="auto">
          <a:xfrm>
            <a:off x="1022350" y="5141913"/>
            <a:ext cx="788035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1082675" y="334963"/>
            <a:ext cx="6705600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Inside / Outside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or On Circumference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196" grpId="0" autoUpdateAnimBg="0"/>
      <p:bldP spid="8197" grpId="0" autoUpdateAnimBg="0"/>
      <p:bldP spid="8198" grpId="0" autoUpdateAnimBg="0"/>
      <p:bldP spid="8199" grpId="0" autoUpdateAnimBg="0"/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8" grpId="0" autoUpdateAnimBg="0"/>
      <p:bldP spid="8209" grpId="0" autoUpdateAnimBg="0"/>
      <p:bldP spid="8210" grpId="0" autoUpdateAnimBg="0"/>
      <p:bldP spid="8211" grpId="0" autoUpdateAnimBg="0"/>
      <p:bldP spid="8212" grpId="0" autoUpdateAnimBg="0"/>
      <p:bldP spid="821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HHM Practice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46375" y="2674938"/>
            <a:ext cx="3481388" cy="1477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	Ex12D</a:t>
            </a:r>
          </a:p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Ex12F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8E5D8B-0756-4F9A-AD7F-52D5C9BBA3F3}" type="datetime5">
              <a:rPr lang="en-US"/>
              <a:pPr>
                <a:defRPr/>
              </a:pPr>
              <a:t>11-Jul-26</a:t>
            </a:fld>
            <a:endParaRPr lang="en-US" sz="1400">
              <a:effectLst/>
            </a:endParaRPr>
          </a:p>
        </p:txBody>
      </p:sp>
      <p:sp>
        <p:nvSpPr>
          <p:cNvPr id="4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3DC10D0D-C887-44D8-B685-7B376874ADFC}" type="slidenum">
              <a:rPr lang="en-US" altLang="en-US" sz="1600">
                <a:solidFill>
                  <a:schemeClr val="bg2"/>
                </a:solidFill>
                <a:latin typeface="Comic Sans MS" panose="030F0702030302020204" pitchFamily="66" charset="0"/>
              </a:rPr>
              <a:pPr eaLnBrk="1" hangingPunct="1"/>
              <a:t>12</a:t>
            </a:fld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Intersection Form of the Circle Equation</a:t>
            </a:r>
            <a:endParaRPr lang="en-GB" sz="4000" dirty="0" smtClean="0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1246188" y="3248025"/>
          <a:ext cx="4084637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4" imgW="2412720" imgH="228600" progId="Equation.3">
                  <p:embed/>
                </p:oleObj>
              </mc:Choice>
              <mc:Fallback>
                <p:oleObj name="Equation" r:id="rId4" imgW="24127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3248025"/>
                        <a:ext cx="4084637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1246188" y="2686050"/>
          <a:ext cx="36560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6" imgW="2158920" imgH="228600" progId="Equation.3">
                  <p:embed/>
                </p:oleObj>
              </mc:Choice>
              <mc:Fallback>
                <p:oleObj name="Equation" r:id="rId6" imgW="215892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2686050"/>
                        <a:ext cx="36560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1246188" y="3811588"/>
          <a:ext cx="37417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8" imgW="2209680" imgH="228600" progId="Equation.3">
                  <p:embed/>
                </p:oleObj>
              </mc:Choice>
              <mc:Fallback>
                <p:oleObj name="Equation" r:id="rId8" imgW="220968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188" y="3811588"/>
                        <a:ext cx="3741737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1393825" y="4483100"/>
          <a:ext cx="38258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Equation" r:id="rId10" imgW="2260440" imgH="228600" progId="Equation.3">
                  <p:embed/>
                </p:oleObj>
              </mc:Choice>
              <mc:Fallback>
                <p:oleObj name="Equation" r:id="rId10" imgW="226044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4483100"/>
                        <a:ext cx="382587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7" name="Rectangle 24"/>
          <p:cNvSpPr>
            <a:spLocks noChangeArrowheads="1"/>
          </p:cNvSpPr>
          <p:nvPr/>
        </p:nvSpPr>
        <p:spPr bwMode="auto">
          <a:xfrm>
            <a:off x="1117600" y="1719263"/>
            <a:ext cx="7566025" cy="6524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078" name="Object 4"/>
          <p:cNvGraphicFramePr>
            <a:graphicFrameLocks noChangeAspect="1"/>
          </p:cNvGraphicFramePr>
          <p:nvPr/>
        </p:nvGraphicFramePr>
        <p:xfrm>
          <a:off x="1816100" y="1831975"/>
          <a:ext cx="24939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Equation" r:id="rId12" imgW="1473120" imgH="228600" progId="Equation.3">
                  <p:embed/>
                </p:oleObj>
              </mc:Choice>
              <mc:Fallback>
                <p:oleObj name="Equation" r:id="rId12" imgW="14731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1831975"/>
                        <a:ext cx="249396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Rectangle 5"/>
          <p:cNvSpPr>
            <a:spLocks noChangeArrowheads="1"/>
          </p:cNvSpPr>
          <p:nvPr/>
        </p:nvSpPr>
        <p:spPr bwMode="auto">
          <a:xfrm rot="10800000" flipV="1">
            <a:off x="4487863" y="1881188"/>
            <a:ext cx="1643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omic Sans MS" panose="030F0702030302020204" pitchFamily="66" charset="0"/>
              </a:rPr>
              <a:t>Centre  </a:t>
            </a:r>
            <a:r>
              <a:rPr lang="en-US" altLang="en-US" sz="1600">
                <a:solidFill>
                  <a:srgbClr val="FF3300"/>
                </a:solidFill>
                <a:latin typeface="Comic Sans MS" panose="030F0702030302020204" pitchFamily="66" charset="0"/>
              </a:rPr>
              <a:t>C(a,b)</a:t>
            </a:r>
            <a:endParaRPr lang="en-US" altLang="en-US" sz="1400">
              <a:latin typeface="Comic Sans MS" panose="030F0702030302020204" pitchFamily="66" charset="0"/>
            </a:endParaRPr>
          </a:p>
        </p:txBody>
      </p:sp>
      <p:sp>
        <p:nvSpPr>
          <p:cNvPr id="3089" name="Text Box 6"/>
          <p:cNvSpPr txBox="1">
            <a:spLocks noChangeArrowheads="1"/>
          </p:cNvSpPr>
          <p:nvPr/>
        </p:nvSpPr>
        <p:spPr bwMode="auto">
          <a:xfrm>
            <a:off x="5994400" y="1785938"/>
            <a:ext cx="98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Radius</a:t>
            </a:r>
            <a:r>
              <a:rPr lang="en-GB" altLang="en-US">
                <a:latin typeface="Comic Sans MS" panose="030F0702030302020204" pitchFamily="66" charset="0"/>
              </a:rPr>
              <a:t> </a:t>
            </a:r>
            <a:r>
              <a:rPr lang="en-GB" altLang="en-US" sz="1600">
                <a:solidFill>
                  <a:srgbClr val="FF3300"/>
                </a:solidFill>
                <a:latin typeface="Comic Sans MS" panose="030F0702030302020204" pitchFamily="66" charset="0"/>
              </a:rPr>
              <a:t>r</a:t>
            </a:r>
            <a:endParaRPr lang="en-GB" altLang="en-US"/>
          </a:p>
        </p:txBody>
      </p:sp>
      <p:sp>
        <p:nvSpPr>
          <p:cNvPr id="3090" name="Text Box 25"/>
          <p:cNvSpPr txBox="1">
            <a:spLocks noChangeArrowheads="1"/>
          </p:cNvSpPr>
          <p:nvPr/>
        </p:nvSpPr>
        <p:spPr bwMode="auto">
          <a:xfrm>
            <a:off x="1303338" y="1817688"/>
            <a:ext cx="47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Comic Sans MS" panose="030F0702030302020204" pitchFamily="66" charset="0"/>
              </a:rPr>
              <a:t>1.</a:t>
            </a:r>
            <a:r>
              <a:rPr lang="en-US" altLang="en-US"/>
              <a:t> </a:t>
            </a:r>
          </a:p>
        </p:txBody>
      </p:sp>
      <p:grpSp>
        <p:nvGrpSpPr>
          <p:cNvPr id="3091" name="Group 30"/>
          <p:cNvGrpSpPr>
            <a:grpSpLocks/>
          </p:cNvGrpSpPr>
          <p:nvPr/>
        </p:nvGrpSpPr>
        <p:grpSpPr bwMode="auto">
          <a:xfrm>
            <a:off x="1096963" y="5387975"/>
            <a:ext cx="7566025" cy="652463"/>
            <a:chOff x="699" y="3616"/>
            <a:chExt cx="4766" cy="411"/>
          </a:xfrm>
        </p:grpSpPr>
        <p:sp>
          <p:nvSpPr>
            <p:cNvPr id="3110" name="Rectangle 22"/>
            <p:cNvSpPr>
              <a:spLocks noChangeArrowheads="1"/>
            </p:cNvSpPr>
            <p:nvPr/>
          </p:nvSpPr>
          <p:spPr bwMode="auto">
            <a:xfrm>
              <a:off x="699" y="3616"/>
              <a:ext cx="4766" cy="41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111" name="Group 29"/>
            <p:cNvGrpSpPr>
              <a:grpSpLocks/>
            </p:cNvGrpSpPr>
            <p:nvPr/>
          </p:nvGrpSpPr>
          <p:grpSpPr bwMode="auto">
            <a:xfrm>
              <a:off x="1144" y="3662"/>
              <a:ext cx="4211" cy="288"/>
              <a:chOff x="815" y="3662"/>
              <a:chExt cx="4540" cy="280"/>
            </a:xfrm>
          </p:grpSpPr>
          <p:sp>
            <p:nvSpPr>
              <p:cNvPr id="3113" name="Rectangle 19"/>
              <p:cNvSpPr>
                <a:spLocks noChangeArrowheads="1"/>
              </p:cNvSpPr>
              <p:nvPr/>
            </p:nvSpPr>
            <p:spPr bwMode="auto">
              <a:xfrm>
                <a:off x="3877" y="3662"/>
                <a:ext cx="669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>
                    <a:latin typeface="Comic Sans MS" panose="030F0702030302020204" pitchFamily="66" charset="0"/>
                  </a:rPr>
                  <a:t>Radius</a:t>
                </a:r>
                <a:r>
                  <a:rPr lang="en-GB" altLang="en-US">
                    <a:latin typeface="Comic Sans MS" panose="030F0702030302020204" pitchFamily="66" charset="0"/>
                  </a:rPr>
                  <a:t> </a:t>
                </a:r>
                <a:r>
                  <a:rPr lang="en-GB" altLang="en-US" sz="1600">
                    <a:solidFill>
                      <a:srgbClr val="FF3300"/>
                    </a:solidFill>
                    <a:latin typeface="Comic Sans MS" panose="030F0702030302020204" pitchFamily="66" charset="0"/>
                  </a:rPr>
                  <a:t>r</a:t>
                </a:r>
              </a:p>
            </p:txBody>
          </p:sp>
          <p:grpSp>
            <p:nvGrpSpPr>
              <p:cNvPr id="3114" name="Group 21"/>
              <p:cNvGrpSpPr>
                <a:grpSpLocks/>
              </p:cNvGrpSpPr>
              <p:nvPr/>
            </p:nvGrpSpPr>
            <p:grpSpPr bwMode="auto">
              <a:xfrm>
                <a:off x="815" y="3687"/>
                <a:ext cx="4540" cy="243"/>
                <a:chOff x="815" y="3687"/>
                <a:chExt cx="4540" cy="243"/>
              </a:xfrm>
            </p:grpSpPr>
            <p:graphicFrame>
              <p:nvGraphicFramePr>
                <p:cNvPr id="3081" name="Object 17"/>
                <p:cNvGraphicFramePr>
                  <a:graphicFrameLocks noChangeAspect="1"/>
                </p:cNvGraphicFramePr>
                <p:nvPr/>
              </p:nvGraphicFramePr>
              <p:xfrm>
                <a:off x="815" y="3687"/>
                <a:ext cx="1869" cy="24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1" name="Equation" r:id="rId14" imgW="1752480" imgH="228600" progId="Equation.3">
                        <p:embed/>
                      </p:oleObj>
                    </mc:Choice>
                    <mc:Fallback>
                      <p:oleObj name="Equation" r:id="rId14" imgW="1752480" imgH="228600" progId="Equation.3">
                        <p:embed/>
                        <p:pic>
                          <p:nvPicPr>
                            <p:cNvPr id="0" name="Object 1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815" y="3687"/>
                              <a:ext cx="1869" cy="24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3115" name="Rectangle 18"/>
                <p:cNvSpPr>
                  <a:spLocks noChangeArrowheads="1"/>
                </p:cNvSpPr>
                <p:nvPr/>
              </p:nvSpPr>
              <p:spPr bwMode="auto">
                <a:xfrm>
                  <a:off x="2859" y="3718"/>
                  <a:ext cx="1125" cy="2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 Narrow" panose="020B060602020203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600">
                      <a:latin typeface="Comic Sans MS" panose="030F0702030302020204" pitchFamily="66" charset="0"/>
                    </a:rPr>
                    <a:t>Centre  </a:t>
                  </a:r>
                  <a:r>
                    <a:rPr lang="en-US" altLang="en-US" sz="1600">
                      <a:solidFill>
                        <a:srgbClr val="FF3300"/>
                      </a:solidFill>
                      <a:latin typeface="Comic Sans MS" panose="030F0702030302020204" pitchFamily="66" charset="0"/>
                    </a:rPr>
                    <a:t>C(-g,-f)</a:t>
                  </a:r>
                </a:p>
              </p:txBody>
            </p:sp>
            <p:graphicFrame>
              <p:nvGraphicFramePr>
                <p:cNvPr id="3082" name="Object 20"/>
                <p:cNvGraphicFramePr>
                  <a:graphicFrameLocks noChangeAspect="1"/>
                </p:cNvGraphicFramePr>
                <p:nvPr/>
              </p:nvGraphicFramePr>
              <p:xfrm>
                <a:off x="4502" y="3696"/>
                <a:ext cx="853" cy="2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22" name="Equation" r:id="rId16" imgW="1015920" imgH="279360" progId="Equation.3">
                        <p:embed/>
                      </p:oleObj>
                    </mc:Choice>
                    <mc:Fallback>
                      <p:oleObj name="Equation" r:id="rId16" imgW="1015920" imgH="279360" progId="Equation.3">
                        <p:embed/>
                        <p:pic>
                          <p:nvPicPr>
                            <p:cNvPr id="0" name="Object 2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02" y="3696"/>
                              <a:ext cx="853" cy="23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3112" name="Rectangle 28"/>
            <p:cNvSpPr>
              <a:spLocks noChangeArrowheads="1"/>
            </p:cNvSpPr>
            <p:nvPr/>
          </p:nvSpPr>
          <p:spPr bwMode="auto">
            <a:xfrm>
              <a:off x="821" y="3668"/>
              <a:ext cx="28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Comic Sans MS" panose="030F0702030302020204" pitchFamily="66" charset="0"/>
                </a:rPr>
                <a:t>2.</a:t>
              </a:r>
            </a:p>
          </p:txBody>
        </p:sp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1246188" y="4375150"/>
            <a:ext cx="4533900" cy="1014413"/>
            <a:chOff x="791" y="2786"/>
            <a:chExt cx="2856" cy="639"/>
          </a:xfrm>
        </p:grpSpPr>
        <p:graphicFrame>
          <p:nvGraphicFramePr>
            <p:cNvPr id="3080" name="Object 14"/>
            <p:cNvGraphicFramePr>
              <a:graphicFrameLocks noChangeAspect="1"/>
            </p:cNvGraphicFramePr>
            <p:nvPr/>
          </p:nvGraphicFramePr>
          <p:xfrm>
            <a:off x="791" y="3170"/>
            <a:ext cx="2856" cy="2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18" imgW="2679480" imgH="241200" progId="Equation.3">
                    <p:embed/>
                  </p:oleObj>
                </mc:Choice>
                <mc:Fallback>
                  <p:oleObj name="Equation" r:id="rId18" imgW="2679480" imgH="2412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1" y="3170"/>
                          <a:ext cx="2856" cy="2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097" name="Group 48"/>
            <p:cNvGrpSpPr>
              <a:grpSpLocks/>
            </p:cNvGrpSpPr>
            <p:nvPr/>
          </p:nvGrpSpPr>
          <p:grpSpPr bwMode="auto">
            <a:xfrm>
              <a:off x="2242" y="2786"/>
              <a:ext cx="912" cy="477"/>
              <a:chOff x="2265" y="2877"/>
              <a:chExt cx="897" cy="465"/>
            </a:xfrm>
          </p:grpSpPr>
          <p:sp>
            <p:nvSpPr>
              <p:cNvPr id="3108" name="Oval 35"/>
              <p:cNvSpPr>
                <a:spLocks noChangeArrowheads="1"/>
              </p:cNvSpPr>
              <p:nvPr/>
            </p:nvSpPr>
            <p:spPr bwMode="auto">
              <a:xfrm>
                <a:off x="2265" y="2877"/>
                <a:ext cx="897" cy="324"/>
              </a:xfrm>
              <a:prstGeom prst="ellips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9" name="Line 36"/>
              <p:cNvSpPr>
                <a:spLocks noChangeShapeType="1"/>
              </p:cNvSpPr>
              <p:nvPr/>
            </p:nvSpPr>
            <p:spPr bwMode="auto">
              <a:xfrm flipH="1">
                <a:off x="2661" y="3201"/>
                <a:ext cx="24" cy="141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8" name="Group 46"/>
            <p:cNvGrpSpPr>
              <a:grpSpLocks/>
            </p:cNvGrpSpPr>
            <p:nvPr/>
          </p:nvGrpSpPr>
          <p:grpSpPr bwMode="auto">
            <a:xfrm>
              <a:off x="1336" y="2885"/>
              <a:ext cx="333" cy="360"/>
              <a:chOff x="1344" y="2976"/>
              <a:chExt cx="333" cy="360"/>
            </a:xfrm>
          </p:grpSpPr>
          <p:sp>
            <p:nvSpPr>
              <p:cNvPr id="3104" name="Oval 38"/>
              <p:cNvSpPr>
                <a:spLocks noChangeArrowheads="1"/>
              </p:cNvSpPr>
              <p:nvPr/>
            </p:nvSpPr>
            <p:spPr bwMode="auto">
              <a:xfrm>
                <a:off x="1584" y="2976"/>
                <a:ext cx="93" cy="18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5" name="Oval 39"/>
              <p:cNvSpPr>
                <a:spLocks noChangeArrowheads="1"/>
              </p:cNvSpPr>
              <p:nvPr/>
            </p:nvSpPr>
            <p:spPr bwMode="auto">
              <a:xfrm>
                <a:off x="1344" y="3018"/>
                <a:ext cx="150" cy="12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6" name="Line 40"/>
              <p:cNvSpPr>
                <a:spLocks noChangeShapeType="1"/>
              </p:cNvSpPr>
              <p:nvPr/>
            </p:nvSpPr>
            <p:spPr bwMode="auto">
              <a:xfrm>
                <a:off x="1632" y="3159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7" name="Line 41"/>
              <p:cNvSpPr>
                <a:spLocks noChangeShapeType="1"/>
              </p:cNvSpPr>
              <p:nvPr/>
            </p:nvSpPr>
            <p:spPr bwMode="auto">
              <a:xfrm>
                <a:off x="1473" y="3129"/>
                <a:ext cx="132" cy="19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99" name="Group 47"/>
            <p:cNvGrpSpPr>
              <a:grpSpLocks/>
            </p:cNvGrpSpPr>
            <p:nvPr/>
          </p:nvGrpSpPr>
          <p:grpSpPr bwMode="auto">
            <a:xfrm>
              <a:off x="1741" y="2879"/>
              <a:ext cx="333" cy="360"/>
              <a:chOff x="1749" y="2970"/>
              <a:chExt cx="333" cy="360"/>
            </a:xfrm>
          </p:grpSpPr>
          <p:sp>
            <p:nvSpPr>
              <p:cNvPr id="3100" name="Oval 42"/>
              <p:cNvSpPr>
                <a:spLocks noChangeArrowheads="1"/>
              </p:cNvSpPr>
              <p:nvPr/>
            </p:nvSpPr>
            <p:spPr bwMode="auto">
              <a:xfrm>
                <a:off x="1989" y="2970"/>
                <a:ext cx="93" cy="183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1" name="Oval 43"/>
              <p:cNvSpPr>
                <a:spLocks noChangeArrowheads="1"/>
              </p:cNvSpPr>
              <p:nvPr/>
            </p:nvSpPr>
            <p:spPr bwMode="auto">
              <a:xfrm>
                <a:off x="1749" y="3012"/>
                <a:ext cx="150" cy="120"/>
              </a:xfrm>
              <a:prstGeom prst="ellips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02" name="Line 44"/>
              <p:cNvSpPr>
                <a:spLocks noChangeShapeType="1"/>
              </p:cNvSpPr>
              <p:nvPr/>
            </p:nvSpPr>
            <p:spPr bwMode="auto">
              <a:xfrm>
                <a:off x="2037" y="3153"/>
                <a:ext cx="0" cy="177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Line 45"/>
              <p:cNvSpPr>
                <a:spLocks noChangeShapeType="1"/>
              </p:cNvSpPr>
              <p:nvPr/>
            </p:nvSpPr>
            <p:spPr bwMode="auto">
              <a:xfrm>
                <a:off x="1878" y="3123"/>
                <a:ext cx="132" cy="198"/>
              </a:xfrm>
              <a:prstGeom prst="line">
                <a:avLst/>
              </a:prstGeom>
              <a:noFill/>
              <a:ln w="9525">
                <a:solidFill>
                  <a:srgbClr val="FF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5281613" y="2740025"/>
            <a:ext cx="3405187" cy="2530475"/>
            <a:chOff x="3327" y="1726"/>
            <a:chExt cx="2145" cy="1594"/>
          </a:xfrm>
        </p:grpSpPr>
        <p:grpSp>
          <p:nvGrpSpPr>
            <p:cNvPr id="3094" name="Group 34"/>
            <p:cNvGrpSpPr>
              <a:grpSpLocks/>
            </p:cNvGrpSpPr>
            <p:nvPr/>
          </p:nvGrpSpPr>
          <p:grpSpPr bwMode="auto">
            <a:xfrm>
              <a:off x="4200" y="1726"/>
              <a:ext cx="1272" cy="1594"/>
              <a:chOff x="4200" y="1726"/>
              <a:chExt cx="1272" cy="1594"/>
            </a:xfrm>
          </p:grpSpPr>
          <p:graphicFrame>
            <p:nvGraphicFramePr>
              <p:cNvPr id="3079" name="Object 32"/>
              <p:cNvGraphicFramePr>
                <a:graphicFrameLocks noChangeAspect="1"/>
              </p:cNvGraphicFramePr>
              <p:nvPr/>
            </p:nvGraphicFramePr>
            <p:xfrm>
              <a:off x="4281" y="2008"/>
              <a:ext cx="1191" cy="1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24" name="Equation" r:id="rId20" imgW="1396800" imgH="1307880" progId="Equation.3">
                      <p:embed/>
                    </p:oleObj>
                  </mc:Choice>
                  <mc:Fallback>
                    <p:oleObj name="Equation" r:id="rId20" imgW="1396800" imgH="1307880" progId="Equation.3">
                      <p:embed/>
                      <p:pic>
                        <p:nvPicPr>
                          <p:cNvPr id="0" name="Object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1" y="2008"/>
                            <a:ext cx="1191" cy="11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96" name="Line 33"/>
              <p:cNvSpPr>
                <a:spLocks noChangeShapeType="1"/>
              </p:cNvSpPr>
              <p:nvPr/>
            </p:nvSpPr>
            <p:spPr bwMode="auto">
              <a:xfrm>
                <a:off x="4200" y="1726"/>
                <a:ext cx="0" cy="15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95" name="Line 50"/>
            <p:cNvSpPr>
              <a:spLocks noChangeShapeType="1"/>
            </p:cNvSpPr>
            <p:nvPr/>
          </p:nvSpPr>
          <p:spPr bwMode="auto">
            <a:xfrm flipV="1">
              <a:off x="3327" y="2187"/>
              <a:ext cx="954" cy="108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 advClick="0" advTm="10604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sz="2800" b="0" smtClean="0">
                <a:effectLst/>
              </a:rPr>
              <a:t>Equation   </a:t>
            </a:r>
            <a:br>
              <a:rPr lang="en-GB" altLang="en-US" sz="2800" b="0" smtClean="0">
                <a:effectLst/>
              </a:rPr>
            </a:br>
            <a:r>
              <a:rPr lang="en-GB" altLang="en-US" sz="2800" b="0" smtClean="0">
                <a:effectLst/>
              </a:rPr>
              <a:t>x</a:t>
            </a:r>
            <a:r>
              <a:rPr lang="en-GB" altLang="en-US" sz="2800" b="0" baseline="30000" smtClean="0">
                <a:effectLst/>
              </a:rPr>
              <a:t>2</a:t>
            </a:r>
            <a:r>
              <a:rPr lang="en-GB" altLang="en-US" sz="2800" b="0" smtClean="0">
                <a:effectLst/>
              </a:rPr>
              <a:t> + y</a:t>
            </a:r>
            <a:r>
              <a:rPr lang="en-GB" altLang="en-US" sz="2800" b="0" baseline="30000" smtClean="0">
                <a:effectLst/>
              </a:rPr>
              <a:t>2</a:t>
            </a:r>
            <a:r>
              <a:rPr lang="en-GB" altLang="en-US" sz="2800" b="0" smtClean="0">
                <a:effectLst/>
              </a:rPr>
              <a:t> + 2gx + 2fy + c = 0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919163" y="1474788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Example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54088" y="2047875"/>
            <a:ext cx="8135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Write the equation   (x-5)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(y+3)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= 49   without brackets.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76438" y="2944813"/>
            <a:ext cx="544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(x-5)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(y+3)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49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976438" y="3554413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(x-5)(x+5) + (y+3)(y+3) = 49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76438" y="4164013"/>
            <a:ext cx="5459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- 10x + 25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+ 6y + 9 – 49 = 0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487613" y="4854575"/>
            <a:ext cx="480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+ 6y -15 = 0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41388" y="55626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This takes the form given above where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38475" y="6216650"/>
            <a:ext cx="3684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2g = -10 ,  2f = 6 and   c = -15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47" grpId="0" autoUpdateAnimBg="0"/>
      <p:bldP spid="10248" grpId="0" autoUpdateAnimBg="0"/>
      <p:bldP spid="10249" grpId="0" autoUpdateAnimBg="0"/>
      <p:bldP spid="10250" grpId="0" autoUpdateAnimBg="0"/>
      <p:bldP spid="1025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69950" y="1438275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Example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27100" y="20701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Show that the equation     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- 6x + 2y - 71 = 0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27100" y="2603500"/>
            <a:ext cx="7988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represents a circle and find  the centre and radius.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2514600" y="32766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+ 2y - 71 = 0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514600" y="3787775"/>
            <a:ext cx="388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+ 2y  =  71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14600" y="4303713"/>
            <a:ext cx="5708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(x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- 6x + 9) + (y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+ 2y + 1)  =  71 + 9 + 1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2514600" y="4965700"/>
            <a:ext cx="360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- 3)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 + 1)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 =  81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939800" y="5651500"/>
            <a:ext cx="685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This is now in the form   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 </a:t>
            </a:r>
            <a:r>
              <a:rPr lang="en-GB" dirty="0">
                <a:latin typeface="+mj-lt"/>
              </a:rPr>
              <a:t>= r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939800" y="6350000"/>
            <a:ext cx="820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represents a circle with centre (3,-1)  and  radius = 9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154113" y="304800"/>
            <a:ext cx="6759575" cy="61753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985838" y="1922463"/>
            <a:ext cx="8158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We now have 2 ways on finding the centre and radius of a circle depending on the form we have.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54088" y="13843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222625" y="2578100"/>
            <a:ext cx="3810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+ 6y - 15 = 0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4060825" y="2984500"/>
            <a:ext cx="577850" cy="717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070225" y="3724275"/>
            <a:ext cx="138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2g = -10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263900" y="4105275"/>
            <a:ext cx="1173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 = -5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5386388" y="2984500"/>
            <a:ext cx="46037" cy="869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051425" y="3876675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6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203825" y="4257675"/>
            <a:ext cx="955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= 3</a:t>
            </a:r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 flipV="1">
            <a:off x="6064250" y="2998788"/>
            <a:ext cx="739775" cy="703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6423025" y="3724275"/>
            <a:ext cx="1147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 = -15</a:t>
            </a: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936625" y="4822825"/>
            <a:ext cx="2371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= (-g,-f)</a:t>
            </a: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416300" y="4822825"/>
            <a:ext cx="1465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(5,-3)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400675" y="4821238"/>
            <a:ext cx="3448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(g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+ f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– c)</a:t>
            </a: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383338" y="5334000"/>
            <a:ext cx="2773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  <a:sym typeface="Symbol" pitchFamily="18" charset="2"/>
              </a:rPr>
              <a:t>= (25 + 9 – (-15))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396038" y="5867400"/>
            <a:ext cx="97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49</a:t>
            </a:r>
            <a:endParaRPr lang="en-GB" dirty="0">
              <a:latin typeface="+mj-lt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396038" y="6400800"/>
            <a:ext cx="79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7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5400000">
            <a:off x="4060826" y="5808662"/>
            <a:ext cx="193675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263650" y="346075"/>
            <a:ext cx="6759575" cy="61753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1" grpId="0" autoUpdateAnimBg="0"/>
      <p:bldP spid="13322" grpId="0" autoUpdateAnimBg="0"/>
      <p:bldP spid="13330" grpId="0" autoUpdateAnimBg="0"/>
      <p:bldP spid="13331" grpId="0" autoUpdateAnimBg="0"/>
      <p:bldP spid="13332" grpId="0" autoUpdateAnimBg="0"/>
      <p:bldP spid="13333" grpId="0" autoUpdateAnimBg="0"/>
      <p:bldP spid="13334" grpId="0" autoUpdateAnimBg="0"/>
      <p:bldP spid="13335" grpId="0" autoUpdateAnimBg="0"/>
      <p:bldP spid="1333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860425" y="1452563"/>
            <a:ext cx="1981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Example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819400" y="2268538"/>
            <a:ext cx="37830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- 6x + 2y - 71 = 0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3657600" y="2752725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67000" y="3362325"/>
            <a:ext cx="1246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2g = -6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819400" y="374332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 = -3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4953000" y="2752725"/>
            <a:ext cx="76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648200" y="3514725"/>
            <a:ext cx="11604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2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800600" y="389572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= 1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 flipH="1" flipV="1">
            <a:off x="5562600" y="2676525"/>
            <a:ext cx="838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6019800" y="3362325"/>
            <a:ext cx="12827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 = -71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995363" y="4554538"/>
            <a:ext cx="2352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= (-g,-f)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3222625" y="4554538"/>
            <a:ext cx="130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(3,-1)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5400675" y="4621213"/>
            <a:ext cx="35544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(g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+ f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– c)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6369050" y="5078413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  <a:sym typeface="Symbol" pitchFamily="18" charset="2"/>
              </a:rPr>
              <a:t>= (9 + 1 – (-71))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369050" y="5605463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= </a:t>
            </a:r>
            <a:r>
              <a:rPr lang="en-GB">
                <a:latin typeface="+mj-lt"/>
                <a:sym typeface="Symbol" pitchFamily="18" charset="2"/>
              </a:rPr>
              <a:t>81</a:t>
            </a:r>
            <a:endParaRPr lang="en-GB">
              <a:latin typeface="+mj-lt"/>
            </a:endParaRP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6369050" y="6132513"/>
            <a:ext cx="82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9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249363" y="290513"/>
            <a:ext cx="6759575" cy="617537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5400000">
            <a:off x="4060826" y="5808662"/>
            <a:ext cx="193675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9" grpId="0" autoUpdateAnimBg="0"/>
      <p:bldP spid="15370" grpId="0" autoUpdateAnimBg="0"/>
      <p:bldP spid="15372" grpId="0" autoUpdateAnimBg="0"/>
      <p:bldP spid="15373" grpId="0" autoUpdateAnimBg="0"/>
      <p:bldP spid="15374" grpId="0" autoUpdateAnimBg="0"/>
      <p:bldP spid="15375" grpId="0" autoUpdateAnimBg="0"/>
      <p:bldP spid="15376" grpId="0" autoUpdateAnimBg="0"/>
      <p:bldP spid="15377" grpId="0" autoUpdateAnimBg="0"/>
      <p:bldP spid="1537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044575" y="346075"/>
            <a:ext cx="6759575" cy="61753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47725" y="1411288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52763" y="2730500"/>
            <a:ext cx="5105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+ 4y - 5 = 0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3276600" y="3160713"/>
            <a:ext cx="1214438" cy="882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590800" y="3967163"/>
            <a:ext cx="152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2g = -10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743200" y="434816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g = -5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 flipV="1">
            <a:off x="5257800" y="3205163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4724400" y="3967163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2f = 4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4876800" y="43481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f = 2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 flipV="1">
            <a:off x="5867400" y="3205163"/>
            <a:ext cx="7620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324600" y="37385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c = -5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909638" y="5338763"/>
            <a:ext cx="238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= (-g,-f)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155950" y="5338763"/>
            <a:ext cx="1349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(5,-2)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508625" y="5240338"/>
            <a:ext cx="34337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(g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+ f</a:t>
            </a:r>
            <a:r>
              <a:rPr lang="en-GB" baseline="30000" dirty="0">
                <a:latin typeface="+mj-lt"/>
                <a:sym typeface="Symbol" pitchFamily="18" charset="2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 – c)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6418263" y="5770563"/>
            <a:ext cx="267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  <a:sym typeface="Symbol" pitchFamily="18" charset="2"/>
              </a:rPr>
              <a:t>= (25 + 4 – (-5))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418263" y="6297613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34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958850" y="1873250"/>
            <a:ext cx="802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centre &amp; radius of   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+ 4y - 5 = 0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7848600" y="2671763"/>
            <a:ext cx="914400" cy="609600"/>
            <a:chOff x="7848600" y="2671477"/>
            <a:chExt cx="914400" cy="609600"/>
          </a:xfrm>
        </p:grpSpPr>
        <p:sp>
          <p:nvSpPr>
            <p:cNvPr id="16405" name="Rectangle 21"/>
            <p:cNvSpPr>
              <a:spLocks noChangeArrowheads="1"/>
            </p:cNvSpPr>
            <p:nvPr/>
          </p:nvSpPr>
          <p:spPr bwMode="auto">
            <a:xfrm>
              <a:off x="7848600" y="2671477"/>
              <a:ext cx="914400" cy="609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l">
                <a:defRPr/>
              </a:pPr>
              <a:endParaRPr lang="en-US"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7853363" y="2747677"/>
              <a:ext cx="9048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en-GB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NAB</a:t>
              </a:r>
            </a:p>
          </p:txBody>
        </p:sp>
      </p:grp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rot="5400000">
            <a:off x="4060826" y="5808662"/>
            <a:ext cx="1936750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2" grpId="0" autoUpdateAnimBg="0"/>
      <p:bldP spid="16393" grpId="0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63600" y="1346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u="sng" dirty="0">
                <a:latin typeface="+mj-lt"/>
              </a:rPr>
              <a:t>Example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94225" y="3759200"/>
            <a:ext cx="233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- 8y + 7 = 0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181100" y="1917700"/>
            <a:ext cx="7556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circle     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- 10x - 8y + 7 = 0                          cuts the y- axis at A &amp; B.  Find the length of AB.</a:t>
            </a: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1257300" y="3759200"/>
            <a:ext cx="1524000" cy="1447800"/>
          </a:xfrm>
          <a:prstGeom prst="ellipse">
            <a:avLst/>
          </a:prstGeom>
          <a:solidFill>
            <a:schemeClr val="accent4">
              <a:lumMod val="1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1485900" y="34544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1028700" y="3225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Y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485900" y="3835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latin typeface="+mj-lt"/>
              </a:rPr>
              <a:t>A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1562100" y="4673600"/>
            <a:ext cx="35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B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590800" y="3073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At A &amp; B   x = 0    so the equation becomes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4594225" y="4256088"/>
            <a:ext cx="248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(y – 1)(y – 7) = 0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594225" y="4749800"/>
            <a:ext cx="241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 = 1   or   y = 7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3933825" y="5588000"/>
            <a:ext cx="334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A is (0,7)  &amp;  B is (0,1)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4264025" y="6159500"/>
            <a:ext cx="267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So  AB = 6 units</a:t>
            </a:r>
          </a:p>
        </p:txBody>
      </p:sp>
      <p:cxnSp>
        <p:nvCxnSpPr>
          <p:cNvPr id="43023" name="Straight Arrow Connector 16"/>
          <p:cNvCxnSpPr>
            <a:cxnSpLocks noChangeShapeType="1"/>
          </p:cNvCxnSpPr>
          <p:nvPr/>
        </p:nvCxnSpPr>
        <p:spPr bwMode="auto">
          <a:xfrm>
            <a:off x="1155700" y="5270500"/>
            <a:ext cx="1663700" cy="1588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4" name="Oval 17"/>
          <p:cNvSpPr>
            <a:spLocks noChangeArrowheads="1"/>
          </p:cNvSpPr>
          <p:nvPr/>
        </p:nvSpPr>
        <p:spPr bwMode="auto">
          <a:xfrm>
            <a:off x="1435100" y="3911600"/>
            <a:ext cx="127000" cy="1143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25" name="Oval 18"/>
          <p:cNvSpPr>
            <a:spLocks noChangeArrowheads="1"/>
          </p:cNvSpPr>
          <p:nvPr/>
        </p:nvSpPr>
        <p:spPr bwMode="auto">
          <a:xfrm>
            <a:off x="1435100" y="4953000"/>
            <a:ext cx="127000" cy="11430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855788" y="374650"/>
            <a:ext cx="5799137" cy="617538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  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x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y</a:t>
            </a:r>
            <a:r>
              <a:rPr lang="en-GB" sz="2800" kern="0" baseline="3000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2</a:t>
            </a:r>
            <a:r>
              <a:rPr lang="en-GB" sz="28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 + 2gx + 2fy + c = 0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781300" y="51403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32" grpId="0" autoUpdateAnimBg="0"/>
      <p:bldP spid="17433" grpId="0" autoUpdateAnimBg="0"/>
      <p:bldP spid="17434" grpId="0" autoUpdateAnimBg="0"/>
      <p:bldP spid="17435" grpId="0" autoUpdateAnimBg="0"/>
      <p:bldP spid="1743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746250" y="647700"/>
            <a:ext cx="559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Application of Circle Theory</a:t>
            </a:r>
          </a:p>
        </p:txBody>
      </p:sp>
      <p:pic>
        <p:nvPicPr>
          <p:cNvPr id="44035" name="Picture 3" descr="C:\Program Files\Common Files\Microsoft Shared\Clipart\cagcat50\so01380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2201863"/>
            <a:ext cx="138430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7900" y="1801813"/>
            <a:ext cx="81661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Frosty the Snowman’s lower body section can be represented     by the equation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371600" y="254158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x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+ y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– 6x + 2y – 26 = 0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27100" y="3052763"/>
            <a:ext cx="7391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His middle section is the same size as the lower but his head is only 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2200" baseline="-25000" dirty="0">
                <a:solidFill>
                  <a:srgbClr val="FFFF00"/>
                </a:solidFill>
                <a:latin typeface="+mj-lt"/>
              </a:rPr>
              <a:t>3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the size of the other two sections. Find the equation of his head !</a:t>
            </a: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5041900" y="2770188"/>
            <a:ext cx="2641600" cy="2063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108200" y="4318000"/>
            <a:ext cx="3924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6x + 2y – 26 = 0</a:t>
            </a: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1651000" y="4775200"/>
            <a:ext cx="1600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965200" y="5080000"/>
            <a:ext cx="119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2g = -6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154113" y="5461000"/>
            <a:ext cx="1028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g = -3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V="1">
            <a:off x="3251200" y="46990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2717800" y="52324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2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897188" y="559117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 = 1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V="1">
            <a:off x="4318000" y="47752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3937000" y="530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 = -26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965200" y="6146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centre = (-g,-f)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206750" y="6146800"/>
            <a:ext cx="135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(3,-1)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905500" y="4927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</a:t>
            </a:r>
            <a:r>
              <a:rPr lang="en-GB" dirty="0">
                <a:latin typeface="+mj-lt"/>
              </a:rPr>
              <a:t>(g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f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c)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6819900" y="54610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</a:t>
            </a:r>
            <a:r>
              <a:rPr lang="en-GB" dirty="0">
                <a:latin typeface="+mj-lt"/>
              </a:rPr>
              <a:t>(9 + 1 + 26)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6819900" y="5880100"/>
            <a:ext cx="1003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</a:t>
            </a:r>
            <a:r>
              <a:rPr lang="en-GB" dirty="0">
                <a:latin typeface="+mj-lt"/>
              </a:rPr>
              <a:t>36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6819900" y="6299200"/>
            <a:ext cx="85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=   6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>
            <a:off x="4730751" y="5797550"/>
            <a:ext cx="1739900" cy="31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utoUpdateAnimBg="0"/>
      <p:bldP spid="21516" grpId="0" autoUpdateAnimBg="0"/>
      <p:bldP spid="21517" grpId="0" autoUpdateAnimBg="0"/>
      <p:bldP spid="21519" grpId="0" autoUpdateAnimBg="0"/>
      <p:bldP spid="21520" grpId="0" autoUpdateAnimBg="0"/>
      <p:bldP spid="21522" grpId="0" autoUpdateAnimBg="0"/>
      <p:bldP spid="21523" grpId="0" autoUpdateAnimBg="0"/>
      <p:bldP spid="21524" grpId="0" autoUpdateAnimBg="0"/>
      <p:bldP spid="21526" grpId="0" autoUpdateAnimBg="0"/>
      <p:bldP spid="21528" grpId="0" autoUpdateAnimBg="0"/>
      <p:bldP spid="21529" grpId="0" autoUpdateAnimBg="0"/>
      <p:bldP spid="2153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b="0" smtClean="0">
                <a:solidFill>
                  <a:srgbClr val="FFFF00"/>
                </a:solidFill>
                <a:effectLst/>
              </a:rPr>
              <a:t>The Circle</a:t>
            </a: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498725" y="5013325"/>
            <a:ext cx="297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 flipV="1">
            <a:off x="5470525" y="3184525"/>
            <a:ext cx="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2498725" y="3184525"/>
            <a:ext cx="2971800" cy="18288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31925" y="4860925"/>
            <a:ext cx="1174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(a , b)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470525" y="2803525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, y)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627438" y="3505200"/>
            <a:ext cx="53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r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241925" y="4784725"/>
            <a:ext cx="228600" cy="2286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470525" y="4937125"/>
            <a:ext cx="1082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, b)</a:t>
            </a: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098925" y="50895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565525" y="5546725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(x – a)</a:t>
            </a:r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 flipH="1">
            <a:off x="5546725" y="4098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6308725" y="387032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(y – b)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944563" y="54864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By Pythagoras</a:t>
            </a: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93725" y="1889125"/>
            <a:ext cx="8458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distance from (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a,b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) to (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x,y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) is given by     </a:t>
            </a:r>
          </a:p>
          <a:p>
            <a:pPr>
              <a:defRPr/>
            </a:pPr>
            <a:r>
              <a:rPr lang="en-GB" dirty="0">
                <a:latin typeface="+mj-lt"/>
              </a:rPr>
              <a:t>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(x - 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 - b)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822325" y="2879725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u="sng">
                <a:solidFill>
                  <a:srgbClr val="FFFF00"/>
                </a:solidFill>
                <a:latin typeface="+mj-lt"/>
              </a:rPr>
              <a:t>Proof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819400" y="6126163"/>
            <a:ext cx="3657600" cy="457200"/>
          </a:xfrm>
          <a:prstGeom prst="rect">
            <a:avLst/>
          </a:prstGeom>
          <a:solidFill>
            <a:schemeClr val="tx2">
              <a:lumMod val="1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(x - a)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 - b)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autoUpdateAnimBg="0"/>
      <p:bldP spid="2056" grpId="0" autoUpdateAnimBg="0"/>
      <p:bldP spid="2057" grpId="0" autoUpdateAnimBg="0"/>
      <p:bldP spid="2058" grpId="0" animBg="1"/>
      <p:bldP spid="2060" grpId="0" autoUpdateAnimBg="0"/>
      <p:bldP spid="2062" grpId="0" autoUpdateAnimBg="0"/>
      <p:bldP spid="2064" grpId="0" autoUpdateAnimBg="0"/>
      <p:bldP spid="2065" grpId="0" autoUpdateAnimBg="0"/>
      <p:bldP spid="2068" grpId="0" autoUpdateAnimBg="0"/>
      <p:bldP spid="206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630613" y="2111375"/>
            <a:ext cx="44783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radius of head = 1/3 of 6 = 2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355725" y="1752600"/>
            <a:ext cx="1093788" cy="9144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798513" y="2667000"/>
            <a:ext cx="2209800" cy="20574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798513" y="4724400"/>
            <a:ext cx="2209800" cy="20574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65313" y="5715000"/>
            <a:ext cx="923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solidFill>
                  <a:srgbClr val="000000"/>
                </a:solidFill>
                <a:latin typeface="+mj-lt"/>
              </a:rPr>
              <a:t>(3,-1)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873250" y="5041900"/>
            <a:ext cx="67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17713" y="3505200"/>
            <a:ext cx="860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(3,11)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873250" y="223678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2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416050" y="1803400"/>
            <a:ext cx="1008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(3,19)</a:t>
            </a:r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2627313" y="2209800"/>
            <a:ext cx="1527175" cy="842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4227513" y="29845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Using		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 </a:t>
            </a:r>
            <a:r>
              <a:rPr lang="en-GB" dirty="0">
                <a:latin typeface="+mj-lt"/>
              </a:rPr>
              <a:t>= 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075113" y="38227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Equation  is	  (x-3)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(y-19)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 4</a:t>
            </a:r>
            <a:endParaRPr lang="en-GB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73100" y="6477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Working with Distances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873250" y="3971925"/>
            <a:ext cx="67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130969" y="3994944"/>
            <a:ext cx="3543300" cy="142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1873250" y="2940050"/>
            <a:ext cx="673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6</a:t>
            </a:r>
          </a:p>
        </p:txBody>
      </p:sp>
      <p:sp>
        <p:nvSpPr>
          <p:cNvPr id="45074" name="Oval 19"/>
          <p:cNvSpPr>
            <a:spLocks noChangeArrowheads="1"/>
          </p:cNvSpPr>
          <p:nvPr/>
        </p:nvSpPr>
        <p:spPr bwMode="auto">
          <a:xfrm>
            <a:off x="1835150" y="5686425"/>
            <a:ext cx="134938" cy="1333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5" name="Oval 21"/>
          <p:cNvSpPr>
            <a:spLocks noChangeArrowheads="1"/>
          </p:cNvSpPr>
          <p:nvPr/>
        </p:nvSpPr>
        <p:spPr bwMode="auto">
          <a:xfrm>
            <a:off x="1849438" y="2143125"/>
            <a:ext cx="133350" cy="1333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5076" name="Oval 20"/>
          <p:cNvSpPr>
            <a:spLocks noChangeArrowheads="1"/>
          </p:cNvSpPr>
          <p:nvPr/>
        </p:nvSpPr>
        <p:spPr bwMode="auto">
          <a:xfrm>
            <a:off x="1835150" y="3629025"/>
            <a:ext cx="134938" cy="1333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5" grpId="0" autoUpdateAnimBg="0"/>
      <p:bldP spid="22536" grpId="0" autoUpdateAnimBg="0"/>
      <p:bldP spid="22537" grpId="0" autoUpdateAnimBg="0"/>
      <p:bldP spid="22538" grpId="0" autoUpdateAnimBg="0"/>
      <p:bldP spid="22539" grpId="0" autoUpdateAnimBg="0"/>
      <p:bldP spid="22542" grpId="0" autoUpdateAnimBg="0"/>
      <p:bldP spid="22543" grpId="0" autoUpdateAnimBg="0"/>
      <p:bldP spid="23" grpId="0" autoUpdateAnimBg="0"/>
      <p:bldP spid="2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1228725" y="647700"/>
            <a:ext cx="6530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Working with Distances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92175" y="147955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968375" y="1878013"/>
            <a:ext cx="8175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By considering centres and radii prove that the following two circles touch each other.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71600" y="2635250"/>
            <a:ext cx="6553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Circle 1	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+ 4x - 2y - 5 = 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3070225"/>
            <a:ext cx="678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Circle 2	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- 20x + 6y + 19 = 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995363" y="3657600"/>
            <a:ext cx="3738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u="sng" dirty="0">
                <a:solidFill>
                  <a:srgbClr val="FFFF00"/>
                </a:solidFill>
                <a:latin typeface="+mj-lt"/>
              </a:rPr>
              <a:t>Circle 1</a:t>
            </a:r>
            <a:r>
              <a:rPr lang="en-GB" sz="2000" dirty="0">
                <a:latin typeface="+mj-lt"/>
              </a:rPr>
              <a:t>	     2g = 4  so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g = 2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003425" y="4022725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2f = -2 so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f = -1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17863" y="4387850"/>
            <a:ext cx="144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c = -5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1138238" y="4876800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centre = (-g, -f)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348038" y="4876800"/>
            <a:ext cx="1049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= (-2,1)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11250" y="53340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radius 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(g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f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c)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917700" y="5737225"/>
            <a:ext cx="173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(4 + 1 + 5)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1917700" y="6118225"/>
            <a:ext cx="879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= </a:t>
            </a:r>
            <a:r>
              <a:rPr lang="en-GB" sz="22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10</a:t>
            </a:r>
            <a:endParaRPr lang="en-GB" sz="22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4724400" y="3630613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u="sng" dirty="0">
                <a:solidFill>
                  <a:srgbClr val="FFFF00"/>
                </a:solidFill>
                <a:latin typeface="+mj-lt"/>
              </a:rPr>
              <a:t>Circle 2</a:t>
            </a:r>
            <a:r>
              <a:rPr lang="en-GB" sz="2000" dirty="0">
                <a:latin typeface="+mj-lt"/>
              </a:rPr>
              <a:t>       2g = -20   so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g = -10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6929438" y="4010025"/>
            <a:ext cx="2147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2f = 6 so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f = 3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8045450" y="4387850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c = 19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5137150" y="4876800"/>
            <a:ext cx="2097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centre = (-g, -f)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7270750" y="4876800"/>
            <a:ext cx="1322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=  (10,-3)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5132388" y="5334000"/>
            <a:ext cx="26939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radius 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(g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f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c)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938838" y="5673725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</a:t>
            </a:r>
            <a:r>
              <a:rPr lang="en-GB" sz="2000" dirty="0">
                <a:latin typeface="+mj-lt"/>
              </a:rPr>
              <a:t>(100 + 9 – 19)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5938838" y="6015038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90</a:t>
            </a:r>
            <a:endParaRPr lang="en-GB" sz="2000" dirty="0">
              <a:latin typeface="+mj-lt"/>
            </a:endParaRPr>
          </a:p>
        </p:txBody>
      </p:sp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5938838" y="6354763"/>
            <a:ext cx="140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= </a:t>
            </a:r>
            <a:r>
              <a:rPr lang="en-GB" sz="2000" dirty="0">
                <a:latin typeface="+mj-lt"/>
                <a:sym typeface="Symbol" pitchFamily="18" charset="2"/>
              </a:rPr>
              <a:t>9 </a:t>
            </a:r>
            <a:r>
              <a:rPr lang="en-GB" sz="1100" dirty="0">
                <a:latin typeface="+mj-lt"/>
                <a:sym typeface="Symbol" pitchFamily="18" charset="2"/>
              </a:rPr>
              <a:t>X</a:t>
            </a:r>
            <a:r>
              <a:rPr lang="en-GB" sz="2000" dirty="0">
                <a:latin typeface="+mj-lt"/>
                <a:sym typeface="Symbol" pitchFamily="18" charset="2"/>
              </a:rPr>
              <a:t> 10</a:t>
            </a:r>
            <a:endParaRPr lang="en-GB" sz="2000" dirty="0">
              <a:latin typeface="+mj-lt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7153275" y="6346825"/>
            <a:ext cx="113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=  3</a:t>
            </a:r>
            <a:r>
              <a:rPr lang="en-GB" sz="22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10</a:t>
            </a: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4660900" y="3733800"/>
            <a:ext cx="19050" cy="31242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2000">
              <a:latin typeface="+mj-lt"/>
            </a:endParaRPr>
          </a:p>
        </p:txBody>
      </p:sp>
      <p:cxnSp>
        <p:nvCxnSpPr>
          <p:cNvPr id="46106" name="Straight Connector 27"/>
          <p:cNvCxnSpPr>
            <a:cxnSpLocks noChangeShapeType="1"/>
          </p:cNvCxnSpPr>
          <p:nvPr/>
        </p:nvCxnSpPr>
        <p:spPr bwMode="auto">
          <a:xfrm>
            <a:off x="1895475" y="3536950"/>
            <a:ext cx="584993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  <p:bldP spid="19464" grpId="0" autoUpdateAnimBg="0"/>
      <p:bldP spid="19465" grpId="0" autoUpdateAnimBg="0"/>
      <p:bldP spid="19466" grpId="0" autoUpdateAnimBg="0"/>
      <p:bldP spid="19467" grpId="0" autoUpdateAnimBg="0"/>
      <p:bldP spid="19469" grpId="0" autoUpdateAnimBg="0"/>
      <p:bldP spid="19470" grpId="0" autoUpdateAnimBg="0"/>
      <p:bldP spid="19471" grpId="0" autoUpdateAnimBg="0"/>
      <p:bldP spid="19472" grpId="0" autoUpdateAnimBg="0"/>
      <p:bldP spid="19473" grpId="0" autoUpdateAnimBg="0"/>
      <p:bldP spid="19474" grpId="0" autoUpdateAnimBg="0"/>
      <p:bldP spid="19475" grpId="0" autoUpdateAnimBg="0"/>
      <p:bldP spid="19476" grpId="0" autoUpdateAnimBg="0"/>
      <p:bldP spid="19477" grpId="0" autoUpdateAnimBg="0"/>
      <p:bldP spid="19478" grpId="0" autoUpdateAnimBg="0"/>
      <p:bldP spid="19479" grpId="0" autoUpdateAnimBg="0"/>
      <p:bldP spid="19480" grpId="0" autoUpdateAnimBg="0"/>
      <p:bldP spid="1948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Oval 15"/>
          <p:cNvSpPr>
            <a:spLocks noChangeArrowheads="1"/>
          </p:cNvSpPr>
          <p:nvPr/>
        </p:nvSpPr>
        <p:spPr bwMode="auto">
          <a:xfrm>
            <a:off x="5683250" y="4191000"/>
            <a:ext cx="1066800" cy="990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20496" name="Oval 16"/>
          <p:cNvSpPr>
            <a:spLocks noChangeArrowheads="1"/>
          </p:cNvSpPr>
          <p:nvPr/>
        </p:nvSpPr>
        <p:spPr bwMode="auto">
          <a:xfrm>
            <a:off x="6673850" y="3124200"/>
            <a:ext cx="2362200" cy="22098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09638" y="1931988"/>
            <a:ext cx="6943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If d is the distance between the centres then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300163" y="2590800"/>
            <a:ext cx="3460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d</a:t>
            </a:r>
            <a:r>
              <a:rPr lang="en-GB" baseline="30000" dirty="0">
                <a:latin typeface="+mj-lt"/>
              </a:rPr>
              <a:t>2 </a:t>
            </a:r>
            <a:r>
              <a:rPr lang="en-GB" dirty="0">
                <a:latin typeface="+mj-lt"/>
              </a:rPr>
              <a:t>  =  (x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-x</a:t>
            </a:r>
            <a:r>
              <a:rPr lang="en-GB" baseline="-25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-y</a:t>
            </a:r>
            <a:r>
              <a:rPr lang="en-GB" baseline="-25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)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84700" y="2586038"/>
            <a:ext cx="2774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(10+2)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(-3-1)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185025" y="2600325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144 + 16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19275" y="3011488"/>
            <a:ext cx="1031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160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470025" y="3433763"/>
            <a:ext cx="1622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d  =  </a:t>
            </a:r>
            <a:r>
              <a:rPr lang="en-GB" dirty="0">
                <a:latin typeface="+mj-lt"/>
                <a:sym typeface="Symbol" pitchFamily="18" charset="2"/>
              </a:rPr>
              <a:t>160</a:t>
            </a:r>
            <a:endParaRPr lang="en-GB" dirty="0">
              <a:latin typeface="+mj-lt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833563" y="3852863"/>
            <a:ext cx="201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  <a:sym typeface="Symbol" pitchFamily="18" charset="2"/>
              </a:rPr>
              <a:t>=  16  </a:t>
            </a:r>
            <a:r>
              <a:rPr lang="en-GB" sz="1100" dirty="0">
                <a:latin typeface="+mj-lt"/>
                <a:sym typeface="Symbol" pitchFamily="18" charset="2"/>
              </a:rPr>
              <a:t>X</a:t>
            </a:r>
            <a:r>
              <a:rPr lang="en-GB" dirty="0">
                <a:latin typeface="+mj-lt"/>
                <a:sym typeface="Symbol" pitchFamily="18" charset="2"/>
              </a:rPr>
              <a:t> 10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662363" y="3852863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=   410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079500" y="4697413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radius1 + radius2  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079500" y="5173663"/>
            <a:ext cx="225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</a:t>
            </a:r>
            <a:r>
              <a:rPr lang="en-GB" dirty="0">
                <a:latin typeface="+mj-lt"/>
                <a:sym typeface="Symbol" pitchFamily="18" charset="2"/>
              </a:rPr>
              <a:t>10  + 310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079500" y="5651500"/>
            <a:ext cx="1398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=   410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079500" y="6132513"/>
            <a:ext cx="42719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=  distance between centres</a:t>
            </a: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6216650" y="4235450"/>
            <a:ext cx="1609725" cy="488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6140450" y="4343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>
                <a:latin typeface="+mj-lt"/>
              </a:rPr>
              <a:t>r1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7054850" y="3962400"/>
            <a:ext cx="106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>
                <a:latin typeface="+mj-lt"/>
              </a:rPr>
              <a:t>r2</a:t>
            </a:r>
          </a:p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5648325" y="5638800"/>
            <a:ext cx="34956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It now follows                 that the circles touch !</a:t>
            </a: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785100" y="4154488"/>
            <a:ext cx="107950" cy="122237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162675" y="4657725"/>
            <a:ext cx="107950" cy="1206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73200" y="647700"/>
            <a:ext cx="6286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Working with Distances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 animBg="1"/>
      <p:bldP spid="20482" grpId="0" autoUpdateAnimBg="0"/>
      <p:bldP spid="20483" grpId="0" autoUpdateAnimBg="0"/>
      <p:bldP spid="20484" grpId="0" autoUpdateAnimBg="0"/>
      <p:bldP spid="20485" grpId="0" autoUpdateAnimBg="0"/>
      <p:bldP spid="20486" grpId="0" autoUpdateAnimBg="0"/>
      <p:bldP spid="20487" grpId="0" autoUpdateAnimBg="0"/>
      <p:bldP spid="20488" grpId="0" autoUpdateAnimBg="0"/>
      <p:bldP spid="20490" grpId="0" autoUpdateAnimBg="0"/>
      <p:bldP spid="20491" grpId="0" autoUpdateAnimBg="0"/>
      <p:bldP spid="20492" grpId="0" autoUpdateAnimBg="0"/>
      <p:bldP spid="20493" grpId="0" autoUpdateAnimBg="0"/>
      <p:bldP spid="20494" grpId="0" autoUpdateAnimBg="0"/>
      <p:bldP spid="20498" grpId="0" autoUpdateAnimBg="0"/>
      <p:bldP spid="20499" grpId="0" autoUpdateAnimBg="0"/>
      <p:bldP spid="20501" grpId="0" autoUpdateAnimBg="0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HHM Practice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0363" y="2894013"/>
            <a:ext cx="3436937" cy="1476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Ex12G</a:t>
            </a:r>
          </a:p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Ex12H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Intersection of Lines </a:t>
            </a:r>
            <a:br>
              <a:rPr lang="en-GB" altLang="en-US" sz="3200" b="0" smtClean="0">
                <a:effectLst/>
              </a:rPr>
            </a:br>
            <a:r>
              <a:rPr lang="en-GB" altLang="en-US" sz="3200" b="0" smtClean="0">
                <a:effectLst/>
              </a:rPr>
              <a:t>&amp; Circles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366963" y="1941513"/>
            <a:ext cx="467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There are 3 possible scenarios</a:t>
            </a:r>
          </a:p>
        </p:txBody>
      </p:sp>
      <p:sp>
        <p:nvSpPr>
          <p:cNvPr id="10254" name="Oval 14"/>
          <p:cNvSpPr>
            <a:spLocks noChangeArrowheads="1"/>
          </p:cNvSpPr>
          <p:nvPr/>
        </p:nvSpPr>
        <p:spPr bwMode="auto">
          <a:xfrm>
            <a:off x="1282700" y="2573338"/>
            <a:ext cx="1524000" cy="1371600"/>
          </a:xfrm>
          <a:prstGeom prst="ellipse">
            <a:avLst/>
          </a:prstGeom>
          <a:solidFill>
            <a:schemeClr val="tx1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57" name="Oval 15"/>
          <p:cNvSpPr>
            <a:spLocks noChangeArrowheads="1"/>
          </p:cNvSpPr>
          <p:nvPr/>
        </p:nvSpPr>
        <p:spPr bwMode="auto">
          <a:xfrm>
            <a:off x="3721100" y="2573338"/>
            <a:ext cx="1524000" cy="1371600"/>
          </a:xfrm>
          <a:prstGeom prst="ellipse">
            <a:avLst/>
          </a:prstGeom>
          <a:solidFill>
            <a:srgbClr val="00B05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9158" name="Oval 16"/>
          <p:cNvSpPr>
            <a:spLocks noChangeArrowheads="1"/>
          </p:cNvSpPr>
          <p:nvPr/>
        </p:nvSpPr>
        <p:spPr bwMode="auto">
          <a:xfrm>
            <a:off x="6311900" y="2573338"/>
            <a:ext cx="1524000" cy="137160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V="1">
            <a:off x="749300" y="2878138"/>
            <a:ext cx="2286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 flipV="1">
            <a:off x="3721100" y="3729038"/>
            <a:ext cx="1828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6845300" y="3944938"/>
            <a:ext cx="18288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084263" y="4252913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solidFill>
                  <a:srgbClr val="FFFF00"/>
                </a:solidFill>
                <a:latin typeface="+mj-lt"/>
              </a:rPr>
              <a:t>2 points  of contact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3962400" y="4251325"/>
            <a:ext cx="230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1 point of contact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499225" y="4251325"/>
            <a:ext cx="2632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0  points  of contact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4051300" y="4559300"/>
            <a:ext cx="2125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line is a </a:t>
            </a:r>
            <a:r>
              <a:rPr lang="en-GB" sz="2000" dirty="0">
                <a:latin typeface="+mj-lt"/>
              </a:rPr>
              <a:t>tangent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85800" y="6024563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To determine where the line and circle meet we use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simultaneous equations</a:t>
            </a:r>
            <a:r>
              <a:rPr lang="en-GB" sz="2000" dirty="0">
                <a:latin typeface="+mj-lt"/>
              </a:rPr>
              <a:t> and the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  <a:r>
              <a:rPr lang="en-GB" sz="2000" dirty="0">
                <a:latin typeface="+mj-lt"/>
              </a:rPr>
              <a:t> tells us how many solutions we have.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1223963" y="3187700"/>
            <a:ext cx="120650" cy="106363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679700" y="2908300"/>
            <a:ext cx="122238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635500" y="3854450"/>
            <a:ext cx="120650" cy="107950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509713" y="4935538"/>
            <a:ext cx="1643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&gt; 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75138" y="5170488"/>
            <a:ext cx="16779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= 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92938" y="4779963"/>
            <a:ext cx="164306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&lt; 0)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19238" y="4592638"/>
            <a:ext cx="1651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89425" y="4862513"/>
            <a:ext cx="1651000" cy="4016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89763" y="4514850"/>
            <a:ext cx="16510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discriminant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utoUpdateAnimBg="0"/>
      <p:bldP spid="10261" grpId="0" autoUpdateAnimBg="0"/>
      <p:bldP spid="10262" grpId="0" autoUpdateAnimBg="0"/>
      <p:bldP spid="10263" grpId="0" autoUpdateAnimBg="0"/>
      <p:bldP spid="10264" grpId="0" autoUpdateAnimBg="0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sz="3200" b="0" smtClean="0">
                <a:effectLst/>
              </a:rPr>
              <a:t>Intersection of Lines </a:t>
            </a:r>
            <a:br>
              <a:rPr lang="en-GB" altLang="en-US" sz="3200" b="0" smtClean="0">
                <a:effectLst/>
              </a:rPr>
            </a:br>
            <a:r>
              <a:rPr lang="en-GB" altLang="en-US" sz="3200" b="0" smtClean="0">
                <a:effectLst/>
              </a:rPr>
              <a:t>&amp; Circles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960438" y="1955800"/>
            <a:ext cx="79168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Why do we talk of a “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discriminant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”?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957263" y="2678113"/>
            <a:ext cx="775017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Remember: we are considering where a line 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(y = </a:t>
            </a:r>
            <a:r>
              <a:rPr lang="en-GB" dirty="0" err="1">
                <a:solidFill>
                  <a:srgbClr val="FFFF00"/>
                </a:solidFill>
                <a:latin typeface="+mj-lt"/>
              </a:rPr>
              <a:t>mx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+c) 				......... (1)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meets a circle </a:t>
            </a:r>
          </a:p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+ 2gx + 2fy + c = 0)	......... (2)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966788" y="4772025"/>
            <a:ext cx="8162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When we solve these equations simultaneously, we get a quadratic ! This means that the solution depends on the discriminant !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81138" y="6130925"/>
            <a:ext cx="1512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 &gt; 0)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40150" y="6130925"/>
            <a:ext cx="16779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= 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35675" y="6130925"/>
            <a:ext cx="16430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(b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- 4ac &lt; 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" grpId="0" autoUpdateAnimBg="0"/>
      <p:bldP spid="10264" grpId="0" autoUpdateAnimBg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00125" y="508000"/>
            <a:ext cx="6880225" cy="7270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Intersection of Lines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32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&amp; Circles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60425" y="1425575"/>
            <a:ext cx="1196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85838" y="19050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where the line  y = 2x + 1  meets the circle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85838" y="2349500"/>
            <a:ext cx="782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 – 4)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 + 1)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20  and comment on the answer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887413" y="3003550"/>
            <a:ext cx="5297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Replace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y</a:t>
            </a:r>
            <a:r>
              <a:rPr lang="en-GB" sz="2000" dirty="0">
                <a:latin typeface="+mj-lt"/>
              </a:rPr>
              <a:t>  by  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+ 1 </a:t>
            </a:r>
            <a:r>
              <a:rPr lang="en-GB" sz="2000" dirty="0">
                <a:latin typeface="+mj-lt"/>
              </a:rPr>
              <a:t>in the circle equation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288088" y="3003550"/>
            <a:ext cx="2816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 – 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y</a:t>
            </a:r>
            <a:r>
              <a:rPr lang="en-GB" sz="2000" dirty="0">
                <a:latin typeface="+mj-lt"/>
              </a:rPr>
              <a:t> + 1)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 20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973138" y="3711575"/>
            <a:ext cx="4702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becomes    (x – 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+ 1 </a:t>
            </a:r>
            <a:r>
              <a:rPr lang="en-GB" sz="2000" dirty="0">
                <a:latin typeface="+mj-lt"/>
              </a:rPr>
              <a:t>+ 1)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 20 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2635250" y="4062413"/>
            <a:ext cx="31067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 – 4)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(2x + 2)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= 20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519238" y="4414838"/>
            <a:ext cx="4102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 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8x + 16 + 4x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+ 8x + 4 = 20</a:t>
            </a:r>
          </a:p>
        </p:txBody>
      </p:sp>
      <p:sp>
        <p:nvSpPr>
          <p:cNvPr id="51211" name="Text Box 13"/>
          <p:cNvSpPr txBox="1">
            <a:spLocks noChangeArrowheads="1"/>
          </p:cNvSpPr>
          <p:nvPr/>
        </p:nvSpPr>
        <p:spPr bwMode="auto">
          <a:xfrm>
            <a:off x="1295400" y="5791200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GB" altLang="en-US" b="1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262438" y="4765675"/>
            <a:ext cx="1263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5x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 0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4397375" y="5116513"/>
            <a:ext cx="1035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= 0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4451350" y="5468938"/>
            <a:ext cx="449103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x   = 0 one solution tangent point</a:t>
            </a: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546100" y="6242050"/>
            <a:ext cx="548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Using	  y = 2x + 1,   if  x = 0 then  y = 1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876925" y="6242050"/>
            <a:ext cx="3279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Point of contact is (0,1)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  <p:bldP spid="13319" grpId="0" autoUpdateAnimBg="0"/>
      <p:bldP spid="13320" grpId="0" autoUpdateAnimBg="0"/>
      <p:bldP spid="13322" grpId="0" autoUpdateAnimBg="0"/>
      <p:bldP spid="13323" grpId="0" autoUpdateAnimBg="0"/>
      <p:bldP spid="13326" grpId="0" autoUpdateAnimBg="0"/>
      <p:bldP spid="13327" grpId="0" autoUpdateAnimBg="0"/>
      <p:bldP spid="13328" grpId="0" autoUpdateAnimBg="0"/>
      <p:bldP spid="13329" grpId="0" autoUpdateAnimBg="0"/>
      <p:bldP spid="1333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01700" y="1479550"/>
            <a:ext cx="11953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577975" y="1882775"/>
            <a:ext cx="647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Find where the line  y = 2x + 6  meets the circle      x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+ 10x – 2y + 1 = 0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919163" y="2551113"/>
            <a:ext cx="5454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Replace  y  by  2x + 6  in the circle equation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211888" y="2509838"/>
            <a:ext cx="3121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+ 10x – 2y + 1 = 0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81000" y="3011488"/>
            <a:ext cx="7315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becomes 	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+ 6</a:t>
            </a:r>
            <a:r>
              <a:rPr lang="en-GB" sz="2000" dirty="0">
                <a:latin typeface="+mj-lt"/>
              </a:rPr>
              <a:t>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GB" sz="2000" dirty="0">
                <a:latin typeface="+mj-lt"/>
              </a:rPr>
              <a:t>+ 10x – 2(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2x + 6</a:t>
            </a:r>
            <a:r>
              <a:rPr lang="en-GB" sz="2000" dirty="0">
                <a:latin typeface="+mj-lt"/>
              </a:rPr>
              <a:t>) + 1 = 0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336800" y="3438525"/>
            <a:ext cx="5143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+ 4x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+ 24x + 36 + 10x – 4x - 12 + 1 = 0</a:t>
            </a:r>
          </a:p>
        </p:txBody>
      </p:sp>
      <p:sp>
        <p:nvSpPr>
          <p:cNvPr id="52232" name="Text Box 12"/>
          <p:cNvSpPr txBox="1">
            <a:spLocks noChangeArrowheads="1"/>
          </p:cNvSpPr>
          <p:nvPr/>
        </p:nvSpPr>
        <p:spPr bwMode="auto">
          <a:xfrm>
            <a:off x="1295400" y="5791200"/>
            <a:ext cx="4648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GB" altLang="en-US" b="1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348038" y="3944938"/>
            <a:ext cx="238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5x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+ 30x + 25 = 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3579813" y="4316413"/>
            <a:ext cx="2146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 x 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 + 6x + 5 = 0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429000" y="4687888"/>
            <a:ext cx="231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(x + 5)(x + 1)   = 0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619750" y="3957638"/>
            <a:ext cx="82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800" dirty="0">
                <a:solidFill>
                  <a:srgbClr val="FFFF00"/>
                </a:solidFill>
                <a:latin typeface="+mj-lt"/>
                <a:sym typeface="Symbol" pitchFamily="18" charset="2"/>
              </a:rPr>
              <a:t>( 5 )</a:t>
            </a:r>
            <a:endParaRPr lang="en-GB" sz="18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203575" y="5046663"/>
            <a:ext cx="2752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 x = -5  or   x = -1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750888" y="5795963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Using  y = 2x + 6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3003550" y="5795963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x = -5  then  y = -4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3003550" y="64055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if   x = -1  then  y = 4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6781800" y="5473700"/>
            <a:ext cx="2311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Points of contact are </a:t>
            </a:r>
          </a:p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(-5,-4) and (-1,4).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>
            <a:off x="6146801" y="6108700"/>
            <a:ext cx="1143000" cy="31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676525" y="5580063"/>
            <a:ext cx="3441700" cy="1587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28700" y="425450"/>
            <a:ext cx="6880225" cy="7270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2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Intersection of Lines </a:t>
            </a:r>
          </a:p>
          <a:p>
            <a:pPr eaLnBrk="0" hangingPunct="0">
              <a:spcBef>
                <a:spcPct val="0"/>
              </a:spcBef>
              <a:defRPr/>
            </a:pPr>
            <a:r>
              <a:rPr lang="en-GB" sz="32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&amp; Circles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 autoUpdateAnimBg="0"/>
      <p:bldP spid="14344" grpId="0" autoUpdateAnimBg="0"/>
      <p:bldP spid="14345" grpId="0" autoUpdateAnimBg="0"/>
      <p:bldP spid="14347" grpId="0" autoUpdateAnimBg="0"/>
      <p:bldP spid="14349" grpId="0" autoUpdateAnimBg="0"/>
      <p:bldP spid="14350" grpId="0" autoUpdateAnimBg="0"/>
      <p:bldP spid="14351" grpId="0" autoUpdateAnimBg="0"/>
      <p:bldP spid="14354" grpId="0" autoUpdateAnimBg="0"/>
      <p:bldP spid="14355" grpId="0" autoUpdateAnimBg="0"/>
      <p:bldP spid="14356" grpId="0" autoUpdateAnimBg="0"/>
      <p:bldP spid="14357" grpId="0" autoUpdateAnimBg="0"/>
      <p:bldP spid="14358" grpId="0" autoUpdateAnimBg="0"/>
      <p:bldP spid="1435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HHM Practice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0363" y="2894013"/>
            <a:ext cx="33909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Ex12J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b="0" smtClean="0">
                <a:effectLst/>
              </a:rPr>
              <a:t>Tangency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842963" y="1497013"/>
            <a:ext cx="1389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6096000" y="4419600"/>
            <a:ext cx="2590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endParaRPr lang="en-GB" sz="2000">
              <a:latin typeface="+mj-lt"/>
            </a:endParaRPr>
          </a:p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820738" y="1873250"/>
            <a:ext cx="82296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Prove that the line  2x + y = 19  is a tangent to  the circle    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- 6x + 4y - 32 = 0 , and also find the point of contact.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927100" y="2725738"/>
            <a:ext cx="4694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2x + y = 19    so    y = 19 – 2x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927100" y="3141663"/>
            <a:ext cx="708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Replace y  by  (19 – 2x)  in the circle equation.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927100" y="3581400"/>
            <a:ext cx="4800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+ y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- 6x + 4y - 32 = 0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927100" y="4038600"/>
            <a:ext cx="5791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+ (19 – 2x)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- 6x + 4(19 – 2x) - 32 = 0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927100" y="4495800"/>
            <a:ext cx="6262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+ 361 – 76x + 4x</a:t>
            </a:r>
            <a:r>
              <a:rPr lang="en-GB" sz="2200" baseline="30000" dirty="0">
                <a:latin typeface="+mj-lt"/>
              </a:rPr>
              <a:t>2 </a:t>
            </a:r>
            <a:r>
              <a:rPr lang="en-GB" sz="2200" dirty="0">
                <a:latin typeface="+mj-lt"/>
              </a:rPr>
              <a:t>- 6x + 76 – 8x - 32 = 0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927100" y="5029200"/>
            <a:ext cx="6019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>
                <a:latin typeface="+mj-lt"/>
              </a:rPr>
              <a:t>5x</a:t>
            </a:r>
            <a:r>
              <a:rPr lang="en-GB" sz="2200" baseline="30000">
                <a:latin typeface="+mj-lt"/>
              </a:rPr>
              <a:t>2</a:t>
            </a:r>
            <a:r>
              <a:rPr lang="en-GB" sz="2200">
                <a:latin typeface="+mj-lt"/>
              </a:rPr>
              <a:t> – 90x + 405 = 0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581400" y="5051425"/>
            <a:ext cx="882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( </a:t>
            </a:r>
            <a:r>
              <a:rPr lang="en-GB" sz="2000" dirty="0">
                <a:solidFill>
                  <a:srgbClr val="FFFF00"/>
                </a:solidFill>
                <a:latin typeface="+mj-lt"/>
                <a:sym typeface="Symbol" pitchFamily="18" charset="2"/>
              </a:rPr>
              <a:t>5)</a:t>
            </a:r>
            <a:endParaRPr lang="en-GB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927100" y="54864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x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18x + 81 = 0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927100" y="5943600"/>
            <a:ext cx="3429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(x – 9)(x – 9) = 0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533400" y="6400800"/>
            <a:ext cx="5827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x = 9 only one solution hence tangent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5724525" y="5021263"/>
            <a:ext cx="2667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Using    y = 19 – 2x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724525" y="5480050"/>
            <a:ext cx="285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If  x = 9  then  y = 1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5724525" y="5940425"/>
            <a:ext cx="32575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Point of contact is (9,1)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902575" y="2747963"/>
            <a:ext cx="931863" cy="469900"/>
            <a:chOff x="7162800" y="2855255"/>
            <a:chExt cx="932329" cy="470647"/>
          </a:xfrm>
        </p:grpSpPr>
        <p:sp>
          <p:nvSpPr>
            <p:cNvPr id="54293" name="Rectangle 43"/>
            <p:cNvSpPr>
              <a:spLocks noChangeArrowheads="1"/>
            </p:cNvSpPr>
            <p:nvPr/>
          </p:nvSpPr>
          <p:spPr bwMode="auto">
            <a:xfrm>
              <a:off x="7162800" y="2868702"/>
              <a:ext cx="914400" cy="457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82" name="Text Box 42"/>
            <p:cNvSpPr txBox="1">
              <a:spLocks noChangeArrowheads="1"/>
            </p:cNvSpPr>
            <p:nvPr/>
          </p:nvSpPr>
          <p:spPr bwMode="auto">
            <a:xfrm>
              <a:off x="7162800" y="2855255"/>
              <a:ext cx="932329" cy="457927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NAB</a:t>
              </a:r>
            </a:p>
          </p:txBody>
        </p:sp>
      </p:grp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5400000">
            <a:off x="5003801" y="5702300"/>
            <a:ext cx="1219200" cy="3175"/>
          </a:xfrm>
          <a:prstGeom prst="line">
            <a:avLst/>
          </a:prstGeom>
          <a:noFill/>
          <a:ln w="381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utoUpdateAnimBg="0"/>
      <p:bldP spid="10268" grpId="0" autoUpdateAnimBg="0"/>
      <p:bldP spid="10269" grpId="0" autoUpdateAnimBg="0"/>
      <p:bldP spid="10270" grpId="0" autoUpdateAnimBg="0"/>
      <p:bldP spid="10271" grpId="0" autoUpdateAnimBg="0"/>
      <p:bldP spid="10272" grpId="0" autoUpdateAnimBg="0"/>
      <p:bldP spid="10273" grpId="0" autoUpdateAnimBg="0"/>
      <p:bldP spid="10274" grpId="0" autoUpdateAnimBg="0"/>
      <p:bldP spid="10275" grpId="0" autoUpdateAnimBg="0"/>
      <p:bldP spid="10276" grpId="0" autoUpdateAnimBg="0"/>
      <p:bldP spid="10277" grpId="0" autoUpdateAnimBg="0"/>
      <p:bldP spid="10278" grpId="0" autoUpdateAnimBg="0"/>
      <p:bldP spid="1027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D5D2699-AC0C-43EA-9F94-8878374C8610}" type="datetime5">
              <a:rPr lang="en-US"/>
              <a:pPr>
                <a:defRPr/>
              </a:pPr>
              <a:t>11-Jul-26</a:t>
            </a:fld>
            <a:endParaRPr lang="en-US" sz="1400">
              <a:effectLst/>
            </a:endParaRPr>
          </a:p>
        </p:txBody>
      </p:sp>
      <p:sp>
        <p:nvSpPr>
          <p:cNvPr id="3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3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D31B7BE0-B2BB-4AED-AA3F-08894940EED8}" type="slidenum">
              <a:rPr lang="en-US" altLang="en-US" sz="1600">
                <a:solidFill>
                  <a:schemeClr val="bg2"/>
                </a:solidFill>
                <a:latin typeface="Comic Sans MS" panose="030F0702030302020204" pitchFamily="66" charset="0"/>
              </a:rPr>
              <a:pPr eaLnBrk="1" hangingPunct="1"/>
              <a:t>3</a:t>
            </a:fld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7750" y="533400"/>
            <a:ext cx="4810125" cy="912813"/>
          </a:xfrm>
        </p:spPr>
        <p:txBody>
          <a:bodyPr/>
          <a:lstStyle/>
          <a:p>
            <a:pPr algn="ctr">
              <a:defRPr/>
            </a:pPr>
            <a: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Equation of a Circle </a:t>
            </a:r>
            <a:b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Centre at the Origin</a:t>
            </a:r>
            <a:endParaRPr lang="en-GB" smtClean="0"/>
          </a:p>
        </p:txBody>
      </p:sp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6357938" y="1936750"/>
          <a:ext cx="1458912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4" imgW="863280" imgH="228600" progId="Equation.3">
                  <p:embed/>
                </p:oleObj>
              </mc:Choice>
              <mc:Fallback>
                <p:oleObj name="Equation" r:id="rId4" imgW="86328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1936750"/>
                        <a:ext cx="1458912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5722938" y="1604963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GB" altLang="en-US" sz="1600">
                <a:solidFill>
                  <a:srgbClr val="FF3300"/>
                </a:solidFill>
              </a:rPr>
              <a:t> </a:t>
            </a:r>
            <a:r>
              <a:rPr lang="en-GB" altLang="en-US" sz="1600">
                <a:solidFill>
                  <a:srgbClr val="FF3300"/>
                </a:solidFill>
                <a:latin typeface="Comic Sans MS" panose="030F0702030302020204" pitchFamily="66" charset="0"/>
              </a:rPr>
              <a:t>Pythagoras Theorem</a:t>
            </a:r>
            <a:endParaRPr lang="en-GB" altLang="en-US"/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624513" y="431800"/>
            <a:ext cx="3100387" cy="2520950"/>
            <a:chOff x="3543" y="272"/>
            <a:chExt cx="1953" cy="1588"/>
          </a:xfrm>
        </p:grpSpPr>
        <p:sp>
          <p:nvSpPr>
            <p:cNvPr id="1057" name="AutoShape 19"/>
            <p:cNvSpPr>
              <a:spLocks noChangeArrowheads="1"/>
            </p:cNvSpPr>
            <p:nvPr/>
          </p:nvSpPr>
          <p:spPr bwMode="auto">
            <a:xfrm>
              <a:off x="3543" y="272"/>
              <a:ext cx="1953" cy="1588"/>
            </a:xfrm>
            <a:prstGeom prst="cloudCallout">
              <a:avLst>
                <a:gd name="adj1" fmla="val -60806"/>
                <a:gd name="adj2" fmla="val 3784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8" name="Text Box 23"/>
            <p:cNvSpPr txBox="1">
              <a:spLocks noChangeArrowheads="1"/>
            </p:cNvSpPr>
            <p:nvPr/>
          </p:nvSpPr>
          <p:spPr bwMode="auto">
            <a:xfrm>
              <a:off x="4103" y="485"/>
              <a:ext cx="107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Comic Sans MS" panose="030F0702030302020204" pitchFamily="66" charset="0"/>
                </a:rPr>
                <a:t>OP has length </a:t>
              </a:r>
              <a:r>
                <a:rPr lang="en-GB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r</a:t>
              </a:r>
              <a:r>
                <a:rPr lang="en-GB" altLang="en-US" sz="1600">
                  <a:latin typeface="Comic Sans MS" panose="030F0702030302020204" pitchFamily="66" charset="0"/>
                </a:rPr>
                <a:t> </a:t>
              </a:r>
              <a:endParaRPr lang="en-GB" altLang="en-US"/>
            </a:p>
          </p:txBody>
        </p:sp>
        <p:sp>
          <p:nvSpPr>
            <p:cNvPr id="1059" name="Text Box 26"/>
            <p:cNvSpPr txBox="1">
              <a:spLocks noChangeArrowheads="1"/>
            </p:cNvSpPr>
            <p:nvPr/>
          </p:nvSpPr>
          <p:spPr bwMode="auto">
            <a:xfrm>
              <a:off x="3714" y="647"/>
              <a:ext cx="174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r</a:t>
              </a:r>
              <a:r>
                <a:rPr lang="en-GB" altLang="en-US" sz="1600">
                  <a:latin typeface="Comic Sans MS" panose="030F0702030302020204" pitchFamily="66" charset="0"/>
                </a:rPr>
                <a:t> is the radius of the circle</a:t>
              </a:r>
              <a:endParaRPr lang="en-GB" altLang="en-US"/>
            </a:p>
          </p:txBody>
        </p:sp>
      </p:grpSp>
      <p:sp>
        <p:nvSpPr>
          <p:cNvPr id="1033" name="Rectangle 21"/>
          <p:cNvSpPr>
            <a:spLocks noChangeArrowheads="1"/>
          </p:cNvSpPr>
          <p:nvPr/>
        </p:nvSpPr>
        <p:spPr bwMode="auto">
          <a:xfrm>
            <a:off x="3810000" y="3886200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O</a:t>
            </a:r>
            <a:endParaRPr lang="en-GB" altLang="en-US"/>
          </a:p>
        </p:txBody>
      </p:sp>
      <p:sp>
        <p:nvSpPr>
          <p:cNvPr id="1034" name="Line 4"/>
          <p:cNvSpPr>
            <a:spLocks noChangeShapeType="1"/>
          </p:cNvSpPr>
          <p:nvPr/>
        </p:nvSpPr>
        <p:spPr bwMode="auto">
          <a:xfrm>
            <a:off x="1981200" y="3886200"/>
            <a:ext cx="426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2743200" y="2590800"/>
            <a:ext cx="2743200" cy="2590800"/>
          </a:xfrm>
          <a:prstGeom prst="ellips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6072188" y="3870325"/>
            <a:ext cx="769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x-axis</a:t>
            </a:r>
            <a:endParaRPr lang="en-GB" altLang="en-US"/>
          </a:p>
        </p:txBody>
      </p:sp>
      <p:sp>
        <p:nvSpPr>
          <p:cNvPr id="1037" name="Line 3"/>
          <p:cNvSpPr>
            <a:spLocks noChangeShapeType="1"/>
          </p:cNvSpPr>
          <p:nvPr/>
        </p:nvSpPr>
        <p:spPr bwMode="auto">
          <a:xfrm flipH="1" flipV="1">
            <a:off x="4114800" y="1666875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V="1">
            <a:off x="4114800" y="2943225"/>
            <a:ext cx="947738" cy="94297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262438" y="3062288"/>
            <a:ext cx="29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3300"/>
                </a:solidFill>
                <a:latin typeface="Comic Sans MS" panose="030F0702030302020204" pitchFamily="66" charset="0"/>
              </a:rPr>
              <a:t>r</a:t>
            </a:r>
            <a:endParaRPr lang="en-GB" altLang="en-US"/>
          </a:p>
        </p:txBody>
      </p:sp>
      <p:sp>
        <p:nvSpPr>
          <p:cNvPr id="1040" name="Text Box 27"/>
          <p:cNvSpPr txBox="1">
            <a:spLocks noChangeArrowheads="1"/>
          </p:cNvSpPr>
          <p:nvPr/>
        </p:nvSpPr>
        <p:spPr bwMode="auto">
          <a:xfrm>
            <a:off x="3338513" y="1655763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y-axis</a:t>
            </a:r>
            <a:endParaRPr lang="en-GB" altLang="en-US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3810000" y="2771775"/>
            <a:ext cx="1400175" cy="1411288"/>
            <a:chOff x="2400" y="1746"/>
            <a:chExt cx="882" cy="889"/>
          </a:xfrm>
        </p:grpSpPr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2400" y="1746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 b="1">
                  <a:latin typeface="Comic Sans MS" panose="030F0702030302020204" pitchFamily="66" charset="0"/>
                </a:rPr>
                <a:t>y</a:t>
              </a:r>
              <a:endParaRPr lang="en-GB" altLang="en-US" sz="1600">
                <a:latin typeface="Comic Sans MS" panose="030F0702030302020204" pitchFamily="66" charset="0"/>
              </a:endParaRPr>
            </a:p>
          </p:txBody>
        </p:sp>
        <p:grpSp>
          <p:nvGrpSpPr>
            <p:cNvPr id="1053" name="Group 55"/>
            <p:cNvGrpSpPr>
              <a:grpSpLocks/>
            </p:cNvGrpSpPr>
            <p:nvPr/>
          </p:nvGrpSpPr>
          <p:grpSpPr bwMode="auto">
            <a:xfrm>
              <a:off x="2589" y="1854"/>
              <a:ext cx="693" cy="781"/>
              <a:chOff x="2589" y="1854"/>
              <a:chExt cx="693" cy="781"/>
            </a:xfrm>
          </p:grpSpPr>
          <p:sp>
            <p:nvSpPr>
              <p:cNvPr id="1054" name="Text Box 11"/>
              <p:cNvSpPr txBox="1">
                <a:spLocks noChangeArrowheads="1"/>
              </p:cNvSpPr>
              <p:nvPr/>
            </p:nvSpPr>
            <p:spPr bwMode="auto">
              <a:xfrm>
                <a:off x="3090" y="2423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 b="1">
                    <a:latin typeface="Comic Sans MS" panose="030F0702030302020204" pitchFamily="66" charset="0"/>
                  </a:rPr>
                  <a:t>x</a:t>
                </a:r>
                <a:endParaRPr lang="en-GB" altLang="en-US" sz="16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055" name="Line 20"/>
              <p:cNvSpPr>
                <a:spLocks noChangeShapeType="1"/>
              </p:cNvSpPr>
              <p:nvPr/>
            </p:nvSpPr>
            <p:spPr bwMode="auto">
              <a:xfrm>
                <a:off x="3186" y="1872"/>
                <a:ext cx="0" cy="57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Line 28"/>
              <p:cNvSpPr>
                <a:spLocks noChangeShapeType="1"/>
              </p:cNvSpPr>
              <p:nvPr/>
            </p:nvSpPr>
            <p:spPr bwMode="auto">
              <a:xfrm rot="16200000" flipV="1">
                <a:off x="2870" y="1573"/>
                <a:ext cx="0" cy="56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203325" y="1843088"/>
            <a:ext cx="1077913" cy="1138237"/>
            <a:chOff x="758" y="1161"/>
            <a:chExt cx="679" cy="717"/>
          </a:xfrm>
        </p:grpSpPr>
        <p:sp>
          <p:nvSpPr>
            <p:cNvPr id="1047" name="AutoShape 33"/>
            <p:cNvSpPr>
              <a:spLocks noChangeArrowheads="1"/>
            </p:cNvSpPr>
            <p:nvPr/>
          </p:nvSpPr>
          <p:spPr bwMode="auto">
            <a:xfrm flipH="1">
              <a:off x="876" y="1161"/>
              <a:ext cx="348" cy="381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8" name="Text Box 34"/>
            <p:cNvSpPr txBox="1">
              <a:spLocks noChangeArrowheads="1"/>
            </p:cNvSpPr>
            <p:nvPr/>
          </p:nvSpPr>
          <p:spPr bwMode="auto">
            <a:xfrm>
              <a:off x="953" y="1502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  <a:endParaRPr lang="en-US" altLang="en-US"/>
            </a:p>
          </p:txBody>
        </p:sp>
        <p:sp>
          <p:nvSpPr>
            <p:cNvPr id="1049" name="Rectangle 35"/>
            <p:cNvSpPr>
              <a:spLocks noChangeArrowheads="1"/>
            </p:cNvSpPr>
            <p:nvPr/>
          </p:nvSpPr>
          <p:spPr bwMode="auto">
            <a:xfrm>
              <a:off x="1245" y="1257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1050" name="Rectangle 36"/>
            <p:cNvSpPr>
              <a:spLocks noChangeArrowheads="1"/>
            </p:cNvSpPr>
            <p:nvPr/>
          </p:nvSpPr>
          <p:spPr bwMode="auto">
            <a:xfrm>
              <a:off x="861" y="1209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1051" name="Text Box 37"/>
            <p:cNvSpPr txBox="1">
              <a:spLocks noChangeArrowheads="1"/>
            </p:cNvSpPr>
            <p:nvPr/>
          </p:nvSpPr>
          <p:spPr bwMode="auto">
            <a:xfrm>
              <a:off x="758" y="168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omic Sans MS" panose="030F0702030302020204" pitchFamily="66" charset="0"/>
                </a:rPr>
                <a:t>a</a:t>
              </a:r>
              <a:r>
                <a:rPr lang="en-US" altLang="en-US" sz="1400" baseline="30000">
                  <a:latin typeface="Comic Sans MS" panose="030F0702030302020204" pitchFamily="66" charset="0"/>
                </a:rPr>
                <a:t>2</a:t>
              </a:r>
              <a:r>
                <a:rPr lang="en-US" altLang="en-US" sz="1400">
                  <a:latin typeface="Comic Sans MS" panose="030F0702030302020204" pitchFamily="66" charset="0"/>
                </a:rPr>
                <a:t>+b</a:t>
              </a:r>
              <a:r>
                <a:rPr lang="en-US" altLang="en-US" sz="1400" baseline="30000">
                  <a:latin typeface="Comic Sans MS" panose="030F0702030302020204" pitchFamily="66" charset="0"/>
                </a:rPr>
                <a:t>2</a:t>
              </a:r>
              <a:r>
                <a:rPr lang="en-US" altLang="en-US" sz="1400">
                  <a:latin typeface="Comic Sans MS" panose="030F0702030302020204" pitchFamily="66" charset="0"/>
                </a:rPr>
                <a:t>=c</a:t>
              </a:r>
              <a:r>
                <a:rPr lang="en-US" altLang="en-US" sz="1400" baseline="30000">
                  <a:latin typeface="Comic Sans MS" panose="030F0702030302020204" pitchFamily="66" charset="0"/>
                </a:rPr>
                <a:t>2</a:t>
              </a:r>
              <a:endParaRPr lang="en-US" altLang="en-US"/>
            </a:p>
          </p:txBody>
        </p:sp>
      </p:grpSp>
      <p:sp>
        <p:nvSpPr>
          <p:cNvPr id="2102" name="Line 54"/>
          <p:cNvSpPr>
            <a:spLocks noChangeShapeType="1"/>
          </p:cNvSpPr>
          <p:nvPr/>
        </p:nvSpPr>
        <p:spPr bwMode="auto">
          <a:xfrm flipH="1" flipV="1">
            <a:off x="4670425" y="2619375"/>
            <a:ext cx="366713" cy="276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5029200" y="2767013"/>
            <a:ext cx="798513" cy="336550"/>
            <a:chOff x="3168" y="1743"/>
            <a:chExt cx="503" cy="212"/>
          </a:xfrm>
        </p:grpSpPr>
        <p:sp>
          <p:nvSpPr>
            <p:cNvPr id="1045" name="Oval 8"/>
            <p:cNvSpPr>
              <a:spLocks noChangeArrowheads="1"/>
            </p:cNvSpPr>
            <p:nvPr/>
          </p:nvSpPr>
          <p:spPr bwMode="auto">
            <a:xfrm>
              <a:off x="3168" y="182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6" name="Rectangle 18"/>
            <p:cNvSpPr>
              <a:spLocks noChangeArrowheads="1"/>
            </p:cNvSpPr>
            <p:nvPr/>
          </p:nvSpPr>
          <p:spPr bwMode="auto">
            <a:xfrm>
              <a:off x="3216" y="1743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chemeClr val="accent2"/>
                  </a:solidFill>
                  <a:latin typeface="Comic Sans MS" panose="030F0702030302020204" pitchFamily="66" charset="0"/>
                </a:rPr>
                <a:t>P(x,y)</a:t>
              </a:r>
              <a:endParaRPr lang="en-GB" altLang="en-US"/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utoUpdateAnimBg="0"/>
      <p:bldP spid="2053" grpId="0" animBg="1"/>
      <p:bldP spid="207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954088" y="1949450"/>
            <a:ext cx="81899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At the line  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– 18x + 81 = 0  we can also show there is  only one solution by showing that the discriminant is zero.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73213" y="6318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Using Discriminants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66800" y="3092450"/>
            <a:ext cx="7081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For  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18x + 81 = 0 ,    a =1, b = -18 and  c = 81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066800" y="377825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So    b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– 4ac =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200400" y="377825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(-18)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4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1 </a:t>
            </a:r>
            <a:r>
              <a:rPr lang="en-GB" sz="1100" dirty="0">
                <a:latin typeface="+mj-lt"/>
              </a:rPr>
              <a:t>X</a:t>
            </a:r>
            <a:r>
              <a:rPr lang="en-GB" dirty="0">
                <a:latin typeface="+mj-lt"/>
              </a:rPr>
              <a:t> 81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822950" y="377825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364 - 364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610475" y="3778250"/>
            <a:ext cx="68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0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981075" y="4540250"/>
            <a:ext cx="81629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Since  disc = 0  then equation has only one root so there is only one point of contact so line is a tangent.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57200" y="5754688"/>
            <a:ext cx="8686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The next example uses discriminants in a slightly      different 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utoUpdateAnimBg="0"/>
      <p:bldP spid="15365" grpId="0" autoUpdateAnimBg="0"/>
      <p:bldP spid="15366" grpId="0" autoUpdateAnimBg="0"/>
      <p:bldP spid="15367" grpId="0" autoUpdateAnimBg="0"/>
      <p:bldP spid="15368" grpId="0" autoUpdateAnimBg="0"/>
      <p:bldP spid="15370" grpId="0" autoUpdateAnimBg="0"/>
      <p:bldP spid="1537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14400" y="1479550"/>
            <a:ext cx="1209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927100" y="1846263"/>
            <a:ext cx="8204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Find the equations of the tangents to the circle  x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0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000" dirty="0">
                <a:solidFill>
                  <a:srgbClr val="FFFF00"/>
                </a:solidFill>
                <a:latin typeface="+mj-lt"/>
              </a:rPr>
              <a:t> – 4y – 6 = 0  from the point  (0,-8).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923925" y="2335213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4y – 6 = 0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855663" y="2725738"/>
            <a:ext cx="250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2g = 0   so  g = 0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55663" y="3036888"/>
            <a:ext cx="2681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2f = -4   so  f = -2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55663" y="3348038"/>
            <a:ext cx="217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Centre is (0,2)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1416050" y="4186238"/>
            <a:ext cx="990600" cy="9144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j-lt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1900238" y="3881438"/>
            <a:ext cx="0" cy="2438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214438" y="4348163"/>
            <a:ext cx="9636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1600" dirty="0">
                <a:solidFill>
                  <a:srgbClr val="000000"/>
                </a:solidFill>
                <a:latin typeface="+mj-lt"/>
              </a:rPr>
              <a:t>(0,2)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438275" y="60150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>
                <a:latin typeface="+mj-lt"/>
              </a:rPr>
              <a:t>-8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816100" y="3805238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Y</a:t>
            </a:r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V="1">
            <a:off x="1568450" y="4262438"/>
            <a:ext cx="12192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1187450" y="4338638"/>
            <a:ext cx="1066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3495675" y="2627313"/>
            <a:ext cx="0" cy="3657600"/>
          </a:xfrm>
          <a:prstGeom prst="line">
            <a:avLst/>
          </a:pr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 sz="2200">
              <a:latin typeface="+mj-lt"/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3590925" y="2782888"/>
            <a:ext cx="541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latin typeface="+mj-lt"/>
              </a:rPr>
              <a:t>Each tangent takes the form   y = mx -8</a:t>
            </a: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3590925" y="3173413"/>
            <a:ext cx="5553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>
                <a:latin typeface="+mj-lt"/>
              </a:rPr>
              <a:t>Replace y  by  (mx – 8)  in the circle equation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590925" y="3563938"/>
            <a:ext cx="4419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to find where they meet.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6646863" y="3563938"/>
            <a:ext cx="1973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This gives us …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603625" y="4056063"/>
            <a:ext cx="246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y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4y – 6 = 0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3603625" y="4589463"/>
            <a:ext cx="4021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</a:t>
            </a:r>
            <a:r>
              <a:rPr lang="en-GB" sz="2000" dirty="0" err="1">
                <a:latin typeface="+mj-lt"/>
              </a:rPr>
              <a:t>mx</a:t>
            </a:r>
            <a:r>
              <a:rPr lang="en-GB" sz="2000" dirty="0">
                <a:latin typeface="+mj-lt"/>
              </a:rPr>
              <a:t> – 8)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4(</a:t>
            </a:r>
            <a:r>
              <a:rPr lang="en-GB" sz="2000" dirty="0" err="1">
                <a:latin typeface="+mj-lt"/>
              </a:rPr>
              <a:t>mx</a:t>
            </a:r>
            <a:r>
              <a:rPr lang="en-GB" sz="2000" dirty="0">
                <a:latin typeface="+mj-lt"/>
              </a:rPr>
              <a:t> – 8) – 6 = 0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603625" y="5122863"/>
            <a:ext cx="4962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m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16mx + 64 –4mx + 32 – 6 = 0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3603625" y="5656263"/>
            <a:ext cx="320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(m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+ 1)x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– 20mx + 90 = 0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887413" y="6427788"/>
            <a:ext cx="24876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In this quadratic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267075" y="6410325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>
                <a:solidFill>
                  <a:srgbClr val="FFFF00"/>
                </a:solidFill>
                <a:latin typeface="+mj-lt"/>
              </a:rPr>
              <a:t>a = (m</a:t>
            </a:r>
            <a:r>
              <a:rPr lang="en-GB" sz="2200" baseline="3000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>
                <a:solidFill>
                  <a:srgbClr val="FFFF00"/>
                </a:solidFill>
                <a:latin typeface="+mj-lt"/>
              </a:rPr>
              <a:t>+ 1)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948238" y="6410325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>
                <a:solidFill>
                  <a:srgbClr val="FFFF00"/>
                </a:solidFill>
                <a:latin typeface="+mj-lt"/>
              </a:rPr>
              <a:t>b = -20m</a:t>
            </a:r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6629400" y="6410325"/>
            <a:ext cx="152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>
                <a:solidFill>
                  <a:srgbClr val="FFFF00"/>
                </a:solidFill>
                <a:latin typeface="+mj-lt"/>
              </a:rPr>
              <a:t>c =90</a:t>
            </a:r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1855788" y="4611688"/>
            <a:ext cx="93662" cy="95250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573213" y="631825"/>
            <a:ext cx="5715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4000" dirty="0">
                <a:solidFill>
                  <a:srgbClr val="FFFF00"/>
                </a:solidFill>
                <a:latin typeface="+mj-lt"/>
              </a:rPr>
              <a:t>Using Discriminants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utoUpdateAnimBg="0"/>
      <p:bldP spid="16390" grpId="0" autoUpdateAnimBg="0"/>
      <p:bldP spid="16391" grpId="0" autoUpdateAnimBg="0"/>
      <p:bldP spid="16392" grpId="0" autoUpdateAnimBg="0"/>
      <p:bldP spid="16395" grpId="0"/>
      <p:bldP spid="16405" grpId="0" autoUpdateAnimBg="0"/>
      <p:bldP spid="16406" grpId="0" autoUpdateAnimBg="0"/>
      <p:bldP spid="16407" grpId="0" autoUpdateAnimBg="0"/>
      <p:bldP spid="16408" grpId="0" autoUpdateAnimBg="0"/>
      <p:bldP spid="16409" grpId="0" autoUpdateAnimBg="0"/>
      <p:bldP spid="16410" grpId="0" autoUpdateAnimBg="0"/>
      <p:bldP spid="16411" grpId="0" autoUpdateAnimBg="0"/>
      <p:bldP spid="16412" grpId="0" autoUpdateAnimBg="0"/>
      <p:bldP spid="16413" grpId="0" autoUpdateAnimBg="0"/>
      <p:bldP spid="16414" grpId="0" autoUpdateAnimBg="0"/>
      <p:bldP spid="16415" grpId="0" autoUpdateAnimBg="0"/>
      <p:bldP spid="16416" grpId="0" autoUpdateAnimBg="0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930275" y="1916113"/>
            <a:ext cx="53498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For tangency we need   discriminate = 0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45300" y="1916113"/>
            <a:ext cx="1804988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b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– 4ac = 0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43013" y="2608263"/>
            <a:ext cx="41719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latin typeface="+mj-lt"/>
              </a:rPr>
              <a:t>(-20m)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4 </a:t>
            </a:r>
            <a:r>
              <a:rPr lang="en-GB" sz="1100" dirty="0">
                <a:latin typeface="+mj-lt"/>
              </a:rPr>
              <a:t>X</a:t>
            </a:r>
            <a:r>
              <a:rPr lang="en-GB" sz="2200" dirty="0">
                <a:latin typeface="+mj-lt"/>
              </a:rPr>
              <a:t> (m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+ 1) </a:t>
            </a:r>
            <a:r>
              <a:rPr lang="en-GB" sz="1100" dirty="0">
                <a:latin typeface="+mj-lt"/>
              </a:rPr>
              <a:t>X</a:t>
            </a:r>
            <a:r>
              <a:rPr lang="en-GB" sz="2200" dirty="0">
                <a:latin typeface="+mj-lt"/>
              </a:rPr>
              <a:t> 90 = 0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846263" y="3263900"/>
            <a:ext cx="34655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400m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360m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– 360 = 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082925" y="3797300"/>
            <a:ext cx="24034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40m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 – 360 = 0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89375" y="4330700"/>
            <a:ext cx="1785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40m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 = 360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225925" y="4864100"/>
            <a:ext cx="1193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m</a:t>
            </a:r>
            <a:r>
              <a:rPr lang="en-GB" sz="2200" baseline="30000" dirty="0">
                <a:latin typeface="+mj-lt"/>
              </a:rPr>
              <a:t>2</a:t>
            </a:r>
            <a:r>
              <a:rPr lang="en-GB" sz="2200" dirty="0">
                <a:latin typeface="+mj-lt"/>
              </a:rPr>
              <a:t>  = 9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786438" y="4845050"/>
            <a:ext cx="1860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m = -3  or  3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919163" y="5522913"/>
            <a:ext cx="34909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latin typeface="+mj-lt"/>
              </a:rPr>
              <a:t>So the two tangents are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4465638" y="5522913"/>
            <a:ext cx="43243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y = -3x – 8   and   y = 3x - 8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901700" y="6189663"/>
            <a:ext cx="8242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and the gradients are reflected in the symmetry of the diagram.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035175" y="646113"/>
            <a:ext cx="5038725" cy="59055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Tangency</a:t>
            </a:r>
            <a:endParaRPr lang="en-GB" sz="4400" kern="0" dirty="0">
              <a:solidFill>
                <a:srgbClr val="EEF82A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utoUpdateAnimBg="0"/>
      <p:bldP spid="17412" grpId="0" autoUpdateAnimBg="0"/>
      <p:bldP spid="17413" grpId="0" autoUpdateAnimBg="0"/>
      <p:bldP spid="17414" grpId="0" autoUpdateAnimBg="0"/>
      <p:bldP spid="17415" grpId="0" autoUpdateAnimBg="0"/>
      <p:bldP spid="17416" grpId="0" autoUpdateAnimBg="0"/>
      <p:bldP spid="17417" grpId="0" autoUpdateAnimBg="0"/>
      <p:bldP spid="17418" grpId="0" autoUpdateAnimBg="0"/>
      <p:bldP spid="17419" grpId="0" autoUpdateAnimBg="0"/>
      <p:bldP spid="1742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HHM Practice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0363" y="2894013"/>
            <a:ext cx="33639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Ex12K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sz="3600" b="0" smtClean="0">
                <a:effectLst/>
              </a:rPr>
              <a:t>Equations of Tangents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901700" y="19812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u="sng" dirty="0">
                <a:solidFill>
                  <a:srgbClr val="FFFF00"/>
                </a:solidFill>
                <a:latin typeface="+mj-lt"/>
              </a:rPr>
              <a:t>NB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:     At the point of contact </a:t>
            </a:r>
          </a:p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			a tangent and radius/diameter are </a:t>
            </a:r>
            <a:r>
              <a:rPr lang="en-GB" dirty="0">
                <a:latin typeface="+mj-lt"/>
              </a:rPr>
              <a:t>perpendicular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10267" name="Oval 27"/>
          <p:cNvSpPr>
            <a:spLocks noChangeArrowheads="1"/>
          </p:cNvSpPr>
          <p:nvPr/>
        </p:nvSpPr>
        <p:spPr bwMode="auto">
          <a:xfrm>
            <a:off x="1587500" y="3402013"/>
            <a:ext cx="1706563" cy="1627187"/>
          </a:xfrm>
          <a:prstGeom prst="ellipse">
            <a:avLst/>
          </a:prstGeom>
          <a:solidFill>
            <a:schemeClr val="tx1">
              <a:lumMod val="50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 flipV="1">
            <a:off x="1093788" y="4065588"/>
            <a:ext cx="36576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>
            <a:off x="2465388" y="42672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 rot="9278427">
            <a:off x="2797175" y="4778375"/>
            <a:ext cx="152400" cy="1524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222750" y="3667125"/>
            <a:ext cx="133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Tangent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1644650" y="433387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radius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627188" y="5791200"/>
            <a:ext cx="632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This means we make use of    m</a:t>
            </a:r>
            <a:r>
              <a:rPr lang="en-GB" baseline="-25000">
                <a:solidFill>
                  <a:srgbClr val="FFFF00"/>
                </a:solidFill>
                <a:latin typeface="+mj-lt"/>
              </a:rPr>
              <a:t>1</a:t>
            </a:r>
            <a:r>
              <a:rPr lang="en-GB">
                <a:solidFill>
                  <a:srgbClr val="FFFF00"/>
                </a:solidFill>
                <a:latin typeface="+mj-lt"/>
              </a:rPr>
              <a:t>m</a:t>
            </a:r>
            <a:r>
              <a:rPr lang="en-GB" baseline="-25000">
                <a:solidFill>
                  <a:srgbClr val="FFFF00"/>
                </a:solidFill>
                <a:latin typeface="+mj-lt"/>
              </a:rPr>
              <a:t>2</a:t>
            </a:r>
            <a:r>
              <a:rPr lang="en-GB">
                <a:solidFill>
                  <a:srgbClr val="FFFF00"/>
                </a:solidFill>
                <a:latin typeface="+mj-lt"/>
              </a:rPr>
              <a:t> = -1.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393950" y="4162425"/>
            <a:ext cx="93663" cy="106363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801938" y="4913313"/>
            <a:ext cx="93662" cy="106362"/>
          </a:xfrm>
          <a:prstGeom prst="ellipse">
            <a:avLst/>
          </a:prstGeom>
          <a:solidFill>
            <a:srgbClr val="FF0000"/>
          </a:solidFill>
          <a:ln w="28575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70" grpId="0" animBg="1"/>
      <p:bldP spid="10271" grpId="0" autoUpdateAnimBg="0"/>
      <p:bldP spid="10272" grpId="0" autoUpdateAnimBg="0"/>
      <p:bldP spid="10273" grpId="0" autoUpdateAnimBg="0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22350" y="646113"/>
            <a:ext cx="6292850" cy="6985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Equations of Tangents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74713" y="1484313"/>
            <a:ext cx="1195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73100" y="1944688"/>
            <a:ext cx="65071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Prove that the point (-4,4) lies on the circle                                        x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2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200" dirty="0">
                <a:solidFill>
                  <a:srgbClr val="FFFF00"/>
                </a:solidFill>
                <a:latin typeface="+mj-lt"/>
              </a:rPr>
              <a:t> – 12y + 16 = 0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008063" y="2640013"/>
            <a:ext cx="650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200" dirty="0">
                <a:solidFill>
                  <a:srgbClr val="FFFF00"/>
                </a:solidFill>
                <a:latin typeface="+mj-lt"/>
              </a:rPr>
              <a:t>Find the equation of the tangent here.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950913" y="3217863"/>
            <a:ext cx="456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At (-4,4)	 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12y + 16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94300" y="321786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latin typeface="+mj-lt"/>
              </a:rPr>
              <a:t>=  16 + 16 – 48 + 16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893050" y="3217863"/>
            <a:ext cx="1004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 0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2698750" y="3746500"/>
            <a:ext cx="499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(-4,4) must lie on the circle.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698750" y="4325938"/>
            <a:ext cx="319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y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– 12y + 16 = 0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698750" y="493712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2g = 0   so   g = 0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2698750" y="5545138"/>
            <a:ext cx="3429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2f = -12  so   f = -6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698750" y="6248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Centre is (-g,-f) = (0,6)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861300" y="2357438"/>
            <a:ext cx="933450" cy="461962"/>
            <a:chOff x="7162799" y="2061880"/>
            <a:chExt cx="932329" cy="461665"/>
          </a:xfrm>
        </p:grpSpPr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7162799" y="2061880"/>
              <a:ext cx="914888" cy="456906"/>
            </a:xfrm>
            <a:prstGeom prst="rect">
              <a:avLst/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15374" name="Text Box 14"/>
            <p:cNvSpPr txBox="1">
              <a:spLocks noChangeArrowheads="1"/>
            </p:cNvSpPr>
            <p:nvPr/>
          </p:nvSpPr>
          <p:spPr bwMode="auto">
            <a:xfrm>
              <a:off x="7162799" y="2061880"/>
              <a:ext cx="932329" cy="461665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NAB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  <p:bldP spid="15369" grpId="0" autoUpdateAnimBg="0"/>
      <p:bldP spid="15370" grpId="0" autoUpdateAnimBg="0"/>
      <p:bldP spid="15371" grpId="0" autoUpdateAnimBg="0"/>
      <p:bldP spid="15372" grpId="0" autoUpdateAnimBg="0"/>
      <p:bldP spid="1537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1460500" y="1963738"/>
            <a:ext cx="1371600" cy="1371600"/>
          </a:xfrm>
          <a:prstGeom prst="ellips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l">
              <a:defRPr/>
            </a:pPr>
            <a:endParaRPr lang="en-US">
              <a:latin typeface="+mj-lt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1612900" y="2649538"/>
            <a:ext cx="533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61444" name="Line 5"/>
          <p:cNvSpPr>
            <a:spLocks noChangeShapeType="1"/>
          </p:cNvSpPr>
          <p:nvPr/>
        </p:nvSpPr>
        <p:spPr bwMode="auto">
          <a:xfrm>
            <a:off x="977900" y="2330450"/>
            <a:ext cx="14478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828800" y="2249488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(0,6)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63613" y="3222625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(-4,4)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011488" y="20828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Gradient of radius =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992813" y="1895475"/>
            <a:ext cx="1143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y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– y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 x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– x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1</a:t>
            </a: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6056313" y="2366963"/>
            <a:ext cx="838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n-GB">
              <a:latin typeface="+mj-lt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7046913" y="2082800"/>
            <a:ext cx="1949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</a:t>
            </a:r>
            <a:r>
              <a:rPr lang="en-GB" baseline="30000" dirty="0">
                <a:latin typeface="+mj-lt"/>
              </a:rPr>
              <a:t>(6 – 4)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(0 + 4)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5727700" y="277971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 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4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5741988" y="3424238"/>
            <a:ext cx="1828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 </a:t>
            </a:r>
            <a:r>
              <a:rPr lang="en-GB" baseline="30000" dirty="0">
                <a:latin typeface="+mj-lt"/>
              </a:rPr>
              <a:t>1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09800" y="4235450"/>
            <a:ext cx="4527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gradient of tangent  =   -2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81800" y="423545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  m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m</a:t>
            </a:r>
            <a:r>
              <a:rPr lang="en-GB" baseline="-25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-1)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2209800" y="479583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Using		y – b = m(x – a)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209800" y="5302250"/>
            <a:ext cx="53736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We get	y – 4 = -2(x + 4)</a:t>
            </a: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2236788" y="5813425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		y – 4 = -2x - 8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738438" y="6319838"/>
            <a:ext cx="4495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		y = -2x - 4</a:t>
            </a:r>
          </a:p>
        </p:txBody>
      </p:sp>
      <p:sp>
        <p:nvSpPr>
          <p:cNvPr id="61459" name="Oval 20"/>
          <p:cNvSpPr>
            <a:spLocks noChangeArrowheads="1"/>
          </p:cNvSpPr>
          <p:nvPr/>
        </p:nvSpPr>
        <p:spPr bwMode="auto">
          <a:xfrm>
            <a:off x="1573213" y="3038475"/>
            <a:ext cx="120650" cy="1349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60" name="Oval 21"/>
          <p:cNvSpPr>
            <a:spLocks noChangeArrowheads="1"/>
          </p:cNvSpPr>
          <p:nvPr/>
        </p:nvSpPr>
        <p:spPr bwMode="auto">
          <a:xfrm>
            <a:off x="2074863" y="2613025"/>
            <a:ext cx="122237" cy="134938"/>
          </a:xfrm>
          <a:prstGeom prst="ellipse">
            <a:avLst/>
          </a:prstGeom>
          <a:solidFill>
            <a:srgbClr val="FF0000"/>
          </a:solidFill>
          <a:ln w="38100" algn="ctr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1022350" y="646113"/>
            <a:ext cx="6292850" cy="698500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3600" kern="0" dirty="0">
                <a:solidFill>
                  <a:srgbClr val="EEF82A"/>
                </a:solidFill>
                <a:latin typeface="+mj-lt"/>
                <a:ea typeface="+mj-ea"/>
                <a:cs typeface="+mj-cs"/>
              </a:rPr>
              <a:t>Equations of Tangents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utoUpdateAnimBg="0"/>
      <p:bldP spid="16393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  <p:bldP spid="16404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265363" y="730250"/>
            <a:ext cx="5145087" cy="5873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0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HHM Practice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00363" y="2894013"/>
            <a:ext cx="333692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GB" sz="3600" dirty="0">
                <a:solidFill>
                  <a:srgbClr val="FFFF00"/>
                </a:solidFill>
                <a:latin typeface="+mj-lt"/>
              </a:rPr>
              <a:t>HHM 	Ex12L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" name="Object 512"/>
          <p:cNvGraphicFramePr>
            <a:graphicFrameLocks noChangeAspect="1"/>
          </p:cNvGraphicFramePr>
          <p:nvPr/>
        </p:nvGraphicFramePr>
        <p:xfrm>
          <a:off x="4979988" y="4311650"/>
          <a:ext cx="2244725" cy="152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Visio" r:id="rId3" imgW="3142922" imgH="2137994" progId="Visio.Drawing.11">
                  <p:embed/>
                </p:oleObj>
              </mc:Choice>
              <mc:Fallback>
                <p:oleObj name="Visio" r:id="rId3" imgW="3142922" imgH="2137994" progId="Visio.Drawing.11">
                  <p:embed/>
                  <p:pic>
                    <p:nvPicPr>
                      <p:cNvPr id="0" name="Object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311650"/>
                        <a:ext cx="2244725" cy="152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4" name="Line 516"/>
          <p:cNvSpPr>
            <a:spLocks noChangeShapeType="1"/>
          </p:cNvSpPr>
          <p:nvPr/>
        </p:nvSpPr>
        <p:spPr bwMode="auto">
          <a:xfrm>
            <a:off x="6561138" y="5713413"/>
            <a:ext cx="0" cy="261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58" name="Object 510"/>
          <p:cNvGraphicFramePr>
            <a:graphicFrameLocks noChangeAspect="1"/>
          </p:cNvGraphicFramePr>
          <p:nvPr/>
        </p:nvGraphicFramePr>
        <p:xfrm>
          <a:off x="2995613" y="4760913"/>
          <a:ext cx="2079625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Visio" r:id="rId5" imgW="2911628" imgH="2191638" progId="Visio.Drawing.11">
                  <p:embed/>
                </p:oleObj>
              </mc:Choice>
              <mc:Fallback>
                <p:oleObj name="Visio" r:id="rId5" imgW="2911628" imgH="2191638" progId="Visio.Drawing.11">
                  <p:embed/>
                  <p:pic>
                    <p:nvPicPr>
                      <p:cNvPr id="0" name="Object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760913"/>
                        <a:ext cx="2079625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71" name="Object 523"/>
          <p:cNvGraphicFramePr>
            <a:graphicFrameLocks noChangeAspect="1"/>
          </p:cNvGraphicFramePr>
          <p:nvPr/>
        </p:nvGraphicFramePr>
        <p:xfrm>
          <a:off x="6935788" y="1292225"/>
          <a:ext cx="22082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Visio" r:id="rId7" imgW="3091421" imgH="1471548" progId="Visio.Drawing.11">
                  <p:embed/>
                </p:oleObj>
              </mc:Choice>
              <mc:Fallback>
                <p:oleObj name="Visio" r:id="rId7" imgW="3091421" imgH="1471548" progId="Visio.Drawing.11">
                  <p:embed/>
                  <p:pic>
                    <p:nvPicPr>
                      <p:cNvPr id="0" name="Object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5788" y="1292225"/>
                        <a:ext cx="2208212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8" name="Object 520"/>
          <p:cNvGraphicFramePr>
            <a:graphicFrameLocks noChangeAspect="1"/>
          </p:cNvGraphicFramePr>
          <p:nvPr/>
        </p:nvGraphicFramePr>
        <p:xfrm>
          <a:off x="6589713" y="0"/>
          <a:ext cx="19510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Visio" r:id="rId9" imgW="2731836" imgH="751458" progId="Visio.Drawing.11">
                  <p:embed/>
                </p:oleObj>
              </mc:Choice>
              <mc:Fallback>
                <p:oleObj name="Visio" r:id="rId9" imgW="2731836" imgH="751458" progId="Visio.Drawing.11">
                  <p:embed/>
                  <p:pic>
                    <p:nvPicPr>
                      <p:cNvPr id="0" name="Object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0"/>
                        <a:ext cx="19510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Arrow Connector 69"/>
          <p:cNvCxnSpPr>
            <a:cxnSpLocks noChangeShapeType="1"/>
          </p:cNvCxnSpPr>
          <p:nvPr/>
        </p:nvCxnSpPr>
        <p:spPr bwMode="auto">
          <a:xfrm flipV="1">
            <a:off x="6599238" y="411163"/>
            <a:ext cx="319087" cy="214312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79" name="AutoShape 531"/>
          <p:cNvSpPr>
            <a:spLocks noChangeArrowheads="1"/>
          </p:cNvSpPr>
          <p:nvPr/>
        </p:nvSpPr>
        <p:spPr bwMode="auto">
          <a:xfrm>
            <a:off x="1762125" y="2270125"/>
            <a:ext cx="698500" cy="168275"/>
          </a:xfrm>
          <a:prstGeom prst="leftRightArrow">
            <a:avLst>
              <a:gd name="adj1" fmla="val 44093"/>
              <a:gd name="adj2" fmla="val 131216"/>
            </a:avLst>
          </a:pr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5298" tIns="32649" rIns="65298" bIns="32649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510" name="Object 462"/>
          <p:cNvGraphicFramePr>
            <a:graphicFrameLocks noChangeAspect="1"/>
          </p:cNvGraphicFramePr>
          <p:nvPr/>
        </p:nvGraphicFramePr>
        <p:xfrm>
          <a:off x="2400300" y="18224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Visio" r:id="rId11" imgW="1056684" imgH="1056496" progId="Visio.Drawing.11">
                  <p:embed/>
                </p:oleObj>
              </mc:Choice>
              <mc:Fallback>
                <p:oleObj name="Visio" r:id="rId11" imgW="1056684" imgH="1056496" progId="Visio.Drawing.11">
                  <p:embed/>
                  <p:pic>
                    <p:nvPicPr>
                      <p:cNvPr id="0" name="Object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822450"/>
                        <a:ext cx="755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1" name="Line 483"/>
          <p:cNvSpPr>
            <a:spLocks noChangeShapeType="1"/>
          </p:cNvSpPr>
          <p:nvPr/>
        </p:nvSpPr>
        <p:spPr bwMode="auto">
          <a:xfrm flipH="1">
            <a:off x="3086100" y="2062163"/>
            <a:ext cx="254000" cy="49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1" name="Object 463"/>
          <p:cNvGraphicFramePr>
            <a:graphicFrameLocks noChangeAspect="1"/>
          </p:cNvGraphicFramePr>
          <p:nvPr/>
        </p:nvGraphicFramePr>
        <p:xfrm>
          <a:off x="2486025" y="134938"/>
          <a:ext cx="19526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9" name="Visio" r:id="rId13" imgW="2731836" imgH="1039675" progId="Visio.Drawing.11">
                  <p:embed/>
                </p:oleObj>
              </mc:Choice>
              <mc:Fallback>
                <p:oleObj name="Visio" r:id="rId13" imgW="2731836" imgH="1039675" progId="Visio.Drawing.11">
                  <p:embed/>
                  <p:pic>
                    <p:nvPicPr>
                      <p:cNvPr id="0" name="Object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134938"/>
                        <a:ext cx="19526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0" name="Line 482"/>
          <p:cNvSpPr>
            <a:spLocks noChangeShapeType="1"/>
          </p:cNvSpPr>
          <p:nvPr/>
        </p:nvSpPr>
        <p:spPr bwMode="auto">
          <a:xfrm flipH="1" flipV="1">
            <a:off x="3692525" y="787400"/>
            <a:ext cx="479425" cy="993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2" name="Line 474"/>
          <p:cNvSpPr>
            <a:spLocks noChangeShapeType="1"/>
          </p:cNvSpPr>
          <p:nvPr/>
        </p:nvSpPr>
        <p:spPr bwMode="auto">
          <a:xfrm>
            <a:off x="1350963" y="4579938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6" name="Object 458"/>
          <p:cNvGraphicFramePr>
            <a:graphicFrameLocks noChangeAspect="1"/>
          </p:cNvGraphicFramePr>
          <p:nvPr/>
        </p:nvGraphicFramePr>
        <p:xfrm>
          <a:off x="973138" y="4932363"/>
          <a:ext cx="7937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Visio" r:id="rId15" imgW="1111403" imgH="1111503" progId="Visio.Drawing.11">
                  <p:embed/>
                </p:oleObj>
              </mc:Choice>
              <mc:Fallback>
                <p:oleObj name="Visio" r:id="rId15" imgW="1111403" imgH="1111503" progId="Visio.Drawing.11">
                  <p:embed/>
                  <p:pic>
                    <p:nvPicPr>
                      <p:cNvPr id="0" name="Object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4932363"/>
                        <a:ext cx="793750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4" name="Line 476"/>
          <p:cNvSpPr>
            <a:spLocks noChangeShapeType="1"/>
          </p:cNvSpPr>
          <p:nvPr/>
        </p:nvSpPr>
        <p:spPr bwMode="auto">
          <a:xfrm flipH="1" flipV="1">
            <a:off x="1350963" y="16414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8" name="Object 460"/>
          <p:cNvGraphicFramePr>
            <a:graphicFrameLocks noChangeAspect="1"/>
          </p:cNvGraphicFramePr>
          <p:nvPr/>
        </p:nvGraphicFramePr>
        <p:xfrm>
          <a:off x="0" y="423863"/>
          <a:ext cx="272256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1" name="Visio" r:id="rId17" imgW="3811511" imgH="1776586" progId="Visio.Drawing.11">
                  <p:embed/>
                </p:oleObj>
              </mc:Choice>
              <mc:Fallback>
                <p:oleObj name="Visio" r:id="rId17" imgW="3811511" imgH="1776586" progId="Visio.Drawing.11">
                  <p:embed/>
                  <p:pic>
                    <p:nvPicPr>
                      <p:cNvPr id="0" name="Object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3863"/>
                        <a:ext cx="2722563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3" name="Object 515"/>
          <p:cNvGraphicFramePr>
            <a:graphicFrameLocks noChangeAspect="1"/>
          </p:cNvGraphicFramePr>
          <p:nvPr/>
        </p:nvGraphicFramePr>
        <p:xfrm>
          <a:off x="4456113" y="5935663"/>
          <a:ext cx="32369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Visio" r:id="rId19" imgW="4531601" imgH="1291525" progId="Visio.Drawing.11">
                  <p:embed/>
                </p:oleObj>
              </mc:Choice>
              <mc:Fallback>
                <p:oleObj name="Visio" r:id="rId19" imgW="4531601" imgH="1291525" progId="Visio.Drawing.11">
                  <p:embed/>
                  <p:pic>
                    <p:nvPicPr>
                      <p:cNvPr id="0" name="Object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5935663"/>
                        <a:ext cx="32369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5" name="Line 517"/>
          <p:cNvSpPr>
            <a:spLocks noChangeShapeType="1"/>
          </p:cNvSpPr>
          <p:nvPr/>
        </p:nvSpPr>
        <p:spPr bwMode="auto">
          <a:xfrm>
            <a:off x="4826000" y="5956300"/>
            <a:ext cx="136525" cy="165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5" name="Line 497"/>
          <p:cNvSpPr>
            <a:spLocks noChangeShapeType="1"/>
          </p:cNvSpPr>
          <p:nvPr/>
        </p:nvSpPr>
        <p:spPr bwMode="auto">
          <a:xfrm>
            <a:off x="8764588" y="3656013"/>
            <a:ext cx="0" cy="33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6" name="Object 468"/>
          <p:cNvGraphicFramePr>
            <a:graphicFrameLocks noChangeAspect="1"/>
          </p:cNvGraphicFramePr>
          <p:nvPr/>
        </p:nvGraphicFramePr>
        <p:xfrm>
          <a:off x="6999288" y="2879725"/>
          <a:ext cx="2144712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Visio" r:id="rId21" imgW="3001754" imgH="1345623" progId="Visio.Drawing.11">
                  <p:embed/>
                </p:oleObj>
              </mc:Choice>
              <mc:Fallback>
                <p:oleObj name="Visio" r:id="rId21" imgW="3001754" imgH="1345623" progId="Visio.Drawing.11">
                  <p:embed/>
                  <p:pic>
                    <p:nvPicPr>
                      <p:cNvPr id="0" name="Object 4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2879725"/>
                        <a:ext cx="2144712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1" name="Line 493"/>
          <p:cNvSpPr>
            <a:spLocks noChangeShapeType="1"/>
          </p:cNvSpPr>
          <p:nvPr/>
        </p:nvSpPr>
        <p:spPr bwMode="auto">
          <a:xfrm>
            <a:off x="6181725" y="1179513"/>
            <a:ext cx="1100138" cy="1930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3" name="Object 465"/>
          <p:cNvGraphicFramePr>
            <a:graphicFrameLocks noChangeAspect="1"/>
          </p:cNvGraphicFramePr>
          <p:nvPr/>
        </p:nvGraphicFramePr>
        <p:xfrm>
          <a:off x="6999288" y="381000"/>
          <a:ext cx="2144712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Visio" r:id="rId23" imgW="3001754" imgH="1327439" progId="Visio.Drawing.11">
                  <p:embed/>
                </p:oleObj>
              </mc:Choice>
              <mc:Fallback>
                <p:oleObj name="Visio" r:id="rId23" imgW="3001754" imgH="1327439" progId="Visio.Drawing.11">
                  <p:embed/>
                  <p:pic>
                    <p:nvPicPr>
                      <p:cNvPr id="0" name="Object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381000"/>
                        <a:ext cx="2144712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6" name="Line 488"/>
          <p:cNvSpPr>
            <a:spLocks noChangeShapeType="1"/>
          </p:cNvSpPr>
          <p:nvPr/>
        </p:nvSpPr>
        <p:spPr bwMode="auto">
          <a:xfrm>
            <a:off x="6375400" y="984250"/>
            <a:ext cx="6635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49" name="Line 501"/>
          <p:cNvSpPr>
            <a:spLocks noChangeShapeType="1"/>
          </p:cNvSpPr>
          <p:nvPr/>
        </p:nvSpPr>
        <p:spPr bwMode="auto">
          <a:xfrm flipH="1">
            <a:off x="4221163" y="4094163"/>
            <a:ext cx="381000" cy="885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09" name="Object 453"/>
          <p:cNvGraphicFramePr>
            <a:graphicFrameLocks noChangeAspect="1"/>
          </p:cNvGraphicFramePr>
          <p:nvPr/>
        </p:nvGraphicFramePr>
        <p:xfrm>
          <a:off x="26988" y="5807075"/>
          <a:ext cx="314007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Visio" r:id="rId25" imgW="3565963" imgH="1046040" progId="Visio.Drawing.11">
                  <p:embed/>
                </p:oleObj>
              </mc:Choice>
              <mc:Fallback>
                <p:oleObj name="Visio" r:id="rId25" imgW="3565963" imgH="1046040" progId="Visio.Drawing.11">
                  <p:embed/>
                  <p:pic>
                    <p:nvPicPr>
                      <p:cNvPr id="0" name="Object 4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8" y="5807075"/>
                        <a:ext cx="3140075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455"/>
          <p:cNvGraphicFramePr>
            <a:graphicFrameLocks noChangeAspect="1"/>
          </p:cNvGraphicFramePr>
          <p:nvPr/>
        </p:nvGraphicFramePr>
        <p:xfrm>
          <a:off x="3975100" y="2520950"/>
          <a:ext cx="1643063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Visio" r:id="rId27" imgW="2299598" imgH="2299833" progId="Visio.Drawing.11">
                  <p:embed/>
                </p:oleObj>
              </mc:Choice>
              <mc:Fallback>
                <p:oleObj name="Visio" r:id="rId27" imgW="2299598" imgH="2299833" progId="Visio.Drawing.11">
                  <p:embed/>
                  <p:pic>
                    <p:nvPicPr>
                      <p:cNvPr id="0" name="Object 4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520950"/>
                        <a:ext cx="1643063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3" name="Line 475"/>
          <p:cNvSpPr>
            <a:spLocks noChangeShapeType="1"/>
          </p:cNvSpPr>
          <p:nvPr/>
        </p:nvSpPr>
        <p:spPr bwMode="auto">
          <a:xfrm flipH="1" flipV="1">
            <a:off x="1362075" y="2736850"/>
            <a:ext cx="1588" cy="411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7" name="Object 459"/>
          <p:cNvGraphicFramePr>
            <a:graphicFrameLocks noChangeAspect="1"/>
          </p:cNvGraphicFramePr>
          <p:nvPr/>
        </p:nvGraphicFramePr>
        <p:xfrm>
          <a:off x="963613" y="1941513"/>
          <a:ext cx="833437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Visio" r:id="rId29" imgW="1169342" imgH="1169237" progId="Visio.Drawing.11">
                  <p:embed/>
                </p:oleObj>
              </mc:Choice>
              <mc:Fallback>
                <p:oleObj name="Visio" r:id="rId29" imgW="1169342" imgH="1169237" progId="Visio.Drawing.11">
                  <p:embed/>
                  <p:pic>
                    <p:nvPicPr>
                      <p:cNvPr id="0" name="Object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1941513"/>
                        <a:ext cx="833437" cy="83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4" name="Object 456"/>
          <p:cNvGraphicFramePr>
            <a:graphicFrameLocks noChangeAspect="1"/>
          </p:cNvGraphicFramePr>
          <p:nvPr/>
        </p:nvGraphicFramePr>
        <p:xfrm>
          <a:off x="200025" y="3006725"/>
          <a:ext cx="2338388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Visio" r:id="rId31" imgW="3271673" imgH="1098319" progId="Visio.Drawing.11">
                  <p:embed/>
                </p:oleObj>
              </mc:Choice>
              <mc:Fallback>
                <p:oleObj name="Visio" r:id="rId31" imgW="3271673" imgH="1098319" progId="Visio.Drawing.11">
                  <p:embed/>
                  <p:pic>
                    <p:nvPicPr>
                      <p:cNvPr id="0" name="Object 4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006725"/>
                        <a:ext cx="2338388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" name="Line 471"/>
          <p:cNvSpPr>
            <a:spLocks noChangeShapeType="1"/>
          </p:cNvSpPr>
          <p:nvPr/>
        </p:nvSpPr>
        <p:spPr bwMode="auto">
          <a:xfrm flipH="1">
            <a:off x="2398713" y="3363913"/>
            <a:ext cx="1587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5" name="Object 467"/>
          <p:cNvGraphicFramePr>
            <a:graphicFrameLocks noChangeAspect="1"/>
          </p:cNvGraphicFramePr>
          <p:nvPr/>
        </p:nvGraphicFramePr>
        <p:xfrm>
          <a:off x="7572375" y="2382838"/>
          <a:ext cx="15716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Visio" r:id="rId33" imgW="2200735" imgH="501881" progId="Visio.Drawing.11">
                  <p:embed/>
                </p:oleObj>
              </mc:Choice>
              <mc:Fallback>
                <p:oleObj name="Visio" r:id="rId33" imgW="2200735" imgH="501881" progId="Visio.Drawing.11">
                  <p:embed/>
                  <p:pic>
                    <p:nvPicPr>
                      <p:cNvPr id="0" name="Object 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75" y="2382838"/>
                        <a:ext cx="1571625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3" name="Line 495"/>
          <p:cNvSpPr>
            <a:spLocks noChangeShapeType="1"/>
          </p:cNvSpPr>
          <p:nvPr/>
        </p:nvSpPr>
        <p:spPr bwMode="auto">
          <a:xfrm>
            <a:off x="8764588" y="2144713"/>
            <a:ext cx="7937" cy="263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18" name="Object 470"/>
          <p:cNvGraphicFramePr>
            <a:graphicFrameLocks noChangeAspect="1"/>
          </p:cNvGraphicFramePr>
          <p:nvPr/>
        </p:nvGraphicFramePr>
        <p:xfrm>
          <a:off x="7450138" y="4692650"/>
          <a:ext cx="16938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Visio" r:id="rId35" imgW="2371791" imgH="1579743" progId="Visio.Drawing.11">
                  <p:embed/>
                </p:oleObj>
              </mc:Choice>
              <mc:Fallback>
                <p:oleObj name="Visio" r:id="rId35" imgW="2371791" imgH="1579743" progId="Visio.Drawing.11">
                  <p:embed/>
                  <p:pic>
                    <p:nvPicPr>
                      <p:cNvPr id="0" name="Object 4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138" y="4692650"/>
                        <a:ext cx="1693862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47" name="Line 499"/>
          <p:cNvSpPr>
            <a:spLocks noChangeShapeType="1"/>
          </p:cNvSpPr>
          <p:nvPr/>
        </p:nvSpPr>
        <p:spPr bwMode="auto">
          <a:xfrm>
            <a:off x="8737600" y="4359275"/>
            <a:ext cx="46038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56" name="Object 508"/>
          <p:cNvGraphicFramePr>
            <a:graphicFrameLocks noChangeAspect="1"/>
          </p:cNvGraphicFramePr>
          <p:nvPr/>
        </p:nvGraphicFramePr>
        <p:xfrm>
          <a:off x="1970088" y="3649663"/>
          <a:ext cx="19510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1" name="Visio" r:id="rId37" imgW="2731836" imgH="1059678" progId="Visio.Drawing.11">
                  <p:embed/>
                </p:oleObj>
              </mc:Choice>
              <mc:Fallback>
                <p:oleObj name="Visio" r:id="rId37" imgW="2731836" imgH="1059678" progId="Visio.Drawing.11">
                  <p:embed/>
                  <p:pic>
                    <p:nvPicPr>
                      <p:cNvPr id="0" name="Object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0088" y="3649663"/>
                        <a:ext cx="1951037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57" name="Object 509"/>
          <p:cNvGraphicFramePr>
            <a:graphicFrameLocks noChangeAspect="1"/>
          </p:cNvGraphicFramePr>
          <p:nvPr/>
        </p:nvGraphicFramePr>
        <p:xfrm>
          <a:off x="207963" y="15875"/>
          <a:ext cx="1951037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Visio" r:id="rId39" imgW="2734595" imgH="754640" progId="Visio.Drawing.11">
                  <p:embed/>
                </p:oleObj>
              </mc:Choice>
              <mc:Fallback>
                <p:oleObj name="Visio" r:id="rId39" imgW="2734595" imgH="754640" progId="Visio.Drawing.11">
                  <p:embed/>
                  <p:pic>
                    <p:nvPicPr>
                      <p:cNvPr id="0" name="Object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15875"/>
                        <a:ext cx="1951037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" name="Line 513"/>
          <p:cNvSpPr>
            <a:spLocks noChangeShapeType="1"/>
          </p:cNvSpPr>
          <p:nvPr/>
        </p:nvSpPr>
        <p:spPr bwMode="auto">
          <a:xfrm>
            <a:off x="5235575" y="4006850"/>
            <a:ext cx="330200" cy="546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2" name="Line 524"/>
          <p:cNvSpPr>
            <a:spLocks noChangeShapeType="1"/>
          </p:cNvSpPr>
          <p:nvPr/>
        </p:nvSpPr>
        <p:spPr bwMode="auto">
          <a:xfrm>
            <a:off x="6553200" y="1208088"/>
            <a:ext cx="609600" cy="369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69" name="Object 521"/>
          <p:cNvGraphicFramePr>
            <a:graphicFrameLocks noChangeAspect="1"/>
          </p:cNvGraphicFramePr>
          <p:nvPr/>
        </p:nvGraphicFramePr>
        <p:xfrm>
          <a:off x="4252913" y="333375"/>
          <a:ext cx="2465387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Visio" r:id="rId41" imgW="3451466" imgH="1597472" progId="Visio.Drawing.11">
                  <p:embed/>
                </p:oleObj>
              </mc:Choice>
              <mc:Fallback>
                <p:oleObj name="Visio" r:id="rId41" imgW="3451466" imgH="1597472" progId="Visio.Drawing.11">
                  <p:embed/>
                  <p:pic>
                    <p:nvPicPr>
                      <p:cNvPr id="0" name="Object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33375"/>
                        <a:ext cx="2465387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75" name="Line 527"/>
          <p:cNvSpPr>
            <a:spLocks noChangeShapeType="1"/>
          </p:cNvSpPr>
          <p:nvPr/>
        </p:nvSpPr>
        <p:spPr bwMode="auto">
          <a:xfrm flipV="1">
            <a:off x="5019675" y="1392238"/>
            <a:ext cx="76200" cy="403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9" name="Object 461"/>
          <p:cNvGraphicFramePr>
            <a:graphicFrameLocks noChangeAspect="1"/>
          </p:cNvGraphicFramePr>
          <p:nvPr/>
        </p:nvGraphicFramePr>
        <p:xfrm>
          <a:off x="3303588" y="1644650"/>
          <a:ext cx="31226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Visio" r:id="rId43" imgW="4369742" imgH="951483" progId="Visio.Drawing.11">
                  <p:embed/>
                </p:oleObj>
              </mc:Choice>
              <mc:Fallback>
                <p:oleObj name="Visio" r:id="rId43" imgW="4369742" imgH="951483" progId="Visio.Drawing.11">
                  <p:embed/>
                  <p:pic>
                    <p:nvPicPr>
                      <p:cNvPr id="0" name="Object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1644650"/>
                        <a:ext cx="3122612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" name="Line 481"/>
          <p:cNvSpPr>
            <a:spLocks noChangeShapeType="1"/>
          </p:cNvSpPr>
          <p:nvPr/>
        </p:nvSpPr>
        <p:spPr bwMode="auto">
          <a:xfrm flipV="1">
            <a:off x="4756150" y="2260600"/>
            <a:ext cx="0" cy="2841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8" name="AutoShape 530"/>
          <p:cNvSpPr>
            <a:spLocks noChangeArrowheads="1"/>
          </p:cNvSpPr>
          <p:nvPr/>
        </p:nvSpPr>
        <p:spPr bwMode="auto">
          <a:xfrm rot="-2544552">
            <a:off x="2378075" y="2609850"/>
            <a:ext cx="1379538" cy="182563"/>
          </a:xfrm>
          <a:prstGeom prst="leftRightArrow">
            <a:avLst>
              <a:gd name="adj1" fmla="val 50000"/>
              <a:gd name="adj2" fmla="val 151130"/>
            </a:avLst>
          </a:pr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65298" tIns="32649" rIns="65298" bIns="32649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21" name="Line 473"/>
          <p:cNvSpPr>
            <a:spLocks noChangeShapeType="1"/>
          </p:cNvSpPr>
          <p:nvPr/>
        </p:nvSpPr>
        <p:spPr bwMode="auto">
          <a:xfrm>
            <a:off x="1350963" y="3762375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505" name="Object 457"/>
          <p:cNvGraphicFramePr>
            <a:graphicFrameLocks noChangeAspect="1"/>
          </p:cNvGraphicFramePr>
          <p:nvPr/>
        </p:nvGraphicFramePr>
        <p:xfrm>
          <a:off x="646113" y="4062413"/>
          <a:ext cx="1447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Visio" r:id="rId45" imgW="2025081" imgH="765550" progId="Visio.Drawing.11">
                  <p:embed/>
                </p:oleObj>
              </mc:Choice>
              <mc:Fallback>
                <p:oleObj name="Visio" r:id="rId45" imgW="2025081" imgH="765550" progId="Visio.Drawing.11">
                  <p:embed/>
                  <p:pic>
                    <p:nvPicPr>
                      <p:cNvPr id="0" name="Object 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062413"/>
                        <a:ext cx="1447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80" name="Text Box 532"/>
          <p:cNvSpPr txBox="1">
            <a:spLocks noChangeArrowheads="1"/>
          </p:cNvSpPr>
          <p:nvPr/>
        </p:nvSpPr>
        <p:spPr bwMode="auto">
          <a:xfrm>
            <a:off x="336550" y="3751263"/>
            <a:ext cx="171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Special case</a:t>
            </a:r>
          </a:p>
        </p:txBody>
      </p:sp>
      <p:graphicFrame>
        <p:nvGraphicFramePr>
          <p:cNvPr id="2517" name="Object 469"/>
          <p:cNvGraphicFramePr>
            <a:graphicFrameLocks noChangeAspect="1"/>
          </p:cNvGraphicFramePr>
          <p:nvPr/>
        </p:nvGraphicFramePr>
        <p:xfrm>
          <a:off x="7192963" y="3941763"/>
          <a:ext cx="19510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Visio" r:id="rId47" imgW="2734568" imgH="754734" progId="Visio.Drawing.11">
                  <p:embed/>
                </p:oleObj>
              </mc:Choice>
              <mc:Fallback>
                <p:oleObj name="Visio" r:id="rId47" imgW="2734568" imgH="754734" progId="Visio.Drawing.11">
                  <p:embed/>
                  <p:pic>
                    <p:nvPicPr>
                      <p:cNvPr id="0" name="Object 4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2963" y="3941763"/>
                        <a:ext cx="19510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25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9" grpId="0" animBg="1"/>
      <p:bldP spid="2578" grpId="0" animBg="1"/>
      <p:bldP spid="25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84213" y="2209800"/>
            <a:ext cx="7772400" cy="1011238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</a:rPr>
              <a:t>Higher Maths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581400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800">
                <a:latin typeface="Arial" panose="020B0604020202020204" pitchFamily="34" charset="0"/>
              </a:rPr>
              <a:t>Strategies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7620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0099FF"/>
                </a:solidFill>
                <a:latin typeface="Arial" panose="020B0604020202020204" pitchFamily="34" charset="0"/>
              </a:rPr>
              <a:t>www.maths4scotland.co.uk</a:t>
            </a:r>
          </a:p>
        </p:txBody>
      </p:sp>
      <p:pic>
        <p:nvPicPr>
          <p:cNvPr id="2053" name="Picture 5" descr="Gel-button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407025"/>
            <a:ext cx="5492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605213" y="60198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</a:rPr>
              <a:t>Click to start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205288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3200" b="1">
                <a:latin typeface="Arial" panose="020B0604020202020204" pitchFamily="34" charset="0"/>
              </a:rPr>
              <a:t>The Circle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  <p:bldP spid="2051" grpId="0" autoUpdateAnimBg="0"/>
      <p:bldP spid="2052" grpId="0" autoUpdateAnimBg="0"/>
      <p:bldP spid="2054" grpId="0" autoUpdateAnimBg="0"/>
      <p:bldP spid="20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582738" y="2676525"/>
            <a:ext cx="2303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= 7</a:t>
            </a:r>
            <a:endParaRPr lang="en-GB" sz="2800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582738" y="3371850"/>
            <a:ext cx="4813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centre  (0,0)  &amp;  radius = </a:t>
            </a:r>
            <a:r>
              <a:rPr lang="en-GB" sz="2800" dirty="0">
                <a:latin typeface="+mj-lt"/>
                <a:sym typeface="Symbol" pitchFamily="18" charset="2"/>
              </a:rPr>
              <a:t>7</a:t>
            </a:r>
            <a:endParaRPr lang="en-GB" sz="2800" dirty="0">
              <a:latin typeface="+mj-lt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582738" y="5194300"/>
            <a:ext cx="70151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latin typeface="+mj-lt"/>
              </a:rPr>
              <a:t>centre  (0,0)  &amp;  radius =  </a:t>
            </a:r>
            <a:r>
              <a:rPr lang="en-GB" sz="2800" baseline="30000" dirty="0">
                <a:latin typeface="+mj-lt"/>
              </a:rPr>
              <a:t>1</a:t>
            </a:r>
            <a:r>
              <a:rPr lang="en-GB" sz="2800" dirty="0">
                <a:latin typeface="+mj-lt"/>
              </a:rPr>
              <a:t>/</a:t>
            </a:r>
            <a:r>
              <a:rPr lang="en-GB" sz="2800" baseline="-25000" dirty="0">
                <a:latin typeface="+mj-lt"/>
              </a:rPr>
              <a:t>3</a:t>
            </a:r>
            <a:endParaRPr lang="en-GB" sz="2800" dirty="0">
              <a:latin typeface="+mj-lt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582738" y="4484688"/>
            <a:ext cx="2590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x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 = </a:t>
            </a:r>
            <a:r>
              <a:rPr lang="en-GB" sz="2800" baseline="30000" dirty="0">
                <a:solidFill>
                  <a:srgbClr val="FFFF00"/>
                </a:solidFill>
                <a:latin typeface="+mj-lt"/>
              </a:rPr>
              <a:t>1</a:t>
            </a:r>
            <a:r>
              <a:rPr lang="en-GB" sz="2800" dirty="0">
                <a:solidFill>
                  <a:srgbClr val="FFFF00"/>
                </a:solidFill>
                <a:latin typeface="+mj-lt"/>
              </a:rPr>
              <a:t>/</a:t>
            </a:r>
            <a:r>
              <a:rPr lang="en-GB" sz="2800" baseline="-25000" dirty="0">
                <a:solidFill>
                  <a:srgbClr val="FFFF00"/>
                </a:solidFill>
                <a:latin typeface="+mj-lt"/>
              </a:rPr>
              <a:t>9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035050" y="1981200"/>
            <a:ext cx="8054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Find the centre and radius of the circles below</a:t>
            </a:r>
            <a:endParaRPr lang="en-GB" sz="2800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utoUpdateAnimBg="0"/>
      <p:bldP spid="5127" grpId="0" autoUpdateAnimBg="0"/>
      <p:bldP spid="5129" grpId="0" autoUpdateAnimBg="0"/>
      <p:bldP spid="5130" grpId="0" autoUpdateAnimBg="0"/>
      <p:bldP spid="1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5126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5141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2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5127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5131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5134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5" name="Rectangle 26"/>
          <p:cNvSpPr>
            <a:spLocks noChangeArrowheads="1"/>
          </p:cNvSpPr>
          <p:nvPr/>
        </p:nvSpPr>
        <p:spPr bwMode="auto">
          <a:xfrm>
            <a:off x="522288" y="998538"/>
            <a:ext cx="4938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Find the equation of the circle with centre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(–3, 4) and passing through the origin. 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660400" y="2732088"/>
            <a:ext cx="3270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Find radius (distance formula):</a:t>
            </a:r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4354513" y="2751138"/>
          <a:ext cx="6889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6" imgW="342720" imgH="177480" progId="Equation.DSMT4">
                  <p:embed/>
                </p:oleObj>
              </mc:Choice>
              <mc:Fallback>
                <p:oleObj name="Equation" r:id="rId6" imgW="34272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751138"/>
                        <a:ext cx="68897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685800" y="3413125"/>
            <a:ext cx="23304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You know the centre:</a:t>
            </a:r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3649663" y="3378200"/>
          <a:ext cx="9937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8" imgW="495000" imgH="203040" progId="Equation.DSMT4">
                  <p:embed/>
                </p:oleObj>
              </mc:Choice>
              <mc:Fallback>
                <p:oleObj name="Equation" r:id="rId8" imgW="49500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3378200"/>
                        <a:ext cx="99377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1" name="Picture 31" descr="tic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40338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32" descr="1999-1%20Q%20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792163"/>
            <a:ext cx="2098675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684213" y="4179888"/>
            <a:ext cx="2330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Write down equation:</a:t>
            </a:r>
          </a:p>
        </p:txBody>
      </p:sp>
      <p:graphicFrame>
        <p:nvGraphicFramePr>
          <p:cNvPr id="20514" name="Object 34"/>
          <p:cNvGraphicFramePr>
            <a:graphicFrameLocks noChangeAspect="1"/>
          </p:cNvGraphicFramePr>
          <p:nvPr/>
        </p:nvGraphicFramePr>
        <p:xfrm>
          <a:off x="3297238" y="4151313"/>
          <a:ext cx="28019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12" imgW="1396800" imgH="228600" progId="Equation.DSMT4">
                  <p:embed/>
                </p:oleObj>
              </mc:Choice>
              <mc:Fallback>
                <p:oleObj name="Equation" r:id="rId12" imgW="13968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151313"/>
                        <a:ext cx="28019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7" grpId="0" animBg="1" autoUpdateAnimBg="0"/>
      <p:bldP spid="20509" grpId="0" animBg="1" autoUpdateAnimBg="0"/>
      <p:bldP spid="20513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6153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6172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6154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5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6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157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6158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59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6160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6161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2" name="Rectangle 16"/>
          <p:cNvSpPr>
            <a:spLocks noChangeArrowheads="1"/>
          </p:cNvSpPr>
          <p:nvPr/>
        </p:nvSpPr>
        <p:spPr bwMode="auto">
          <a:xfrm>
            <a:off x="522288" y="933450"/>
            <a:ext cx="79724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tabLst>
                <a:tab pos="304800" algn="l"/>
                <a:tab pos="609600" algn="l"/>
                <a:tab pos="990600" algn="l"/>
                <a:tab pos="6248400" algn="r"/>
              </a:tabLs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Explain why the equation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does </a:t>
            </a:r>
            <a:r>
              <a:rPr lang="en-GB" altLang="en-US" sz="2000" b="1">
                <a:latin typeface="Arial" panose="020B0604020202020204" pitchFamily="34" charset="0"/>
              </a:rPr>
              <a:t>not</a:t>
            </a:r>
            <a:r>
              <a:rPr lang="en-GB" altLang="en-US" sz="2000">
                <a:latin typeface="Arial" panose="020B0604020202020204" pitchFamily="34" charset="0"/>
              </a:rPr>
              <a:t> represent a circle. 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558800" y="2246313"/>
            <a:ext cx="276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Consider the 2 conditions</a:t>
            </a:r>
          </a:p>
        </p:txBody>
      </p:sp>
      <p:pic>
        <p:nvPicPr>
          <p:cNvPr id="33810" name="Picture 18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718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82613" y="3308350"/>
            <a:ext cx="19621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g and f:</a:t>
            </a:r>
          </a:p>
        </p:txBody>
      </p:sp>
      <p:graphicFrame>
        <p:nvGraphicFramePr>
          <p:cNvPr id="33812" name="Object 20"/>
          <p:cNvGraphicFramePr>
            <a:graphicFrameLocks noChangeAspect="1"/>
          </p:cNvGraphicFramePr>
          <p:nvPr/>
        </p:nvGraphicFramePr>
        <p:xfrm>
          <a:off x="6199188" y="2619375"/>
          <a:ext cx="1870075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7" imgW="1206360" imgH="228600" progId="Equation.DSMT4">
                  <p:embed/>
                </p:oleObj>
              </mc:Choice>
              <mc:Fallback>
                <p:oleObj name="Equation" r:id="rId7" imgW="120636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619375"/>
                        <a:ext cx="1870075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1"/>
          <p:cNvGraphicFramePr>
            <a:graphicFrameLocks noChangeAspect="1"/>
          </p:cNvGraphicFramePr>
          <p:nvPr/>
        </p:nvGraphicFramePr>
        <p:xfrm>
          <a:off x="3687763" y="979488"/>
          <a:ext cx="33035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9" imgW="1498600" imgH="228600" progId="Equation.DSMT4">
                  <p:embed/>
                </p:oleObj>
              </mc:Choice>
              <mc:Fallback>
                <p:oleObj name="Equation" r:id="rId9" imgW="149860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763" y="979488"/>
                        <a:ext cx="33035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433763" y="2235200"/>
            <a:ext cx="4924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1.   Coefficients of x</a:t>
            </a:r>
            <a:r>
              <a:rPr lang="en-GB" altLang="en-US" sz="1800" baseline="30000">
                <a:latin typeface="Arial" panose="020B0604020202020204" pitchFamily="34" charset="0"/>
              </a:rPr>
              <a:t>2</a:t>
            </a:r>
            <a:r>
              <a:rPr lang="en-GB" altLang="en-US" sz="1800">
                <a:latin typeface="Arial" panose="020B0604020202020204" pitchFamily="34" charset="0"/>
              </a:rPr>
              <a:t> and y</a:t>
            </a:r>
            <a:r>
              <a:rPr lang="en-GB" altLang="en-US" sz="1800" baseline="30000">
                <a:latin typeface="Arial" panose="020B0604020202020204" pitchFamily="34" charset="0"/>
              </a:rPr>
              <a:t>2</a:t>
            </a:r>
            <a:r>
              <a:rPr lang="en-GB" altLang="en-US" sz="1800">
                <a:latin typeface="Arial" panose="020B0604020202020204" pitchFamily="34" charset="0"/>
              </a:rPr>
              <a:t> must be the same.</a:t>
            </a:r>
          </a:p>
        </p:txBody>
      </p:sp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2941638" y="3132138"/>
          <a:ext cx="19335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11" imgW="1079280" imgH="393480" progId="Equation.DSMT4">
                  <p:embed/>
                </p:oleObj>
              </mc:Choice>
              <mc:Fallback>
                <p:oleObj name="Equation" r:id="rId11" imgW="107928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3132138"/>
                        <a:ext cx="1933575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6" name="Object 24"/>
          <p:cNvGraphicFramePr>
            <a:graphicFrameLocks noChangeAspect="1"/>
          </p:cNvGraphicFramePr>
          <p:nvPr/>
        </p:nvGraphicFramePr>
        <p:xfrm>
          <a:off x="3541713" y="3849688"/>
          <a:ext cx="4164012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3" imgW="2450880" imgH="380880" progId="Equation.DSMT4">
                  <p:embed/>
                </p:oleObj>
              </mc:Choice>
              <mc:Fallback>
                <p:oleObj name="Equation" r:id="rId13" imgW="2450880" imgH="3808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3849688"/>
                        <a:ext cx="4164012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463925" y="2643188"/>
            <a:ext cx="2540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2.   Radius must be &gt; 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81025" y="3968750"/>
            <a:ext cx="2638425" cy="392113"/>
            <a:chOff x="439" y="2588"/>
            <a:chExt cx="1662" cy="247"/>
          </a:xfrm>
        </p:grpSpPr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439" y="2604"/>
              <a:ext cx="1662" cy="23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/>
              <a:r>
                <a:rPr lang="en-GB" altLang="en-US" sz="1800">
                  <a:latin typeface="Arial" panose="020B0604020202020204" pitchFamily="34" charset="0"/>
                </a:rPr>
                <a:t>Evaluate</a:t>
              </a:r>
            </a:p>
          </p:txBody>
        </p:sp>
        <p:graphicFrame>
          <p:nvGraphicFramePr>
            <p:cNvPr id="6151" name="Object 28"/>
            <p:cNvGraphicFramePr>
              <a:graphicFrameLocks noChangeAspect="1"/>
            </p:cNvGraphicFramePr>
            <p:nvPr/>
          </p:nvGraphicFramePr>
          <p:xfrm>
            <a:off x="1237" y="2588"/>
            <a:ext cx="753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8" name="Equation" r:id="rId15" imgW="711000" imgH="228600" progId="Equation.DSMT4">
                    <p:embed/>
                  </p:oleObj>
                </mc:Choice>
                <mc:Fallback>
                  <p:oleObj name="Equation" r:id="rId15" imgW="711000" imgH="22860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7" y="2588"/>
                          <a:ext cx="753" cy="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595313" y="4684713"/>
            <a:ext cx="1276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Deduction:</a:t>
            </a:r>
          </a:p>
        </p:txBody>
      </p:sp>
      <p:graphicFrame>
        <p:nvGraphicFramePr>
          <p:cNvPr id="33822" name="Object 30"/>
          <p:cNvGraphicFramePr>
            <a:graphicFrameLocks noChangeAspect="1"/>
          </p:cNvGraphicFramePr>
          <p:nvPr/>
        </p:nvGraphicFramePr>
        <p:xfrm>
          <a:off x="2168525" y="4649788"/>
          <a:ext cx="42132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7" imgW="2717640" imgH="279360" progId="Equation.DSMT4">
                  <p:embed/>
                </p:oleObj>
              </mc:Choice>
              <mc:Fallback>
                <p:oleObj name="Equation" r:id="rId17" imgW="2717640" imgH="27936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4649788"/>
                        <a:ext cx="421322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3449638" y="5119688"/>
            <a:ext cx="3021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400">
                <a:latin typeface="Arial" panose="020B0604020202020204" pitchFamily="34" charset="0"/>
              </a:rPr>
              <a:t>Equation does not represent a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9" grpId="0" animBg="1" autoUpdateAnimBg="0"/>
      <p:bldP spid="33811" grpId="0" animBg="1" autoUpdateAnimBg="0"/>
      <p:bldP spid="33814" grpId="0" autoUpdateAnimBg="0"/>
      <p:bldP spid="33817" grpId="0" autoUpdateAnimBg="0"/>
      <p:bldP spid="33821" grpId="0" animBg="1" autoUpdateAnimBg="0"/>
      <p:bldP spid="3382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7174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7196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7175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6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717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7182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58800" y="3117850"/>
            <a:ext cx="32321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mid-point for centre:</a:t>
            </a:r>
          </a:p>
        </p:txBody>
      </p:sp>
      <p:pic>
        <p:nvPicPr>
          <p:cNvPr id="34833" name="Picture 17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4621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42925" y="3865563"/>
            <a:ext cx="2292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radius CQ:</a:t>
            </a:r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/>
        </p:nvGraphicFramePr>
        <p:xfrm>
          <a:off x="4206875" y="3105150"/>
          <a:ext cx="706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75" y="3105150"/>
                        <a:ext cx="70643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ChangeAspect="1"/>
          </p:cNvGraphicFramePr>
          <p:nvPr/>
        </p:nvGraphicFramePr>
        <p:xfrm>
          <a:off x="3595688" y="4673600"/>
          <a:ext cx="25511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9" imgW="1384200" imgH="279360" progId="Equation.DSMT4">
                  <p:embed/>
                </p:oleObj>
              </mc:Choice>
              <mc:Fallback>
                <p:oleObj name="Equation" r:id="rId9" imgW="1384200" imgH="27936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688" y="4673600"/>
                        <a:ext cx="2551112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554038" y="4767263"/>
            <a:ext cx="263842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Write down equation;</a:t>
            </a:r>
          </a:p>
        </p:txBody>
      </p:sp>
      <p:sp>
        <p:nvSpPr>
          <p:cNvPr id="7187" name="Text Box 22"/>
          <p:cNvSpPr txBox="1">
            <a:spLocks noChangeArrowheads="1"/>
          </p:cNvSpPr>
          <p:nvPr/>
        </p:nvSpPr>
        <p:spPr bwMode="auto">
          <a:xfrm>
            <a:off x="468313" y="928688"/>
            <a:ext cx="7177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Find the equation of the circle which has P(–2, –1) and Q(4, 5)</a:t>
            </a:r>
          </a:p>
          <a:p>
            <a:pPr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as the end points of a diameter. </a:t>
            </a:r>
          </a:p>
        </p:txBody>
      </p:sp>
      <p:graphicFrame>
        <p:nvGraphicFramePr>
          <p:cNvPr id="34839" name="Object 23"/>
          <p:cNvGraphicFramePr>
            <a:graphicFrameLocks noChangeAspect="1"/>
          </p:cNvGraphicFramePr>
          <p:nvPr/>
        </p:nvGraphicFramePr>
        <p:xfrm>
          <a:off x="3468688" y="3806825"/>
          <a:ext cx="1025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11" imgW="520560" imgH="228600" progId="Equation.DSMT4">
                  <p:embed/>
                </p:oleObj>
              </mc:Choice>
              <mc:Fallback>
                <p:oleObj name="Equation" r:id="rId11" imgW="52056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8688" y="3806825"/>
                        <a:ext cx="102552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85788" y="2320925"/>
            <a:ext cx="1657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Make a sketch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970588" y="1741488"/>
            <a:ext cx="2719387" cy="1552575"/>
            <a:chOff x="3761" y="1097"/>
            <a:chExt cx="1713" cy="978"/>
          </a:xfrm>
        </p:grpSpPr>
        <p:sp>
          <p:nvSpPr>
            <p:cNvPr id="7190" name="Line 26"/>
            <p:cNvSpPr>
              <a:spLocks noChangeShapeType="1"/>
            </p:cNvSpPr>
            <p:nvPr/>
          </p:nvSpPr>
          <p:spPr bwMode="auto">
            <a:xfrm flipV="1">
              <a:off x="4179" y="1372"/>
              <a:ext cx="860" cy="4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Oval 27"/>
            <p:cNvSpPr>
              <a:spLocks noChangeArrowheads="1"/>
            </p:cNvSpPr>
            <p:nvPr/>
          </p:nvSpPr>
          <p:spPr bwMode="auto">
            <a:xfrm>
              <a:off x="4124" y="1097"/>
              <a:ext cx="978" cy="97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2" name="Text Box 28"/>
            <p:cNvSpPr txBox="1">
              <a:spLocks noChangeArrowheads="1"/>
            </p:cNvSpPr>
            <p:nvPr/>
          </p:nvSpPr>
          <p:spPr bwMode="auto">
            <a:xfrm>
              <a:off x="3761" y="1767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P(-2, -1)</a:t>
              </a:r>
            </a:p>
          </p:txBody>
        </p:sp>
        <p:sp>
          <p:nvSpPr>
            <p:cNvPr id="7193" name="Text Box 29"/>
            <p:cNvSpPr txBox="1">
              <a:spLocks noChangeArrowheads="1"/>
            </p:cNvSpPr>
            <p:nvPr/>
          </p:nvSpPr>
          <p:spPr bwMode="auto">
            <a:xfrm>
              <a:off x="5104" y="1274"/>
              <a:ext cx="37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Q(4, 5)</a:t>
              </a:r>
            </a:p>
          </p:txBody>
        </p:sp>
        <p:sp>
          <p:nvSpPr>
            <p:cNvPr id="7194" name="Text Box 30"/>
            <p:cNvSpPr txBox="1">
              <a:spLocks noChangeArrowheads="1"/>
            </p:cNvSpPr>
            <p:nvPr/>
          </p:nvSpPr>
          <p:spPr bwMode="auto">
            <a:xfrm>
              <a:off x="4445" y="1437"/>
              <a:ext cx="206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7195" name="Oval 31"/>
            <p:cNvSpPr>
              <a:spLocks noChangeArrowheads="1"/>
            </p:cNvSpPr>
            <p:nvPr/>
          </p:nvSpPr>
          <p:spPr bwMode="auto">
            <a:xfrm>
              <a:off x="4581" y="1554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2" grpId="0" animBg="1" autoUpdateAnimBg="0"/>
      <p:bldP spid="34834" grpId="0" animBg="1" autoUpdateAnimBg="0"/>
      <p:bldP spid="34837" grpId="0" animBg="1" autoUpdateAnimBg="0"/>
      <p:bldP spid="34840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8200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8223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4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8201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3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8204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8205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8207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8208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558800" y="2274888"/>
            <a:ext cx="2749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centre of circle:</a:t>
            </a:r>
          </a:p>
        </p:txBody>
      </p:sp>
      <p:pic>
        <p:nvPicPr>
          <p:cNvPr id="35857" name="Picture 17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718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42925" y="3451225"/>
            <a:ext cx="4591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gradient of OP (radius to tangent)</a:t>
            </a:r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3641725" y="2247900"/>
          <a:ext cx="9509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7" imgW="457200" imgH="203040" progId="Equation.DSMT4">
                  <p:embed/>
                </p:oleObj>
              </mc:Choice>
              <mc:Fallback>
                <p:oleObj name="Equation" r:id="rId7" imgW="45720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2247900"/>
                        <a:ext cx="9509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554038" y="4181475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Gradient of tangent: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468313" y="928688"/>
            <a:ext cx="7258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2000">
                <a:latin typeface="Arial" panose="020B0604020202020204" pitchFamily="34" charset="0"/>
              </a:rPr>
              <a:t>Find the equation of the tangent at the point (3, 4) on the circle </a:t>
            </a:r>
          </a:p>
        </p:txBody>
      </p:sp>
      <p:graphicFrame>
        <p:nvGraphicFramePr>
          <p:cNvPr id="35862" name="Object 22"/>
          <p:cNvGraphicFramePr>
            <a:graphicFrameLocks noChangeAspect="1"/>
          </p:cNvGraphicFramePr>
          <p:nvPr/>
        </p:nvGraphicFramePr>
        <p:xfrm>
          <a:off x="5254625" y="3233738"/>
          <a:ext cx="80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3233738"/>
                        <a:ext cx="8001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23"/>
          <p:cNvGraphicFramePr>
            <a:graphicFrameLocks noChangeAspect="1"/>
          </p:cNvGraphicFramePr>
          <p:nvPr/>
        </p:nvGraphicFramePr>
        <p:xfrm>
          <a:off x="2903538" y="1443038"/>
          <a:ext cx="34496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11" imgW="1562100" imgH="228600" progId="Equation.DSMT4">
                  <p:embed/>
                </p:oleObj>
              </mc:Choice>
              <mc:Fallback>
                <p:oleObj name="Equation" r:id="rId11" imgW="1562100" imgH="228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1443038"/>
                        <a:ext cx="34496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4" name="Object 24"/>
          <p:cNvGraphicFramePr>
            <a:graphicFrameLocks noChangeAspect="1"/>
          </p:cNvGraphicFramePr>
          <p:nvPr/>
        </p:nvGraphicFramePr>
        <p:xfrm>
          <a:off x="3097213" y="4168775"/>
          <a:ext cx="9239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3" imgW="469800" imgH="177480" progId="Equation.DSMT4">
                  <p:embed/>
                </p:oleObj>
              </mc:Choice>
              <mc:Fallback>
                <p:oleObj name="Equation" r:id="rId13" imgW="46980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4168775"/>
                        <a:ext cx="923925" cy="344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554038" y="4895850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Equation of tangent:</a:t>
            </a:r>
          </a:p>
        </p:txBody>
      </p:sp>
      <p:graphicFrame>
        <p:nvGraphicFramePr>
          <p:cNvPr id="35866" name="Object 26"/>
          <p:cNvGraphicFramePr>
            <a:graphicFrameLocks noChangeAspect="1"/>
          </p:cNvGraphicFramePr>
          <p:nvPr/>
        </p:nvGraphicFramePr>
        <p:xfrm>
          <a:off x="3121025" y="4887913"/>
          <a:ext cx="13985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15" imgW="711000" imgH="203040" progId="Equation.DSMT4">
                  <p:embed/>
                </p:oleObj>
              </mc:Choice>
              <mc:Fallback>
                <p:oleObj name="Equation" r:id="rId15" imgW="71100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887913"/>
                        <a:ext cx="139858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57213" y="2844800"/>
            <a:ext cx="1657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Make a sketch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559550" y="1973263"/>
            <a:ext cx="1681163" cy="1800225"/>
            <a:chOff x="4132" y="1243"/>
            <a:chExt cx="1059" cy="1134"/>
          </a:xfrm>
        </p:grpSpPr>
        <p:grpSp>
          <p:nvGrpSpPr>
            <p:cNvPr id="8217" name="Group 29"/>
            <p:cNvGrpSpPr>
              <a:grpSpLocks/>
            </p:cNvGrpSpPr>
            <p:nvPr/>
          </p:nvGrpSpPr>
          <p:grpSpPr bwMode="auto">
            <a:xfrm>
              <a:off x="4132" y="1243"/>
              <a:ext cx="1043" cy="1134"/>
              <a:chOff x="4132" y="1243"/>
              <a:chExt cx="1043" cy="1134"/>
            </a:xfrm>
          </p:grpSpPr>
          <p:sp>
            <p:nvSpPr>
              <p:cNvPr id="8220" name="Oval 30"/>
              <p:cNvSpPr>
                <a:spLocks noChangeArrowheads="1"/>
              </p:cNvSpPr>
              <p:nvPr/>
            </p:nvSpPr>
            <p:spPr bwMode="auto">
              <a:xfrm>
                <a:off x="4132" y="1417"/>
                <a:ext cx="960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221" name="Line 31"/>
              <p:cNvSpPr>
                <a:spLocks noChangeShapeType="1"/>
              </p:cNvSpPr>
              <p:nvPr/>
            </p:nvSpPr>
            <p:spPr bwMode="auto">
              <a:xfrm>
                <a:off x="4498" y="1243"/>
                <a:ext cx="677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Line 32"/>
              <p:cNvSpPr>
                <a:spLocks noChangeShapeType="1"/>
              </p:cNvSpPr>
              <p:nvPr/>
            </p:nvSpPr>
            <p:spPr bwMode="auto">
              <a:xfrm flipV="1">
                <a:off x="4599" y="1490"/>
                <a:ext cx="283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8" name="Text Box 33"/>
            <p:cNvSpPr txBox="1">
              <a:spLocks noChangeArrowheads="1"/>
            </p:cNvSpPr>
            <p:nvPr/>
          </p:nvSpPr>
          <p:spPr bwMode="auto">
            <a:xfrm>
              <a:off x="4438" y="1922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O(-1, 2)</a:t>
              </a:r>
            </a:p>
          </p:txBody>
        </p:sp>
        <p:sp>
          <p:nvSpPr>
            <p:cNvPr id="8219" name="Text Box 34"/>
            <p:cNvSpPr txBox="1">
              <a:spLocks noChangeArrowheads="1"/>
            </p:cNvSpPr>
            <p:nvPr/>
          </p:nvSpPr>
          <p:spPr bwMode="auto">
            <a:xfrm>
              <a:off x="4894" y="1356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P(3, 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5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5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 autoUpdateAnimBg="0"/>
      <p:bldP spid="35858" grpId="0" animBg="1" autoUpdateAnimBg="0"/>
      <p:bldP spid="35860" grpId="0" animBg="1" autoUpdateAnimBg="0"/>
      <p:bldP spid="35865" grpId="0" animBg="1" autoUpdateAnimBg="0"/>
      <p:bldP spid="35867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9224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9247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9225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7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9228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922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30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9231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9232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558800" y="2274888"/>
            <a:ext cx="2241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Find centre of circle:</a:t>
            </a:r>
          </a:p>
        </p:txBody>
      </p:sp>
      <p:pic>
        <p:nvPicPr>
          <p:cNvPr id="36881" name="Picture 17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718050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42925" y="3451225"/>
            <a:ext cx="40449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gradient of radius to tangent</a:t>
            </a:r>
          </a:p>
        </p:txBody>
      </p:sp>
      <p:graphicFrame>
        <p:nvGraphicFramePr>
          <p:cNvPr id="36883" name="Object 19"/>
          <p:cNvGraphicFramePr>
            <a:graphicFrameLocks noChangeAspect="1"/>
          </p:cNvGraphicFramePr>
          <p:nvPr/>
        </p:nvGraphicFramePr>
        <p:xfrm>
          <a:off x="3076575" y="2233613"/>
          <a:ext cx="8969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7" imgW="431640" imgH="203040" progId="Equation.DSMT4">
                  <p:embed/>
                </p:oleObj>
              </mc:Choice>
              <mc:Fallback>
                <p:oleObj name="Equation" r:id="rId7" imgW="43164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2233613"/>
                        <a:ext cx="8969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554038" y="4181475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Gradient of tangent: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430213" y="889000"/>
            <a:ext cx="81915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25000"/>
              </a:lnSpc>
            </a:pPr>
            <a:r>
              <a:rPr lang="en-GB" altLang="en-US" sz="2000">
                <a:latin typeface="Arial" panose="020B0604020202020204" pitchFamily="34" charset="0"/>
              </a:rPr>
              <a:t>The point P(2, 3) lies on the circle</a:t>
            </a:r>
          </a:p>
          <a:p>
            <a:pPr algn="l" eaLnBrk="1" hangingPunct="1">
              <a:lnSpc>
                <a:spcPct val="125000"/>
              </a:lnSpc>
            </a:pPr>
            <a:r>
              <a:rPr lang="en-GB" altLang="en-US" sz="2000">
                <a:latin typeface="Arial" panose="020B0604020202020204" pitchFamily="34" charset="0"/>
              </a:rPr>
              <a:t>Find the equation of the tangent at P.</a:t>
            </a:r>
            <a:endParaRPr lang="en-GB" altLang="en-US" sz="2000" b="1">
              <a:latin typeface="Arial" panose="020B0604020202020204" pitchFamily="34" charset="0"/>
            </a:endParaRPr>
          </a:p>
        </p:txBody>
      </p: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975225" y="3233738"/>
          <a:ext cx="80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Equation" r:id="rId9" imgW="406080" imgH="393480" progId="Equation.DSMT4">
                  <p:embed/>
                </p:oleObj>
              </mc:Choice>
              <mc:Fallback>
                <p:oleObj name="Equation" r:id="rId9" imgW="406080" imgH="39348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225" y="3233738"/>
                        <a:ext cx="8001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3048000" y="3960813"/>
          <a:ext cx="10239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11" imgW="520560" imgH="393480" progId="Equation.DSMT4">
                  <p:embed/>
                </p:oleObj>
              </mc:Choice>
              <mc:Fallback>
                <p:oleObj name="Equation" r:id="rId11" imgW="520560" imgH="3934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0813"/>
                        <a:ext cx="10239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554038" y="4895850"/>
            <a:ext cx="22606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Equation of tangent:</a:t>
            </a:r>
          </a:p>
        </p:txBody>
      </p:sp>
      <p:graphicFrame>
        <p:nvGraphicFramePr>
          <p:cNvPr id="36889" name="Object 25"/>
          <p:cNvGraphicFramePr>
            <a:graphicFrameLocks noChangeAspect="1"/>
          </p:cNvGraphicFramePr>
          <p:nvPr/>
        </p:nvGraphicFramePr>
        <p:xfrm>
          <a:off x="3046413" y="4887913"/>
          <a:ext cx="15478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13" imgW="787320" imgH="203040" progId="Equation.DSMT4">
                  <p:embed/>
                </p:oleObj>
              </mc:Choice>
              <mc:Fallback>
                <p:oleObj name="Equation" r:id="rId13" imgW="78732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4887913"/>
                        <a:ext cx="15478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557213" y="2844800"/>
            <a:ext cx="16573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Make a sketch</a:t>
            </a:r>
          </a:p>
        </p:txBody>
      </p:sp>
      <p:graphicFrame>
        <p:nvGraphicFramePr>
          <p:cNvPr id="9222" name="Object 27"/>
          <p:cNvGraphicFramePr>
            <a:graphicFrameLocks noChangeAspect="1"/>
          </p:cNvGraphicFramePr>
          <p:nvPr/>
        </p:nvGraphicFramePr>
        <p:xfrm>
          <a:off x="4525963" y="960438"/>
          <a:ext cx="22748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15" imgW="1333500" imgH="228600" progId="Equation.DSMT4">
                  <p:embed/>
                </p:oleObj>
              </mc:Choice>
              <mc:Fallback>
                <p:oleObj name="Equation" r:id="rId15" imgW="1333500" imgH="2286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3" y="960438"/>
                        <a:ext cx="22748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6559550" y="1973263"/>
            <a:ext cx="1681163" cy="1800225"/>
            <a:chOff x="4132" y="1243"/>
            <a:chExt cx="1059" cy="1134"/>
          </a:xfrm>
        </p:grpSpPr>
        <p:grpSp>
          <p:nvGrpSpPr>
            <p:cNvPr id="9241" name="Group 29"/>
            <p:cNvGrpSpPr>
              <a:grpSpLocks/>
            </p:cNvGrpSpPr>
            <p:nvPr/>
          </p:nvGrpSpPr>
          <p:grpSpPr bwMode="auto">
            <a:xfrm>
              <a:off x="4132" y="1243"/>
              <a:ext cx="1043" cy="1134"/>
              <a:chOff x="4132" y="1243"/>
              <a:chExt cx="1043" cy="1134"/>
            </a:xfrm>
          </p:grpSpPr>
          <p:sp>
            <p:nvSpPr>
              <p:cNvPr id="9244" name="Oval 30"/>
              <p:cNvSpPr>
                <a:spLocks noChangeArrowheads="1"/>
              </p:cNvSpPr>
              <p:nvPr/>
            </p:nvSpPr>
            <p:spPr bwMode="auto">
              <a:xfrm>
                <a:off x="4132" y="1417"/>
                <a:ext cx="960" cy="96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5" name="Line 31"/>
              <p:cNvSpPr>
                <a:spLocks noChangeShapeType="1"/>
              </p:cNvSpPr>
              <p:nvPr/>
            </p:nvSpPr>
            <p:spPr bwMode="auto">
              <a:xfrm>
                <a:off x="4498" y="1243"/>
                <a:ext cx="677" cy="4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2"/>
              <p:cNvSpPr>
                <a:spLocks noChangeShapeType="1"/>
              </p:cNvSpPr>
              <p:nvPr/>
            </p:nvSpPr>
            <p:spPr bwMode="auto">
              <a:xfrm flipV="1">
                <a:off x="4599" y="1490"/>
                <a:ext cx="283" cy="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42" name="Text Box 33"/>
            <p:cNvSpPr txBox="1">
              <a:spLocks noChangeArrowheads="1"/>
            </p:cNvSpPr>
            <p:nvPr/>
          </p:nvSpPr>
          <p:spPr bwMode="auto">
            <a:xfrm>
              <a:off x="4438" y="1922"/>
              <a:ext cx="37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O(-1, 1)</a:t>
              </a:r>
            </a:p>
          </p:txBody>
        </p:sp>
        <p:sp>
          <p:nvSpPr>
            <p:cNvPr id="9243" name="Text Box 34"/>
            <p:cNvSpPr txBox="1">
              <a:spLocks noChangeArrowheads="1"/>
            </p:cNvSpPr>
            <p:nvPr/>
          </p:nvSpPr>
          <p:spPr bwMode="auto">
            <a:xfrm>
              <a:off x="4894" y="1356"/>
              <a:ext cx="29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>
                  <a:latin typeface="Arial" panose="020B0604020202020204" pitchFamily="34" charset="0"/>
                </a:rPr>
                <a:t>P(2, 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0" grpId="0" animBg="1" autoUpdateAnimBg="0"/>
      <p:bldP spid="36882" grpId="0" animBg="1" autoUpdateAnimBg="0"/>
      <p:bldP spid="36884" grpId="0" animBg="1" autoUpdateAnimBg="0"/>
      <p:bldP spid="36888" grpId="0" animBg="1" autoUpdateAnimBg="0"/>
      <p:bldP spid="36890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10253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0274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5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10254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5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6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10257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0258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9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10260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10261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16" descr="2003-1%20Q%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27088"/>
            <a:ext cx="32051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5" name="Picture 17" descr="ti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525621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538163" y="3906838"/>
            <a:ext cx="2347912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A is centre of small circle</a:t>
            </a:r>
          </a:p>
        </p:txBody>
      </p:sp>
      <p:sp>
        <p:nvSpPr>
          <p:cNvPr id="10265" name="Text Box 19"/>
          <p:cNvSpPr txBox="1">
            <a:spLocks noChangeArrowheads="1"/>
          </p:cNvSpPr>
          <p:nvPr/>
        </p:nvSpPr>
        <p:spPr bwMode="auto">
          <a:xfrm>
            <a:off x="487363" y="692150"/>
            <a:ext cx="6043612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/>
            <a:r>
              <a:rPr lang="en-GB" altLang="en-US" sz="1600"/>
              <a:t>O, A and B are the centres of the three circles shown in</a:t>
            </a:r>
          </a:p>
          <a:p>
            <a:pPr algn="l" eaLnBrk="1" hangingPunct="1"/>
            <a:r>
              <a:rPr lang="en-GB" altLang="en-US" sz="1600"/>
              <a:t>the diagram. The two outer circles are congruent, each</a:t>
            </a:r>
          </a:p>
          <a:p>
            <a:pPr algn="l" eaLnBrk="1" hangingPunct="1"/>
            <a:r>
              <a:rPr lang="en-GB" altLang="en-US" sz="1600"/>
              <a:t>touches the smallest circle. Circle centre A has equation </a:t>
            </a:r>
          </a:p>
          <a:p>
            <a:pPr algn="l" eaLnBrk="1" hangingPunct="1"/>
            <a:r>
              <a:rPr lang="en-GB" altLang="en-US" sz="1600"/>
              <a:t> </a:t>
            </a:r>
          </a:p>
          <a:p>
            <a:pPr algn="l" eaLnBrk="1" hangingPunct="1">
              <a:spcBef>
                <a:spcPct val="30000"/>
              </a:spcBef>
            </a:pPr>
            <a:r>
              <a:rPr lang="en-GB" altLang="en-US" sz="1600"/>
              <a:t>The three centres lie on a parabola whose axis of symmetry</a:t>
            </a:r>
          </a:p>
          <a:p>
            <a:pPr algn="l" eaLnBrk="1" hangingPunct="1"/>
            <a:r>
              <a:rPr lang="en-GB" altLang="en-US" sz="1600"/>
              <a:t>is shown the by broken line through A.</a:t>
            </a:r>
          </a:p>
          <a:p>
            <a:pPr algn="l" eaLnBrk="1" hangingPunct="1"/>
            <a:r>
              <a:rPr lang="en-GB" altLang="en-US" sz="1600"/>
              <a:t>   a)   i)   State coordinates of A and find length of line OA.</a:t>
            </a:r>
          </a:p>
          <a:p>
            <a:pPr algn="l" eaLnBrk="1" hangingPunct="1"/>
            <a:r>
              <a:rPr lang="en-GB" altLang="en-US" sz="1600"/>
              <a:t>         ii)   Hence find the equation of the circle with centre B.</a:t>
            </a:r>
          </a:p>
          <a:p>
            <a:pPr algn="l" eaLnBrk="1" hangingPunct="1"/>
            <a:r>
              <a:rPr lang="en-GB" altLang="en-US" sz="1600"/>
              <a:t>   b)   The equation of the parabola can be written in the form  	</a:t>
            </a:r>
          </a:p>
        </p:txBody>
      </p:sp>
      <p:graphicFrame>
        <p:nvGraphicFramePr>
          <p:cNvPr id="10242" name="Object 20"/>
          <p:cNvGraphicFramePr>
            <a:graphicFrameLocks noChangeAspect="1"/>
          </p:cNvGraphicFramePr>
          <p:nvPr/>
        </p:nvGraphicFramePr>
        <p:xfrm>
          <a:off x="2006600" y="1825625"/>
          <a:ext cx="20320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Equation" r:id="rId8" imgW="1485900" imgH="279400" progId="Equation.DSMT4">
                  <p:embed/>
                </p:oleObj>
              </mc:Choice>
              <mc:Fallback>
                <p:oleObj name="Equation" r:id="rId8" imgW="1485900" imgH="2794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825625"/>
                        <a:ext cx="20320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1"/>
          <p:cNvGraphicFramePr>
            <a:graphicFrameLocks noChangeAspect="1"/>
          </p:cNvGraphicFramePr>
          <p:nvPr/>
        </p:nvGraphicFramePr>
        <p:xfrm>
          <a:off x="5764213" y="2986088"/>
          <a:ext cx="14684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Equation" r:id="rId10" imgW="850531" imgH="203112" progId="Equation.DSMT4">
                  <p:embed/>
                </p:oleObj>
              </mc:Choice>
              <mc:Fallback>
                <p:oleObj name="Equation" r:id="rId10" imgW="850531" imgH="203112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213" y="2986088"/>
                        <a:ext cx="1468437" cy="34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0" name="Object 22"/>
          <p:cNvGraphicFramePr>
            <a:graphicFrameLocks noChangeAspect="1"/>
          </p:cNvGraphicFramePr>
          <p:nvPr/>
        </p:nvGraphicFramePr>
        <p:xfrm>
          <a:off x="3036888" y="3913188"/>
          <a:ext cx="11572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Equation" r:id="rId12" imgW="660240" imgH="203040" progId="Equation.DSMT4">
                  <p:embed/>
                </p:oleObj>
              </mc:Choice>
              <mc:Fallback>
                <p:oleObj name="Equation" r:id="rId12" imgW="660240" imgH="2030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3913188"/>
                        <a:ext cx="115728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4478338" y="3867150"/>
            <a:ext cx="24669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OA (Distance formula)</a:t>
            </a:r>
          </a:p>
        </p:txBody>
      </p:sp>
      <p:graphicFrame>
        <p:nvGraphicFramePr>
          <p:cNvPr id="37912" name="Object 24"/>
          <p:cNvGraphicFramePr>
            <a:graphicFrameLocks noChangeAspect="1"/>
          </p:cNvGraphicFramePr>
          <p:nvPr/>
        </p:nvGraphicFramePr>
        <p:xfrm>
          <a:off x="7229475" y="3883025"/>
          <a:ext cx="3111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14" imgW="177480" imgH="177480" progId="Equation.DSMT4">
                  <p:embed/>
                </p:oleObj>
              </mc:Choice>
              <mc:Fallback>
                <p:oleObj name="Equation" r:id="rId14" imgW="17748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475" y="3883025"/>
                        <a:ext cx="311150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4484688" y="4364038"/>
            <a:ext cx="2859087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radius of circle A from eqn.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546100" y="4394200"/>
            <a:ext cx="2119313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Use symmetry, find B</a:t>
            </a:r>
          </a:p>
        </p:txBody>
      </p:sp>
      <p:graphicFrame>
        <p:nvGraphicFramePr>
          <p:cNvPr id="37915" name="Object 27"/>
          <p:cNvGraphicFramePr>
            <a:graphicFrameLocks noChangeAspect="1"/>
          </p:cNvGraphicFramePr>
          <p:nvPr/>
        </p:nvGraphicFramePr>
        <p:xfrm>
          <a:off x="2882900" y="4400550"/>
          <a:ext cx="979488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16" imgW="558720" imgH="203040" progId="Equation.DSMT4">
                  <p:embed/>
                </p:oleObj>
              </mc:Choice>
              <mc:Fallback>
                <p:oleObj name="Equation" r:id="rId16" imgW="558720" imgH="2030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400550"/>
                        <a:ext cx="979488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16" name="Object 28"/>
          <p:cNvGraphicFramePr>
            <a:graphicFrameLocks noChangeAspect="1"/>
          </p:cNvGraphicFramePr>
          <p:nvPr/>
        </p:nvGraphicFramePr>
        <p:xfrm>
          <a:off x="7518400" y="4370388"/>
          <a:ext cx="20161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Equation" r:id="rId18" imgW="114120" imgH="177480" progId="Equation.DSMT4">
                  <p:embed/>
                </p:oleObj>
              </mc:Choice>
              <mc:Fallback>
                <p:oleObj name="Equation" r:id="rId18" imgW="114120" imgH="1774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370388"/>
                        <a:ext cx="201613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546100" y="4878388"/>
            <a:ext cx="209232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radius of circle B</a:t>
            </a:r>
          </a:p>
        </p:txBody>
      </p:sp>
      <p:graphicFrame>
        <p:nvGraphicFramePr>
          <p:cNvPr id="37918" name="Object 30"/>
          <p:cNvGraphicFramePr>
            <a:graphicFrameLocks noChangeAspect="1"/>
          </p:cNvGraphicFramePr>
          <p:nvPr/>
        </p:nvGraphicFramePr>
        <p:xfrm>
          <a:off x="2930525" y="4892675"/>
          <a:ext cx="104616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name="Equation" r:id="rId20" imgW="596880" imgH="177480" progId="Equation.DSMT4">
                  <p:embed/>
                </p:oleObj>
              </mc:Choice>
              <mc:Fallback>
                <p:oleObj name="Equation" r:id="rId20" imgW="596880" imgH="1774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4892675"/>
                        <a:ext cx="1046163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0" name="Text Box 31"/>
          <p:cNvSpPr txBox="1">
            <a:spLocks noChangeArrowheads="1"/>
          </p:cNvSpPr>
          <p:nvPr/>
        </p:nvSpPr>
        <p:spPr bwMode="auto">
          <a:xfrm>
            <a:off x="7385050" y="2997200"/>
            <a:ext cx="14843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Arial" panose="020B0604020202020204" pitchFamily="34" charset="0"/>
              </a:rPr>
              <a:t>Find </a:t>
            </a:r>
            <a:r>
              <a:rPr lang="en-GB" altLang="en-US" sz="1600" i="1">
                <a:latin typeface="Arial" panose="020B0604020202020204" pitchFamily="34" charset="0"/>
              </a:rPr>
              <a:t>p</a:t>
            </a:r>
            <a:r>
              <a:rPr lang="en-GB" altLang="en-US" sz="1600">
                <a:latin typeface="Arial" panose="020B0604020202020204" pitchFamily="34" charset="0"/>
              </a:rPr>
              <a:t>  and  </a:t>
            </a:r>
            <a:r>
              <a:rPr lang="en-GB" altLang="en-US" sz="1600" i="1">
                <a:latin typeface="Arial" panose="020B0604020202020204" pitchFamily="34" charset="0"/>
              </a:rPr>
              <a:t>q</a:t>
            </a:r>
            <a:r>
              <a:rPr lang="en-GB" altLang="en-US" sz="160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4486275" y="4894263"/>
            <a:ext cx="10033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Eqn. of B</a:t>
            </a:r>
          </a:p>
        </p:txBody>
      </p:sp>
      <p:graphicFrame>
        <p:nvGraphicFramePr>
          <p:cNvPr id="37921" name="Object 33"/>
          <p:cNvGraphicFramePr>
            <a:graphicFrameLocks noChangeAspect="1"/>
          </p:cNvGraphicFramePr>
          <p:nvPr/>
        </p:nvGraphicFramePr>
        <p:xfrm>
          <a:off x="5634038" y="4864100"/>
          <a:ext cx="20478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Equation" r:id="rId22" imgW="1168200" imgH="228600" progId="Equation.DSMT4">
                  <p:embed/>
                </p:oleObj>
              </mc:Choice>
              <mc:Fallback>
                <p:oleObj name="Equation" r:id="rId22" imgW="1168200" imgH="2286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4864100"/>
                        <a:ext cx="20478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560388" y="5370513"/>
            <a:ext cx="2455862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/>
              <a:t>Points O, A, B lie on parabola – subst. A and B in turn</a:t>
            </a:r>
          </a:p>
        </p:txBody>
      </p:sp>
      <p:graphicFrame>
        <p:nvGraphicFramePr>
          <p:cNvPr id="37923" name="Object 35"/>
          <p:cNvGraphicFramePr>
            <a:graphicFrameLocks noChangeAspect="1"/>
          </p:cNvGraphicFramePr>
          <p:nvPr/>
        </p:nvGraphicFramePr>
        <p:xfrm>
          <a:off x="3162300" y="5376863"/>
          <a:ext cx="14319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24" imgW="1054080" imgH="431640" progId="Equation.DSMT4">
                  <p:embed/>
                </p:oleObj>
              </mc:Choice>
              <mc:Fallback>
                <p:oleObj name="Equation" r:id="rId24" imgW="1054080" imgH="43164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2300" y="5376863"/>
                        <a:ext cx="1431925" cy="577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24" name="Text Box 36"/>
          <p:cNvSpPr txBox="1">
            <a:spLocks noChangeArrowheads="1"/>
          </p:cNvSpPr>
          <p:nvPr/>
        </p:nvSpPr>
        <p:spPr bwMode="auto">
          <a:xfrm>
            <a:off x="4729163" y="5473700"/>
            <a:ext cx="747712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Solve:</a:t>
            </a:r>
          </a:p>
        </p:txBody>
      </p:sp>
      <p:graphicFrame>
        <p:nvGraphicFramePr>
          <p:cNvPr id="37925" name="Object 37"/>
          <p:cNvGraphicFramePr>
            <a:graphicFrameLocks noChangeAspect="1"/>
          </p:cNvGraphicFramePr>
          <p:nvPr/>
        </p:nvGraphicFramePr>
        <p:xfrm>
          <a:off x="5576888" y="5435600"/>
          <a:ext cx="15398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name="Equation" r:id="rId26" imgW="1054080" imgH="317160" progId="Equation.DSMT4">
                  <p:embed/>
                </p:oleObj>
              </mc:Choice>
              <mc:Fallback>
                <p:oleObj name="Equation" r:id="rId26" imgW="1054080" imgH="3171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6888" y="5435600"/>
                        <a:ext cx="15398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6" grpId="0" animBg="1" autoUpdateAnimBg="0"/>
      <p:bldP spid="37911" grpId="0" animBg="1" autoUpdateAnimBg="0"/>
      <p:bldP spid="37913" grpId="0" animBg="1" autoUpdateAnimBg="0"/>
      <p:bldP spid="37914" grpId="0" animBg="1" autoUpdateAnimBg="0"/>
      <p:bldP spid="37917" grpId="0" animBg="1" autoUpdateAnimBg="0"/>
      <p:bldP spid="37920" grpId="0" animBg="1" autoUpdateAnimBg="0"/>
      <p:bldP spid="37922" grpId="0" animBg="1" autoUpdateAnimBg="0"/>
      <p:bldP spid="37924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11277" name="Group 3"/>
          <p:cNvGrpSpPr>
            <a:grpSpLocks/>
          </p:cNvGrpSpPr>
          <p:nvPr/>
        </p:nvGrpSpPr>
        <p:grpSpPr bwMode="auto">
          <a:xfrm>
            <a:off x="8153400" y="5168900"/>
            <a:ext cx="552450" cy="847725"/>
            <a:chOff x="4992" y="3120"/>
            <a:chExt cx="348" cy="534"/>
          </a:xfrm>
        </p:grpSpPr>
        <p:pic>
          <p:nvPicPr>
            <p:cNvPr id="11299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0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11278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9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0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11281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1282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11284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11285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444500" y="3487738"/>
            <a:ext cx="2052638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centre of circle P:</a:t>
            </a:r>
          </a:p>
        </p:txBody>
      </p:sp>
      <p:pic>
        <p:nvPicPr>
          <p:cNvPr id="38929" name="Picture 17" descr="ti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5380038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73075" y="4502150"/>
            <a:ext cx="31877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Gradient of radius of Q to tangent:</a:t>
            </a:r>
          </a:p>
        </p:txBody>
      </p:sp>
      <p:graphicFrame>
        <p:nvGraphicFramePr>
          <p:cNvPr id="38931" name="Object 19"/>
          <p:cNvGraphicFramePr>
            <a:graphicFrameLocks noChangeAspect="1"/>
          </p:cNvGraphicFramePr>
          <p:nvPr/>
        </p:nvGraphicFramePr>
        <p:xfrm>
          <a:off x="2630488" y="3498850"/>
          <a:ext cx="7048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88" y="3498850"/>
                        <a:ext cx="7048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473075" y="5006975"/>
            <a:ext cx="18986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Equation of tangent:</a:t>
            </a:r>
          </a:p>
        </p:txBody>
      </p:sp>
      <p:graphicFrame>
        <p:nvGraphicFramePr>
          <p:cNvPr id="38933" name="Object 21"/>
          <p:cNvGraphicFramePr>
            <a:graphicFrameLocks noChangeAspect="1"/>
          </p:cNvGraphicFramePr>
          <p:nvPr/>
        </p:nvGraphicFramePr>
        <p:xfrm>
          <a:off x="2606675" y="4999038"/>
          <a:ext cx="1122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9" imgW="571320" imgH="203040" progId="Equation.DSMT4">
                  <p:embed/>
                </p:oleObj>
              </mc:Choice>
              <mc:Fallback>
                <p:oleObj name="Equation" r:id="rId9" imgW="57132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675" y="4999038"/>
                        <a:ext cx="1122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495300" y="5486400"/>
            <a:ext cx="24606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Solve eqns. simultaneously</a:t>
            </a:r>
          </a:p>
        </p:txBody>
      </p:sp>
      <p:grpSp>
        <p:nvGrpSpPr>
          <p:cNvPr id="11291" name="Group 23"/>
          <p:cNvGrpSpPr>
            <a:grpSpLocks/>
          </p:cNvGrpSpPr>
          <p:nvPr/>
        </p:nvGrpSpPr>
        <p:grpSpPr bwMode="auto">
          <a:xfrm>
            <a:off x="442913" y="730250"/>
            <a:ext cx="8191500" cy="2747963"/>
            <a:chOff x="279" y="460"/>
            <a:chExt cx="5160" cy="1731"/>
          </a:xfrm>
        </p:grpSpPr>
        <p:sp>
          <p:nvSpPr>
            <p:cNvPr id="11298" name="Text Box 24"/>
            <p:cNvSpPr txBox="1">
              <a:spLocks noChangeArrowheads="1"/>
            </p:cNvSpPr>
            <p:nvPr/>
          </p:nvSpPr>
          <p:spPr bwMode="auto">
            <a:xfrm>
              <a:off x="279" y="460"/>
              <a:ext cx="5160" cy="1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>
                <a:lnSpc>
                  <a:spcPct val="120000"/>
                </a:lnSpc>
              </a:pPr>
              <a:r>
                <a:rPr lang="en-GB" altLang="en-US" sz="1800"/>
                <a:t>Circle P has equation                                               Circle Q has centre (–2, –1) and radius 2</a:t>
              </a:r>
              <a:r>
                <a:rPr lang="en-GB" altLang="en-US" sz="1800">
                  <a:sym typeface="Symbol" panose="05050102010706020507" pitchFamily="18" charset="2"/>
                </a:rPr>
                <a:t></a:t>
              </a:r>
              <a:r>
                <a:rPr lang="en-GB" altLang="en-US" sz="1800"/>
                <a:t>2.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altLang="en-US" sz="1800"/>
                <a:t>  a)  i)   Show that the radius of circle P is 4</a:t>
              </a:r>
              <a:r>
                <a:rPr lang="en-GB" altLang="en-US" sz="1800">
                  <a:sym typeface="Symbol" panose="05050102010706020507" pitchFamily="18" charset="2"/>
                </a:rPr>
                <a:t></a:t>
              </a:r>
              <a:r>
                <a:rPr lang="en-GB" altLang="en-US" sz="1800"/>
                <a:t>2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altLang="en-US" sz="1800"/>
                <a:t>       ii)  Hence show that circles P and Q touch. 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altLang="en-US" sz="1800"/>
                <a:t>  b)  Find the equation of the tangent to circle Q at the point (–4, 1) 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altLang="en-US" sz="1800"/>
                <a:t>  c)  The tangent in (b) intersects circle P in two points. Find the x co-ordinates of the points of  </a:t>
              </a:r>
            </a:p>
            <a:p>
              <a:pPr algn="l" eaLnBrk="1" hangingPunct="1">
                <a:lnSpc>
                  <a:spcPct val="120000"/>
                </a:lnSpc>
              </a:pPr>
              <a:r>
                <a:rPr lang="en-GB" altLang="en-US" sz="1800"/>
                <a:t>        intersection, expressing your answers in the form </a:t>
              </a:r>
            </a:p>
          </p:txBody>
        </p:sp>
        <p:graphicFrame>
          <p:nvGraphicFramePr>
            <p:cNvPr id="11274" name="Object 25"/>
            <p:cNvGraphicFramePr>
              <a:graphicFrameLocks noChangeAspect="1"/>
            </p:cNvGraphicFramePr>
            <p:nvPr/>
          </p:nvGraphicFramePr>
          <p:xfrm>
            <a:off x="1528" y="505"/>
            <a:ext cx="1474" cy="2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3" name="Equation" r:id="rId11" imgW="1549400" imgH="228600" progId="Equation.DSMT4">
                    <p:embed/>
                  </p:oleObj>
                </mc:Choice>
                <mc:Fallback>
                  <p:oleObj name="Equation" r:id="rId11" imgW="1549400" imgH="228600" progId="Equation.DSMT4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8" y="505"/>
                          <a:ext cx="1474" cy="21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5" name="Object 26"/>
            <p:cNvGraphicFramePr>
              <a:graphicFrameLocks noChangeAspect="1"/>
            </p:cNvGraphicFramePr>
            <p:nvPr/>
          </p:nvGraphicFramePr>
          <p:xfrm>
            <a:off x="3237" y="1905"/>
            <a:ext cx="55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04" name="Equation" r:id="rId13" imgW="520700" imgH="228600" progId="Equation.DSMT4">
                    <p:embed/>
                  </p:oleObj>
                </mc:Choice>
                <mc:Fallback>
                  <p:oleObj name="Equation" r:id="rId13" imgW="520700" imgH="2286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7" y="1905"/>
                          <a:ext cx="55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3651250" y="3487738"/>
            <a:ext cx="20939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radius of circle :P:</a:t>
            </a:r>
          </a:p>
        </p:txBody>
      </p:sp>
      <p:graphicFrame>
        <p:nvGraphicFramePr>
          <p:cNvPr id="38940" name="Object 28"/>
          <p:cNvGraphicFramePr>
            <a:graphicFrameLocks noChangeAspect="1"/>
          </p:cNvGraphicFramePr>
          <p:nvPr/>
        </p:nvGraphicFramePr>
        <p:xfrm>
          <a:off x="5918200" y="3454400"/>
          <a:ext cx="26797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15" imgW="1612800" imgH="253800" progId="Equation.DSMT4">
                  <p:embed/>
                </p:oleObj>
              </mc:Choice>
              <mc:Fallback>
                <p:oleObj name="Equation" r:id="rId15" imgW="1612800" imgH="2538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54400"/>
                        <a:ext cx="2679700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458788" y="4002088"/>
            <a:ext cx="27336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distance between centres</a:t>
            </a:r>
          </a:p>
        </p:txBody>
      </p:sp>
      <p:graphicFrame>
        <p:nvGraphicFramePr>
          <p:cNvPr id="38942" name="Object 30"/>
          <p:cNvGraphicFramePr>
            <a:graphicFrameLocks noChangeAspect="1"/>
          </p:cNvGraphicFramePr>
          <p:nvPr/>
        </p:nvGraphicFramePr>
        <p:xfrm>
          <a:off x="3403600" y="3976688"/>
          <a:ext cx="13620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17" imgW="736560" imgH="228600" progId="Equation.DSMT4">
                  <p:embed/>
                </p:oleObj>
              </mc:Choice>
              <mc:Fallback>
                <p:oleObj name="Equation" r:id="rId17" imgW="736560" imgH="2286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3976688"/>
                        <a:ext cx="13620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5029200" y="4014788"/>
            <a:ext cx="10826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Deduction: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6175375" y="4010025"/>
            <a:ext cx="2714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800"/>
              <a:t>= sum of radii, so circles touch</a:t>
            </a:r>
            <a:endParaRPr lang="en-GB" altLang="en-US" sz="1800"/>
          </a:p>
        </p:txBody>
      </p:sp>
      <p:graphicFrame>
        <p:nvGraphicFramePr>
          <p:cNvPr id="38945" name="Object 33"/>
          <p:cNvGraphicFramePr>
            <a:graphicFrameLocks noChangeAspect="1"/>
          </p:cNvGraphicFramePr>
          <p:nvPr/>
        </p:nvGraphicFramePr>
        <p:xfrm>
          <a:off x="3865563" y="4508500"/>
          <a:ext cx="8445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19" imgW="457200" imgH="177480" progId="Equation.DSMT4">
                  <p:embed/>
                </p:oleObj>
              </mc:Choice>
              <mc:Fallback>
                <p:oleObj name="Equation" r:id="rId19" imgW="457200" imgH="17748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563" y="4508500"/>
                        <a:ext cx="8445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5032375" y="4489450"/>
            <a:ext cx="2097088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Gradient tangent at Q:</a:t>
            </a:r>
          </a:p>
        </p:txBody>
      </p:sp>
      <p:graphicFrame>
        <p:nvGraphicFramePr>
          <p:cNvPr id="38947" name="Object 35"/>
          <p:cNvGraphicFramePr>
            <a:graphicFrameLocks noChangeAspect="1"/>
          </p:cNvGraphicFramePr>
          <p:nvPr/>
        </p:nvGraphicFramePr>
        <p:xfrm>
          <a:off x="7429500" y="4495800"/>
          <a:ext cx="6572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21" imgW="355320" imgH="177480" progId="Equation.DSMT4">
                  <p:embed/>
                </p:oleObj>
              </mc:Choice>
              <mc:Fallback>
                <p:oleObj name="Equation" r:id="rId21" imgW="355320" imgH="1774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0" y="4495800"/>
                        <a:ext cx="657225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48" name="Object 36"/>
          <p:cNvGraphicFramePr>
            <a:graphicFrameLocks noChangeAspect="1"/>
          </p:cNvGraphicFramePr>
          <p:nvPr/>
        </p:nvGraphicFramePr>
        <p:xfrm>
          <a:off x="3027363" y="5438775"/>
          <a:ext cx="2246312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23" imgW="1549080" imgH="457200" progId="Equation.DSMT4">
                  <p:embed/>
                </p:oleObj>
              </mc:Choice>
              <mc:Fallback>
                <p:oleObj name="Equation" r:id="rId23" imgW="1549080" imgH="457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5438775"/>
                        <a:ext cx="2246312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5540375" y="5434013"/>
            <a:ext cx="612775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Soln:</a:t>
            </a:r>
          </a:p>
        </p:txBody>
      </p:sp>
      <p:graphicFrame>
        <p:nvGraphicFramePr>
          <p:cNvPr id="38950" name="Object 38"/>
          <p:cNvGraphicFramePr>
            <a:graphicFrameLocks noChangeAspect="1"/>
          </p:cNvGraphicFramePr>
          <p:nvPr/>
        </p:nvGraphicFramePr>
        <p:xfrm>
          <a:off x="6305550" y="5403850"/>
          <a:ext cx="963613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0" name="Equation" r:id="rId25" imgW="520560" imgH="228600" progId="Equation.DSMT4">
                  <p:embed/>
                </p:oleObj>
              </mc:Choice>
              <mc:Fallback>
                <p:oleObj name="Equation" r:id="rId25" imgW="520560" imgH="22860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50" y="5403850"/>
                        <a:ext cx="963613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8" grpId="0" animBg="1" autoUpdateAnimBg="0"/>
      <p:bldP spid="38930" grpId="0" animBg="1" autoUpdateAnimBg="0"/>
      <p:bldP spid="38932" grpId="0" animBg="1" autoUpdateAnimBg="0"/>
      <p:bldP spid="38934" grpId="0" animBg="1" autoUpdateAnimBg="0"/>
      <p:bldP spid="38939" grpId="0" animBg="1" autoUpdateAnimBg="0"/>
      <p:bldP spid="38941" grpId="0" animBg="1" autoUpdateAnimBg="0"/>
      <p:bldP spid="38943" grpId="0" animBg="1" autoUpdateAnimBg="0"/>
      <p:bldP spid="38944" grpId="0" autoUpdateAnimBg="0"/>
      <p:bldP spid="38946" grpId="0" animBg="1" autoUpdateAnimBg="0"/>
      <p:bldP spid="38949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12298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2322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3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12299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0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1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12302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2303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12305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12306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16"/>
          <p:cNvGraphicFramePr>
            <a:graphicFrameLocks noChangeAspect="1"/>
          </p:cNvGraphicFramePr>
          <p:nvPr/>
        </p:nvGraphicFramePr>
        <p:xfrm>
          <a:off x="5330825" y="836613"/>
          <a:ext cx="31877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r:id="rId6" imgW="1828800" imgH="228600" progId="Equation.DSMT4">
                  <p:embed/>
                </p:oleObj>
              </mc:Choice>
              <mc:Fallback>
                <p:oleObj r:id="rId6" imgW="18288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836613"/>
                        <a:ext cx="318770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492125" y="844550"/>
            <a:ext cx="48117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cs typeface="Times New Roman" panose="02020603050405020304" pitchFamily="18" charset="0"/>
              </a:rPr>
              <a:t>For what range of values of  </a:t>
            </a:r>
            <a:r>
              <a:rPr lang="en-GB" altLang="en-US" sz="2000" i="1">
                <a:cs typeface="Times New Roman" panose="02020603050405020304" pitchFamily="18" charset="0"/>
              </a:rPr>
              <a:t>k</a:t>
            </a:r>
            <a:r>
              <a:rPr lang="en-GB" altLang="en-US" sz="2000">
                <a:cs typeface="Times New Roman" panose="02020603050405020304" pitchFamily="18" charset="0"/>
              </a:rPr>
              <a:t>  does the equation  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en-US" sz="2000">
                <a:cs typeface="Times New Roman" panose="02020603050405020304" pitchFamily="18" charset="0"/>
              </a:rPr>
              <a:t>represent a circle ?</a:t>
            </a:r>
            <a:r>
              <a:rPr lang="en-GB" altLang="en-US" sz="2000"/>
              <a:t> </a:t>
            </a:r>
          </a:p>
        </p:txBody>
      </p:sp>
      <p:sp>
        <p:nvSpPr>
          <p:cNvPr id="39955" name="Text Box 19"/>
          <p:cNvSpPr txBox="1">
            <a:spLocks noChangeArrowheads="1"/>
          </p:cNvSpPr>
          <p:nvPr/>
        </p:nvSpPr>
        <p:spPr bwMode="auto">
          <a:xfrm>
            <a:off x="695325" y="1709738"/>
            <a:ext cx="2305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Determine g, f and c:</a:t>
            </a:r>
          </a:p>
        </p:txBody>
      </p:sp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3336925" y="1701800"/>
          <a:ext cx="33670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8" imgW="1879560" imgH="203040" progId="Equation.DSMT4">
                  <p:embed/>
                </p:oleObj>
              </mc:Choice>
              <mc:Fallback>
                <p:oleObj name="Equation" r:id="rId8" imgW="1879560" imgH="203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701800"/>
                        <a:ext cx="33670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7" name="Text Box 21"/>
          <p:cNvSpPr txBox="1">
            <a:spLocks noChangeArrowheads="1"/>
          </p:cNvSpPr>
          <p:nvPr/>
        </p:nvSpPr>
        <p:spPr bwMode="auto">
          <a:xfrm>
            <a:off x="695325" y="2290763"/>
            <a:ext cx="1695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State condition</a:t>
            </a:r>
          </a:p>
        </p:txBody>
      </p:sp>
      <p:graphicFrame>
        <p:nvGraphicFramePr>
          <p:cNvPr id="39958" name="Object 22"/>
          <p:cNvGraphicFramePr>
            <a:graphicFrameLocks noChangeAspect="1"/>
          </p:cNvGraphicFramePr>
          <p:nvPr/>
        </p:nvGraphicFramePr>
        <p:xfrm>
          <a:off x="2520950" y="2254250"/>
          <a:ext cx="16843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10" imgW="939600" imgH="228600" progId="Equation.DSMT4">
                  <p:embed/>
                </p:oleObj>
              </mc:Choice>
              <mc:Fallback>
                <p:oleObj name="Equation" r:id="rId10" imgW="93960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254250"/>
                        <a:ext cx="16843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408488" y="2246313"/>
            <a:ext cx="149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Put in values</a:t>
            </a:r>
          </a:p>
        </p:txBody>
      </p:sp>
      <p:graphicFrame>
        <p:nvGraphicFramePr>
          <p:cNvPr id="39960" name="Object 24"/>
          <p:cNvGraphicFramePr>
            <a:graphicFrameLocks noChangeAspect="1"/>
          </p:cNvGraphicFramePr>
          <p:nvPr/>
        </p:nvGraphicFramePr>
        <p:xfrm>
          <a:off x="6056313" y="2209800"/>
          <a:ext cx="28448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12" imgW="1587240" imgH="228600" progId="Equation.DSMT4">
                  <p:embed/>
                </p:oleObj>
              </mc:Choice>
              <mc:Fallback>
                <p:oleObj name="Equation" r:id="rId12" imgW="1587240" imgH="228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209800"/>
                        <a:ext cx="284480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695325" y="2871788"/>
            <a:ext cx="984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Simplify</a:t>
            </a:r>
          </a:p>
        </p:txBody>
      </p:sp>
      <p:graphicFrame>
        <p:nvGraphicFramePr>
          <p:cNvPr id="39962" name="Object 26"/>
          <p:cNvGraphicFramePr>
            <a:graphicFrameLocks noChangeAspect="1"/>
          </p:cNvGraphicFramePr>
          <p:nvPr/>
        </p:nvGraphicFramePr>
        <p:xfrm>
          <a:off x="2024063" y="2886075"/>
          <a:ext cx="16383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14" imgW="914400" imgH="203040" progId="Equation.DSMT4">
                  <p:embed/>
                </p:oleObj>
              </mc:Choice>
              <mc:Fallback>
                <p:oleObj name="Equation" r:id="rId14" imgW="914400" imgH="20304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2886075"/>
                        <a:ext cx="16383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63" name="Text Box 27"/>
          <p:cNvSpPr txBox="1">
            <a:spLocks noChangeArrowheads="1"/>
          </p:cNvSpPr>
          <p:nvPr/>
        </p:nvSpPr>
        <p:spPr bwMode="auto">
          <a:xfrm>
            <a:off x="695325" y="3400425"/>
            <a:ext cx="230505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Complete the square</a:t>
            </a:r>
          </a:p>
        </p:txBody>
      </p:sp>
      <p:pic>
        <p:nvPicPr>
          <p:cNvPr id="39970" name="Picture 34" descr="tic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9737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9971" name="Object 35"/>
          <p:cNvGraphicFramePr>
            <a:graphicFrameLocks noChangeAspect="1"/>
          </p:cNvGraphicFramePr>
          <p:nvPr/>
        </p:nvGraphicFramePr>
        <p:xfrm>
          <a:off x="730250" y="3789363"/>
          <a:ext cx="2225675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17" imgW="1358640" imgH="1180800" progId="Equation.DSMT4">
                  <p:embed/>
                </p:oleObj>
              </mc:Choice>
              <mc:Fallback>
                <p:oleObj name="Equation" r:id="rId17" imgW="1358640" imgH="11808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789363"/>
                        <a:ext cx="2225675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3386138" y="5367338"/>
            <a:ext cx="3963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/>
              <a:t>So equation is a circle for all values of  </a:t>
            </a:r>
            <a:r>
              <a:rPr lang="en-GB" altLang="en-US" sz="2000" i="1"/>
              <a:t>k</a:t>
            </a:r>
            <a:r>
              <a:rPr lang="en-GB" altLang="en-US" sz="1800" b="1"/>
              <a:t>.</a:t>
            </a:r>
          </a:p>
        </p:txBody>
      </p:sp>
      <p:sp>
        <p:nvSpPr>
          <p:cNvPr id="39974" name="Text Box 38"/>
          <p:cNvSpPr txBox="1">
            <a:spLocks noChangeArrowheads="1"/>
          </p:cNvSpPr>
          <p:nvPr/>
        </p:nvSpPr>
        <p:spPr bwMode="auto">
          <a:xfrm>
            <a:off x="4211638" y="2857500"/>
            <a:ext cx="2279650" cy="6413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Need to see the position</a:t>
            </a:r>
          </a:p>
          <a:p>
            <a:pPr eaLnBrk="1" hangingPunct="1"/>
            <a:r>
              <a:rPr lang="en-GB" altLang="en-US" sz="1800"/>
              <a:t>of the parabola</a:t>
            </a:r>
          </a:p>
        </p:txBody>
      </p:sp>
      <p:pic>
        <p:nvPicPr>
          <p:cNvPr id="39975" name="Picture 39" descr="parabolas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363" y="2757488"/>
            <a:ext cx="16859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6" name="Text Box 40"/>
          <p:cNvSpPr txBox="1">
            <a:spLocks noChangeArrowheads="1"/>
          </p:cNvSpPr>
          <p:nvPr/>
        </p:nvSpPr>
        <p:spPr bwMode="auto">
          <a:xfrm>
            <a:off x="3368675" y="3889375"/>
            <a:ext cx="1681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Minimum value is</a:t>
            </a:r>
          </a:p>
        </p:txBody>
      </p:sp>
      <p:graphicFrame>
        <p:nvGraphicFramePr>
          <p:cNvPr id="39977" name="Object 41"/>
          <p:cNvGraphicFramePr>
            <a:graphicFrameLocks noChangeAspect="1"/>
          </p:cNvGraphicFramePr>
          <p:nvPr/>
        </p:nvGraphicFramePr>
        <p:xfrm>
          <a:off x="5016500" y="3829050"/>
          <a:ext cx="1595438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20" imgW="1231560" imgH="393480" progId="Equation.DSMT4">
                  <p:embed/>
                </p:oleObj>
              </mc:Choice>
              <mc:Fallback>
                <p:oleObj name="Equation" r:id="rId20" imgW="1231560" imgH="39348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829050"/>
                        <a:ext cx="1595438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3354388" y="4460875"/>
            <a:ext cx="25796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This is positive, so graph is:</a:t>
            </a:r>
          </a:p>
        </p:txBody>
      </p: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3354388" y="4319588"/>
            <a:ext cx="4216400" cy="1028700"/>
            <a:chOff x="2113" y="2721"/>
            <a:chExt cx="2656" cy="648"/>
          </a:xfrm>
        </p:grpSpPr>
        <p:sp>
          <p:nvSpPr>
            <p:cNvPr id="12320" name="Text Box 45"/>
            <p:cNvSpPr txBox="1">
              <a:spLocks noChangeArrowheads="1"/>
            </p:cNvSpPr>
            <p:nvPr/>
          </p:nvSpPr>
          <p:spPr bwMode="auto">
            <a:xfrm>
              <a:off x="2113" y="3078"/>
              <a:ext cx="18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800"/>
                <a:t>Expression is positive for all </a:t>
              </a:r>
              <a:r>
                <a:rPr lang="en-GB" altLang="en-US" sz="2000" i="1"/>
                <a:t>k</a:t>
              </a:r>
              <a:r>
                <a:rPr lang="en-GB" altLang="en-US" sz="1800"/>
                <a:t>:</a:t>
              </a:r>
            </a:p>
          </p:txBody>
        </p:sp>
        <p:pic>
          <p:nvPicPr>
            <p:cNvPr id="12321" name="Picture 46" descr="parabola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2721"/>
              <a:ext cx="496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5" grpId="0" animBg="1" autoUpdateAnimBg="0"/>
      <p:bldP spid="39957" grpId="0" animBg="1" autoUpdateAnimBg="0"/>
      <p:bldP spid="39959" grpId="0" animBg="1" autoUpdateAnimBg="0"/>
      <p:bldP spid="39961" grpId="0" animBg="1" autoUpdateAnimBg="0"/>
      <p:bldP spid="39963" grpId="0" animBg="1" autoUpdateAnimBg="0"/>
      <p:bldP spid="39973" grpId="0" autoUpdateAnimBg="0"/>
      <p:bldP spid="39974" grpId="0" animBg="1" autoUpdateAnimBg="0"/>
      <p:bldP spid="39976" grpId="0" autoUpdateAnimBg="0"/>
      <p:bldP spid="3997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13321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3338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9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13322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3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13325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3326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27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13328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13329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Rectangle 14"/>
          <p:cNvSpPr>
            <a:spLocks noChangeArrowheads="1"/>
          </p:cNvSpPr>
          <p:nvPr/>
        </p:nvSpPr>
        <p:spPr bwMode="auto">
          <a:xfrm>
            <a:off x="36576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3314" name="Object 15"/>
          <p:cNvGraphicFramePr>
            <a:graphicFrameLocks noChangeAspect="1"/>
          </p:cNvGraphicFramePr>
          <p:nvPr/>
        </p:nvGraphicFramePr>
        <p:xfrm>
          <a:off x="5318125" y="879475"/>
          <a:ext cx="261143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Equation" r:id="rId6" imgW="1498320" imgH="228600" progId="Equation.DSMT4">
                  <p:embed/>
                </p:oleObj>
              </mc:Choice>
              <mc:Fallback>
                <p:oleObj name="Equation" r:id="rId6" imgW="1498320" imgH="228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879475"/>
                        <a:ext cx="261143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1" name="Text Box 16"/>
          <p:cNvSpPr txBox="1">
            <a:spLocks noChangeArrowheads="1"/>
          </p:cNvSpPr>
          <p:nvPr/>
        </p:nvSpPr>
        <p:spPr bwMode="auto">
          <a:xfrm>
            <a:off x="492125" y="887413"/>
            <a:ext cx="4811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2000">
                <a:cs typeface="Times New Roman" panose="02020603050405020304" pitchFamily="18" charset="0"/>
              </a:rPr>
              <a:t>For what range of values of  </a:t>
            </a:r>
            <a:r>
              <a:rPr lang="en-GB" altLang="en-US" sz="2000" i="1">
                <a:cs typeface="Times New Roman" panose="02020603050405020304" pitchFamily="18" charset="0"/>
              </a:rPr>
              <a:t>c</a:t>
            </a:r>
            <a:r>
              <a:rPr lang="en-GB" altLang="en-US" sz="2000">
                <a:cs typeface="Times New Roman" panose="02020603050405020304" pitchFamily="18" charset="0"/>
              </a:rPr>
              <a:t>  does the equation  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en-US" sz="2000">
                <a:cs typeface="Times New Roman" panose="02020603050405020304" pitchFamily="18" charset="0"/>
              </a:rPr>
              <a:t>represent a circle ?</a:t>
            </a:r>
            <a:r>
              <a:rPr lang="en-GB" altLang="en-US" sz="2000"/>
              <a:t> 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695325" y="2166938"/>
            <a:ext cx="23050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Determine g, f and c:</a:t>
            </a:r>
          </a:p>
        </p:txBody>
      </p:sp>
      <p:graphicFrame>
        <p:nvGraphicFramePr>
          <p:cNvPr id="42002" name="Object 18"/>
          <p:cNvGraphicFramePr>
            <a:graphicFrameLocks noChangeAspect="1"/>
          </p:cNvGraphicFramePr>
          <p:nvPr/>
        </p:nvGraphicFramePr>
        <p:xfrm>
          <a:off x="3711575" y="2159000"/>
          <a:ext cx="26162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Equation" r:id="rId8" imgW="1460160" imgH="203040" progId="Equation.DSMT4">
                  <p:embed/>
                </p:oleObj>
              </mc:Choice>
              <mc:Fallback>
                <p:oleObj name="Equation" r:id="rId8" imgW="1460160" imgH="2030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1575" y="2159000"/>
                        <a:ext cx="26162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695325" y="2890838"/>
            <a:ext cx="1695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State condition</a:t>
            </a:r>
          </a:p>
        </p:txBody>
      </p:sp>
      <p:graphicFrame>
        <p:nvGraphicFramePr>
          <p:cNvPr id="42004" name="Object 20"/>
          <p:cNvGraphicFramePr>
            <a:graphicFrameLocks noChangeAspect="1"/>
          </p:cNvGraphicFramePr>
          <p:nvPr/>
        </p:nvGraphicFramePr>
        <p:xfrm>
          <a:off x="2520950" y="2854325"/>
          <a:ext cx="16843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2" name="Equation" r:id="rId10" imgW="939600" imgH="228600" progId="Equation.DSMT4">
                  <p:embed/>
                </p:oleObj>
              </mc:Choice>
              <mc:Fallback>
                <p:oleObj name="Equation" r:id="rId10" imgW="939600" imgH="2286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2854325"/>
                        <a:ext cx="1684338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408488" y="2846388"/>
            <a:ext cx="1492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Put in values</a:t>
            </a:r>
          </a:p>
        </p:txBody>
      </p:sp>
      <p:graphicFrame>
        <p:nvGraphicFramePr>
          <p:cNvPr id="42006" name="Object 22"/>
          <p:cNvGraphicFramePr>
            <a:graphicFrameLocks noChangeAspect="1"/>
          </p:cNvGraphicFramePr>
          <p:nvPr/>
        </p:nvGraphicFramePr>
        <p:xfrm>
          <a:off x="6523038" y="2809875"/>
          <a:ext cx="19113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3" name="Equation" r:id="rId12" imgW="1066680" imgH="228600" progId="Equation.DSMT4">
                  <p:embed/>
                </p:oleObj>
              </mc:Choice>
              <mc:Fallback>
                <p:oleObj name="Equation" r:id="rId12" imgW="1066680" imgH="2286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2809875"/>
                        <a:ext cx="1911350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695325" y="3614738"/>
            <a:ext cx="9842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Simplify</a:t>
            </a:r>
          </a:p>
        </p:txBody>
      </p:sp>
      <p:graphicFrame>
        <p:nvGraphicFramePr>
          <p:cNvPr id="42008" name="Object 24"/>
          <p:cNvGraphicFramePr>
            <a:graphicFrameLocks noChangeAspect="1"/>
          </p:cNvGraphicFramePr>
          <p:nvPr/>
        </p:nvGraphicFramePr>
        <p:xfrm>
          <a:off x="2532063" y="3651250"/>
          <a:ext cx="13652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14" imgW="761760" imgH="177480" progId="Equation.DSMT4">
                  <p:embed/>
                </p:oleObj>
              </mc:Choice>
              <mc:Fallback>
                <p:oleObj name="Equation" r:id="rId14" imgW="761760" imgH="17748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2063" y="3651250"/>
                        <a:ext cx="13652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695325" y="4371975"/>
            <a:ext cx="153987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Re-arrange:  </a:t>
            </a:r>
          </a:p>
        </p:txBody>
      </p:sp>
      <p:pic>
        <p:nvPicPr>
          <p:cNvPr id="42010" name="Picture 26" descr="tic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42719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011" name="Object 27"/>
          <p:cNvGraphicFramePr>
            <a:graphicFrameLocks noChangeAspect="1"/>
          </p:cNvGraphicFramePr>
          <p:nvPr/>
        </p:nvGraphicFramePr>
        <p:xfrm>
          <a:off x="2746375" y="4383088"/>
          <a:ext cx="7048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17" imgW="393480" imgH="177480" progId="Equation.DSMT4">
                  <p:embed/>
                </p:oleObj>
              </mc:Choice>
              <mc:Fallback>
                <p:oleObj name="Equation" r:id="rId17" imgW="393480" imgH="17748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383088"/>
                        <a:ext cx="70485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1" grpId="0" animBg="1" autoUpdateAnimBg="0"/>
      <p:bldP spid="42003" grpId="0" animBg="1" autoUpdateAnimBg="0"/>
      <p:bldP spid="42005" grpId="0" animBg="1" autoUpdateAnimBg="0"/>
      <p:bldP spid="42007" grpId="0" animBg="1" autoUpdateAnimBg="0"/>
      <p:bldP spid="42009" grpId="0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14344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4362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3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14345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7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4349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0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14351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14352" name="Picture 13" descr="No-calcula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5891213"/>
            <a:ext cx="595312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3" name="Rectangle 14"/>
          <p:cNvSpPr>
            <a:spLocks noChangeArrowheads="1"/>
          </p:cNvSpPr>
          <p:nvPr/>
        </p:nvSpPr>
        <p:spPr bwMode="auto">
          <a:xfrm>
            <a:off x="365760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54" name="Text Box 16"/>
          <p:cNvSpPr txBox="1">
            <a:spLocks noChangeArrowheads="1"/>
          </p:cNvSpPr>
          <p:nvPr/>
        </p:nvSpPr>
        <p:spPr bwMode="auto">
          <a:xfrm>
            <a:off x="492125" y="887413"/>
            <a:ext cx="48117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GB" altLang="en-US" sz="2000">
                <a:cs typeface="Times New Roman" panose="02020603050405020304" pitchFamily="18" charset="0"/>
              </a:rPr>
              <a:t>The circle shown has equation  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altLang="en-US" sz="2000">
                <a:cs typeface="Times New Roman" panose="02020603050405020304" pitchFamily="18" charset="0"/>
              </a:rPr>
              <a:t>Find the equation of the tangent at the point (6, 2). </a:t>
            </a:r>
          </a:p>
        </p:txBody>
      </p:sp>
      <p:sp>
        <p:nvSpPr>
          <p:cNvPr id="14355" name="Rectangle 35"/>
          <p:cNvSpPr>
            <a:spLocks noChangeArrowheads="1"/>
          </p:cNvSpPr>
          <p:nvPr/>
        </p:nvSpPr>
        <p:spPr bwMode="auto">
          <a:xfrm>
            <a:off x="387191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4338" name="Object 34"/>
          <p:cNvGraphicFramePr>
            <a:graphicFrameLocks noChangeAspect="1"/>
          </p:cNvGraphicFramePr>
          <p:nvPr/>
        </p:nvGraphicFramePr>
        <p:xfrm>
          <a:off x="3462338" y="925513"/>
          <a:ext cx="23256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Equation" r:id="rId6" imgW="1396800" imgH="228600" progId="Equation.DSMT4">
                  <p:embed/>
                </p:oleObj>
              </mc:Choice>
              <mc:Fallback>
                <p:oleObj name="Equation" r:id="rId6" imgW="1396800" imgH="2286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925513"/>
                        <a:ext cx="23256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56" name="Picture 36" descr="1998-1%20Q%20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768350"/>
            <a:ext cx="22002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7" name="Text Box 37"/>
          <p:cNvSpPr txBox="1">
            <a:spLocks noChangeArrowheads="1"/>
          </p:cNvSpPr>
          <p:nvPr/>
        </p:nvSpPr>
        <p:spPr bwMode="auto">
          <a:xfrm>
            <a:off x="558800" y="2274888"/>
            <a:ext cx="27495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centre of circle:</a:t>
            </a:r>
          </a:p>
        </p:txBody>
      </p:sp>
      <p:pic>
        <p:nvPicPr>
          <p:cNvPr id="40998" name="Picture 38" descr="tic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246563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542925" y="2979738"/>
            <a:ext cx="41973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Calculate gradient of radius (to tangent)</a:t>
            </a:r>
          </a:p>
        </p:txBody>
      </p:sp>
      <p:graphicFrame>
        <p:nvGraphicFramePr>
          <p:cNvPr id="41000" name="Object 40"/>
          <p:cNvGraphicFramePr>
            <a:graphicFrameLocks noChangeAspect="1"/>
          </p:cNvGraphicFramePr>
          <p:nvPr/>
        </p:nvGraphicFramePr>
        <p:xfrm>
          <a:off x="3616325" y="2247900"/>
          <a:ext cx="10033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Equation" r:id="rId10" imgW="482400" imgH="203040" progId="Equation.DSMT4">
                  <p:embed/>
                </p:oleObj>
              </mc:Choice>
              <mc:Fallback>
                <p:oleObj name="Equation" r:id="rId10" imgW="482400" imgH="2030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2247900"/>
                        <a:ext cx="10033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554038" y="3709988"/>
            <a:ext cx="22606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Gradient of tangent:</a:t>
            </a:r>
          </a:p>
        </p:txBody>
      </p:sp>
      <p:graphicFrame>
        <p:nvGraphicFramePr>
          <p:cNvPr id="41002" name="Object 42"/>
          <p:cNvGraphicFramePr>
            <a:graphicFrameLocks noChangeAspect="1"/>
          </p:cNvGraphicFramePr>
          <p:nvPr/>
        </p:nvGraphicFramePr>
        <p:xfrm>
          <a:off x="5254625" y="2762250"/>
          <a:ext cx="8001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12" imgW="406080" imgH="393480" progId="Equation.DSMT4">
                  <p:embed/>
                </p:oleObj>
              </mc:Choice>
              <mc:Fallback>
                <p:oleObj name="Equation" r:id="rId12" imgW="406080" imgH="39348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2762250"/>
                        <a:ext cx="800100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3" name="Object 43"/>
          <p:cNvGraphicFramePr>
            <a:graphicFrameLocks noChangeAspect="1"/>
          </p:cNvGraphicFramePr>
          <p:nvPr/>
        </p:nvGraphicFramePr>
        <p:xfrm>
          <a:off x="3048000" y="3487738"/>
          <a:ext cx="10239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14" imgW="520560" imgH="393480" progId="Equation.DSMT4">
                  <p:embed/>
                </p:oleObj>
              </mc:Choice>
              <mc:Fallback>
                <p:oleObj name="Equation" r:id="rId14" imgW="520560" imgH="3934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487738"/>
                        <a:ext cx="1023938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554038" y="4424363"/>
            <a:ext cx="22606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latin typeface="Arial" panose="020B0604020202020204" pitchFamily="34" charset="0"/>
              </a:rPr>
              <a:t>Equation of tangent:</a:t>
            </a:r>
          </a:p>
        </p:txBody>
      </p:sp>
      <p:graphicFrame>
        <p:nvGraphicFramePr>
          <p:cNvPr id="41005" name="Object 45"/>
          <p:cNvGraphicFramePr>
            <a:graphicFrameLocks noChangeAspect="1"/>
          </p:cNvGraphicFramePr>
          <p:nvPr/>
        </p:nvGraphicFramePr>
        <p:xfrm>
          <a:off x="3033713" y="4416425"/>
          <a:ext cx="15732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6" imgW="799920" imgH="203040" progId="Equation.DSMT4">
                  <p:embed/>
                </p:oleObj>
              </mc:Choice>
              <mc:Fallback>
                <p:oleObj name="Equation" r:id="rId16" imgW="799920" imgH="20304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4416425"/>
                        <a:ext cx="1573212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 animBg="1" autoUpdateAnimBg="0"/>
      <p:bldP spid="40999" grpId="0" animBg="1" autoUpdateAnimBg="0"/>
      <p:bldP spid="41001" grpId="0" animBg="1" autoUpdateAnimBg="0"/>
      <p:bldP spid="4100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03EFBC-5ACA-4B1E-B862-C5F43302C019}" type="datetime5">
              <a:rPr lang="en-US"/>
              <a:pPr>
                <a:defRPr/>
              </a:pPr>
              <a:t>11-Jul-26</a:t>
            </a:fld>
            <a:endParaRPr lang="en-US" sz="1400">
              <a:effectLst/>
            </a:endParaRPr>
          </a:p>
        </p:txBody>
      </p:sp>
      <p:sp>
        <p:nvSpPr>
          <p:cNvPr id="5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www.mathsrevision.com</a:t>
            </a:r>
            <a:endParaRPr lang="en-US">
              <a:effectLst/>
            </a:endParaRPr>
          </a:p>
        </p:txBody>
      </p:sp>
      <p:sp>
        <p:nvSpPr>
          <p:cNvPr id="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fld id="{E107A1F3-065A-4EA4-BCF3-671914323C6F}" type="slidenum">
              <a:rPr lang="en-US" altLang="en-US" sz="1600">
                <a:solidFill>
                  <a:schemeClr val="bg2"/>
                </a:solidFill>
                <a:latin typeface="Comic Sans MS" panose="030F0702030302020204" pitchFamily="66" charset="0"/>
              </a:rPr>
              <a:pPr eaLnBrk="1" hangingPunct="1"/>
              <a:t>5</a:t>
            </a:fld>
            <a:endParaRPr lang="en-US" altLang="en-US" sz="160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GB" sz="320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General Equation of a Circle</a:t>
            </a:r>
            <a:endParaRPr lang="en-GB" smtClean="0"/>
          </a:p>
        </p:txBody>
      </p:sp>
      <p:sp>
        <p:nvSpPr>
          <p:cNvPr id="2055" name="Line 34"/>
          <p:cNvSpPr>
            <a:spLocks noChangeShapeType="1"/>
          </p:cNvSpPr>
          <p:nvPr/>
        </p:nvSpPr>
        <p:spPr bwMode="auto">
          <a:xfrm>
            <a:off x="992188" y="4316413"/>
            <a:ext cx="585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5" name="Line 55"/>
          <p:cNvSpPr>
            <a:spLocks noChangeShapeType="1"/>
          </p:cNvSpPr>
          <p:nvPr/>
        </p:nvSpPr>
        <p:spPr bwMode="auto">
          <a:xfrm flipV="1">
            <a:off x="4043363" y="2055813"/>
            <a:ext cx="919162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36"/>
          <p:cNvSpPr txBox="1">
            <a:spLocks noChangeArrowheads="1"/>
          </p:cNvSpPr>
          <p:nvPr/>
        </p:nvSpPr>
        <p:spPr bwMode="auto">
          <a:xfrm>
            <a:off x="5276850" y="4411663"/>
            <a:ext cx="769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x-axis</a:t>
            </a:r>
            <a:endParaRPr lang="en-GB" altLang="en-US"/>
          </a:p>
        </p:txBody>
      </p:sp>
      <p:sp>
        <p:nvSpPr>
          <p:cNvPr id="2058" name="Line 39"/>
          <p:cNvSpPr>
            <a:spLocks noChangeShapeType="1"/>
          </p:cNvSpPr>
          <p:nvPr/>
        </p:nvSpPr>
        <p:spPr bwMode="auto">
          <a:xfrm flipV="1">
            <a:off x="2076450" y="1760538"/>
            <a:ext cx="4763" cy="422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Text Box 46"/>
          <p:cNvSpPr txBox="1">
            <a:spLocks noChangeArrowheads="1"/>
          </p:cNvSpPr>
          <p:nvPr/>
        </p:nvSpPr>
        <p:spPr bwMode="auto">
          <a:xfrm>
            <a:off x="1333500" y="1663700"/>
            <a:ext cx="75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y-axis</a:t>
            </a:r>
            <a:endParaRPr lang="en-GB" altLang="en-US"/>
          </a:p>
        </p:txBody>
      </p:sp>
      <p:sp>
        <p:nvSpPr>
          <p:cNvPr id="5168" name="Oval 48"/>
          <p:cNvSpPr>
            <a:spLocks noChangeArrowheads="1"/>
          </p:cNvSpPr>
          <p:nvPr/>
        </p:nvSpPr>
        <p:spPr bwMode="auto">
          <a:xfrm>
            <a:off x="2643188" y="1703388"/>
            <a:ext cx="2743200" cy="2590800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795463" y="2593975"/>
            <a:ext cx="2441575" cy="2043113"/>
            <a:chOff x="1131" y="1634"/>
            <a:chExt cx="1538" cy="1287"/>
          </a:xfrm>
        </p:grpSpPr>
        <p:sp>
          <p:nvSpPr>
            <p:cNvPr id="2092" name="Text Box 52"/>
            <p:cNvSpPr txBox="1">
              <a:spLocks noChangeArrowheads="1"/>
            </p:cNvSpPr>
            <p:nvPr/>
          </p:nvSpPr>
          <p:spPr bwMode="auto">
            <a:xfrm>
              <a:off x="2463" y="270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 b="1">
                  <a:latin typeface="Comic Sans MS" panose="030F0702030302020204" pitchFamily="66" charset="0"/>
                </a:rPr>
                <a:t>a</a:t>
              </a:r>
            </a:p>
          </p:txBody>
        </p:sp>
        <p:grpSp>
          <p:nvGrpSpPr>
            <p:cNvPr id="2093" name="Group 102"/>
            <p:cNvGrpSpPr>
              <a:grpSpLocks/>
            </p:cNvGrpSpPr>
            <p:nvPr/>
          </p:nvGrpSpPr>
          <p:grpSpPr bwMode="auto">
            <a:xfrm>
              <a:off x="1131" y="1634"/>
              <a:ext cx="1538" cy="1083"/>
              <a:chOff x="1131" y="1634"/>
              <a:chExt cx="1538" cy="1083"/>
            </a:xfrm>
          </p:grpSpPr>
          <p:sp>
            <p:nvSpPr>
              <p:cNvPr id="2094" name="Rectangle 43"/>
              <p:cNvSpPr>
                <a:spLocks noChangeArrowheads="1"/>
              </p:cNvSpPr>
              <p:nvPr/>
            </p:nvSpPr>
            <p:spPr bwMode="auto">
              <a:xfrm>
                <a:off x="2205" y="1634"/>
                <a:ext cx="46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>
                    <a:solidFill>
                      <a:srgbClr val="FF3300"/>
                    </a:solidFill>
                    <a:latin typeface="Comic Sans MS" panose="030F0702030302020204" pitchFamily="66" charset="0"/>
                  </a:rPr>
                  <a:t>C(a,b)</a:t>
                </a:r>
                <a:endParaRPr lang="en-GB" altLang="en-US" sz="1200"/>
              </a:p>
            </p:txBody>
          </p:sp>
          <p:sp>
            <p:nvSpPr>
              <p:cNvPr id="2095" name="Oval 51"/>
              <p:cNvSpPr>
                <a:spLocks noChangeArrowheads="1"/>
              </p:cNvSpPr>
              <p:nvPr/>
            </p:nvSpPr>
            <p:spPr bwMode="auto">
              <a:xfrm>
                <a:off x="2531" y="183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96" name="Line 53"/>
              <p:cNvSpPr>
                <a:spLocks noChangeShapeType="1"/>
              </p:cNvSpPr>
              <p:nvPr/>
            </p:nvSpPr>
            <p:spPr bwMode="auto">
              <a:xfrm rot="5400000">
                <a:off x="1919" y="1243"/>
                <a:ext cx="0" cy="123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7" name="Line 54"/>
              <p:cNvSpPr>
                <a:spLocks noChangeShapeType="1"/>
              </p:cNvSpPr>
              <p:nvPr/>
            </p:nvSpPr>
            <p:spPr bwMode="auto">
              <a:xfrm>
                <a:off x="2559" y="1895"/>
                <a:ext cx="0" cy="82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8" name="Rectangle 62"/>
              <p:cNvSpPr>
                <a:spLocks noChangeArrowheads="1"/>
              </p:cNvSpPr>
              <p:nvPr/>
            </p:nvSpPr>
            <p:spPr bwMode="auto">
              <a:xfrm>
                <a:off x="1131" y="17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eaLnBrk="1" hangingPunct="1"/>
                <a:r>
                  <a:rPr lang="en-GB" altLang="en-US" sz="1600" b="1">
                    <a:latin typeface="Comic Sans MS" panose="030F0702030302020204" pitchFamily="66" charset="0"/>
                  </a:rPr>
                  <a:t>b</a:t>
                </a:r>
              </a:p>
            </p:txBody>
          </p:sp>
        </p:grpSp>
      </p:grpSp>
      <p:sp>
        <p:nvSpPr>
          <p:cNvPr id="2062" name="Rectangle 63"/>
          <p:cNvSpPr>
            <a:spLocks noChangeArrowheads="1"/>
          </p:cNvSpPr>
          <p:nvPr/>
        </p:nvSpPr>
        <p:spPr bwMode="auto">
          <a:xfrm>
            <a:off x="1814513" y="4270375"/>
            <a:ext cx="346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5184" name="Text Box 64"/>
          <p:cNvSpPr txBox="1">
            <a:spLocks noChangeArrowheads="1"/>
          </p:cNvSpPr>
          <p:nvPr/>
        </p:nvSpPr>
        <p:spPr bwMode="auto">
          <a:xfrm>
            <a:off x="3741738" y="4908550"/>
            <a:ext cx="422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400">
                <a:latin typeface="Comic Sans MS" panose="030F0702030302020204" pitchFamily="66" charset="0"/>
              </a:rPr>
              <a:t>To find the equation of a circle you need to know</a:t>
            </a:r>
            <a:endParaRPr lang="en-GB" altLang="en-US"/>
          </a:p>
        </p:txBody>
      </p:sp>
      <p:sp>
        <p:nvSpPr>
          <p:cNvPr id="5190" name="Rectangle 70"/>
          <p:cNvSpPr>
            <a:spLocks noChangeArrowheads="1"/>
          </p:cNvSpPr>
          <p:nvPr/>
        </p:nvSpPr>
        <p:spPr bwMode="auto">
          <a:xfrm>
            <a:off x="4252913" y="2255838"/>
            <a:ext cx="293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>
                <a:solidFill>
                  <a:srgbClr val="FF3300"/>
                </a:solidFill>
                <a:latin typeface="Comic Sans MS" panose="030F0702030302020204" pitchFamily="66" charset="0"/>
              </a:rPr>
              <a:t>r</a:t>
            </a: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1803400" y="1836738"/>
            <a:ext cx="4003675" cy="2800350"/>
            <a:chOff x="1136" y="1157"/>
            <a:chExt cx="2522" cy="1764"/>
          </a:xfrm>
        </p:grpSpPr>
        <p:sp>
          <p:nvSpPr>
            <p:cNvPr id="2086" name="Line 66"/>
            <p:cNvSpPr>
              <a:spLocks noChangeShapeType="1"/>
            </p:cNvSpPr>
            <p:nvPr/>
          </p:nvSpPr>
          <p:spPr bwMode="auto">
            <a:xfrm>
              <a:off x="3117" y="1319"/>
              <a:ext cx="0" cy="138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7" name="Line 67"/>
            <p:cNvSpPr>
              <a:spLocks noChangeShapeType="1"/>
            </p:cNvSpPr>
            <p:nvPr/>
          </p:nvSpPr>
          <p:spPr bwMode="auto">
            <a:xfrm rot="-5400000">
              <a:off x="2214" y="410"/>
              <a:ext cx="6" cy="179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Rectangle 68"/>
            <p:cNvSpPr>
              <a:spLocks noChangeArrowheads="1"/>
            </p:cNvSpPr>
            <p:nvPr/>
          </p:nvSpPr>
          <p:spPr bwMode="auto">
            <a:xfrm>
              <a:off x="3030" y="2709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 b="1">
                  <a:latin typeface="Comic Sans MS" panose="030F0702030302020204" pitchFamily="66" charset="0"/>
                </a:rPr>
                <a:t>x</a:t>
              </a:r>
            </a:p>
          </p:txBody>
        </p:sp>
        <p:sp>
          <p:nvSpPr>
            <p:cNvPr id="2089" name="Rectangle 69"/>
            <p:cNvSpPr>
              <a:spLocks noChangeArrowheads="1"/>
            </p:cNvSpPr>
            <p:nvPr/>
          </p:nvSpPr>
          <p:spPr bwMode="auto">
            <a:xfrm>
              <a:off x="1136" y="1208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 b="1">
                  <a:latin typeface="Comic Sans MS" panose="030F0702030302020204" pitchFamily="66" charset="0"/>
                </a:rPr>
                <a:t>y</a:t>
              </a:r>
            </a:p>
          </p:txBody>
        </p:sp>
        <p:sp>
          <p:nvSpPr>
            <p:cNvPr id="2090" name="Rectangle 71"/>
            <p:cNvSpPr>
              <a:spLocks noChangeArrowheads="1"/>
            </p:cNvSpPr>
            <p:nvPr/>
          </p:nvSpPr>
          <p:spPr bwMode="auto">
            <a:xfrm>
              <a:off x="3203" y="1157"/>
              <a:ext cx="45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chemeClr val="accent2"/>
                  </a:solidFill>
                  <a:latin typeface="Comic Sans MS" panose="030F0702030302020204" pitchFamily="66" charset="0"/>
                </a:rPr>
                <a:t>P(x,y)</a:t>
              </a:r>
              <a:endParaRPr lang="en-US" altLang="en-US" sz="1600">
                <a:solidFill>
                  <a:schemeClr val="accent2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91" name="Oval 73"/>
            <p:cNvSpPr>
              <a:spLocks noChangeArrowheads="1"/>
            </p:cNvSpPr>
            <p:nvPr/>
          </p:nvSpPr>
          <p:spPr bwMode="auto">
            <a:xfrm>
              <a:off x="3088" y="1282"/>
              <a:ext cx="48" cy="48"/>
            </a:xfrm>
            <a:prstGeom prst="ellipse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94" name="Text Box 74"/>
          <p:cNvSpPr txBox="1">
            <a:spLocks noChangeArrowheads="1"/>
          </p:cNvSpPr>
          <p:nvPr/>
        </p:nvSpPr>
        <p:spPr bwMode="auto">
          <a:xfrm>
            <a:off x="4289425" y="3022600"/>
            <a:ext cx="493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Comic Sans MS" panose="030F0702030302020204" pitchFamily="66" charset="0"/>
              </a:rPr>
              <a:t>x-a</a:t>
            </a:r>
            <a:endParaRPr lang="en-US" altLang="en-US"/>
          </a:p>
        </p:txBody>
      </p:sp>
      <p:sp>
        <p:nvSpPr>
          <p:cNvPr id="5195" name="Line 75"/>
          <p:cNvSpPr>
            <a:spLocks noChangeShapeType="1"/>
          </p:cNvSpPr>
          <p:nvPr/>
        </p:nvSpPr>
        <p:spPr bwMode="auto">
          <a:xfrm rot="5400000">
            <a:off x="4484688" y="2511425"/>
            <a:ext cx="0" cy="898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6" name="Line 76"/>
          <p:cNvSpPr>
            <a:spLocks noChangeShapeType="1"/>
          </p:cNvSpPr>
          <p:nvPr/>
        </p:nvSpPr>
        <p:spPr bwMode="auto">
          <a:xfrm>
            <a:off x="4949825" y="2114550"/>
            <a:ext cx="0" cy="8302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4883150" y="2454275"/>
            <a:ext cx="495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00FF"/>
                </a:solidFill>
                <a:latin typeface="Comic Sans MS" panose="030F0702030302020204" pitchFamily="66" charset="0"/>
              </a:rPr>
              <a:t>y-b</a:t>
            </a:r>
            <a:endParaRPr lang="en-US" altLang="en-US"/>
          </a:p>
        </p:txBody>
      </p: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220913" y="4505325"/>
            <a:ext cx="1077912" cy="1138238"/>
            <a:chOff x="758" y="1161"/>
            <a:chExt cx="679" cy="717"/>
          </a:xfrm>
        </p:grpSpPr>
        <p:sp>
          <p:nvSpPr>
            <p:cNvPr id="2081" name="AutoShape 79"/>
            <p:cNvSpPr>
              <a:spLocks noChangeArrowheads="1"/>
            </p:cNvSpPr>
            <p:nvPr/>
          </p:nvSpPr>
          <p:spPr bwMode="auto">
            <a:xfrm flipH="1">
              <a:off x="876" y="1161"/>
              <a:ext cx="348" cy="381"/>
            </a:xfrm>
            <a:prstGeom prst="rtTriangl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82" name="Text Box 80"/>
            <p:cNvSpPr txBox="1">
              <a:spLocks noChangeArrowheads="1"/>
            </p:cNvSpPr>
            <p:nvPr/>
          </p:nvSpPr>
          <p:spPr bwMode="auto">
            <a:xfrm>
              <a:off x="953" y="1502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a</a:t>
              </a:r>
              <a:endParaRPr lang="en-US" altLang="en-US"/>
            </a:p>
          </p:txBody>
        </p:sp>
        <p:sp>
          <p:nvSpPr>
            <p:cNvPr id="2083" name="Rectangle 81"/>
            <p:cNvSpPr>
              <a:spLocks noChangeArrowheads="1"/>
            </p:cNvSpPr>
            <p:nvPr/>
          </p:nvSpPr>
          <p:spPr bwMode="auto">
            <a:xfrm>
              <a:off x="1245" y="1257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b</a:t>
              </a:r>
            </a:p>
          </p:txBody>
        </p:sp>
        <p:sp>
          <p:nvSpPr>
            <p:cNvPr id="2084" name="Rectangle 82"/>
            <p:cNvSpPr>
              <a:spLocks noChangeArrowheads="1"/>
            </p:cNvSpPr>
            <p:nvPr/>
          </p:nvSpPr>
          <p:spPr bwMode="auto">
            <a:xfrm>
              <a:off x="861" y="1209"/>
              <a:ext cx="18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Comic Sans MS" panose="030F0702030302020204" pitchFamily="66" charset="0"/>
                </a:rPr>
                <a:t>c</a:t>
              </a:r>
            </a:p>
          </p:txBody>
        </p:sp>
        <p:sp>
          <p:nvSpPr>
            <p:cNvPr id="2085" name="Text Box 83"/>
            <p:cNvSpPr txBox="1">
              <a:spLocks noChangeArrowheads="1"/>
            </p:cNvSpPr>
            <p:nvPr/>
          </p:nvSpPr>
          <p:spPr bwMode="auto">
            <a:xfrm>
              <a:off x="758" y="1686"/>
              <a:ext cx="5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omic Sans MS" panose="030F0702030302020204" pitchFamily="66" charset="0"/>
                </a:rPr>
                <a:t>a</a:t>
              </a:r>
              <a:r>
                <a:rPr lang="en-US" altLang="en-US" sz="1400" baseline="30000">
                  <a:latin typeface="Comic Sans MS" panose="030F0702030302020204" pitchFamily="66" charset="0"/>
                </a:rPr>
                <a:t>2</a:t>
              </a:r>
              <a:r>
                <a:rPr lang="en-US" altLang="en-US" sz="1400">
                  <a:latin typeface="Comic Sans MS" panose="030F0702030302020204" pitchFamily="66" charset="0"/>
                </a:rPr>
                <a:t>+b</a:t>
              </a:r>
              <a:r>
                <a:rPr lang="en-US" altLang="en-US" sz="1400" baseline="30000">
                  <a:latin typeface="Comic Sans MS" panose="030F0702030302020204" pitchFamily="66" charset="0"/>
                </a:rPr>
                <a:t>2</a:t>
              </a:r>
              <a:r>
                <a:rPr lang="en-US" altLang="en-US" sz="1400">
                  <a:latin typeface="Comic Sans MS" panose="030F0702030302020204" pitchFamily="66" charset="0"/>
                </a:rPr>
                <a:t>=c</a:t>
              </a:r>
              <a:r>
                <a:rPr lang="en-US" altLang="en-US" sz="1400" baseline="30000">
                  <a:latin typeface="Comic Sans MS" panose="030F0702030302020204" pitchFamily="66" charset="0"/>
                </a:rPr>
                <a:t>2</a:t>
              </a:r>
              <a:endParaRPr lang="en-US" altLang="en-US"/>
            </a:p>
          </p:txBody>
        </p:sp>
      </p:grpSp>
      <p:sp>
        <p:nvSpPr>
          <p:cNvPr id="5211" name="Text Box 91"/>
          <p:cNvSpPr txBox="1">
            <a:spLocks noChangeArrowheads="1"/>
          </p:cNvSpPr>
          <p:nvPr/>
        </p:nvSpPr>
        <p:spPr bwMode="auto">
          <a:xfrm>
            <a:off x="5788025" y="2479675"/>
            <a:ext cx="2416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FF3300"/>
                </a:solidFill>
                <a:latin typeface="Comic Sans MS" panose="030F0702030302020204" pitchFamily="66" charset="0"/>
              </a:rPr>
              <a:t>By</a:t>
            </a:r>
            <a:r>
              <a:rPr lang="en-GB" altLang="en-US" sz="1600">
                <a:solidFill>
                  <a:srgbClr val="FF3300"/>
                </a:solidFill>
              </a:rPr>
              <a:t> </a:t>
            </a:r>
            <a:r>
              <a:rPr lang="en-GB" altLang="en-US" sz="1600">
                <a:solidFill>
                  <a:srgbClr val="FF3300"/>
                </a:solidFill>
                <a:latin typeface="Comic Sans MS" panose="030F0702030302020204" pitchFamily="66" charset="0"/>
              </a:rPr>
              <a:t>Pythagoras Theorem</a:t>
            </a:r>
            <a:endParaRPr lang="en-GB" altLang="en-US"/>
          </a:p>
        </p:txBody>
      </p:sp>
      <p:grpSp>
        <p:nvGrpSpPr>
          <p:cNvPr id="6" name="Group 104"/>
          <p:cNvGrpSpPr>
            <a:grpSpLocks/>
          </p:cNvGrpSpPr>
          <p:nvPr/>
        </p:nvGrpSpPr>
        <p:grpSpPr bwMode="auto">
          <a:xfrm>
            <a:off x="5611813" y="1370013"/>
            <a:ext cx="3243262" cy="2520950"/>
            <a:chOff x="3535" y="863"/>
            <a:chExt cx="2043" cy="1588"/>
          </a:xfrm>
        </p:grpSpPr>
        <p:sp>
          <p:nvSpPr>
            <p:cNvPr id="2078" name="AutoShape 93"/>
            <p:cNvSpPr>
              <a:spLocks noChangeArrowheads="1"/>
            </p:cNvSpPr>
            <p:nvPr/>
          </p:nvSpPr>
          <p:spPr bwMode="auto">
            <a:xfrm>
              <a:off x="3535" y="863"/>
              <a:ext cx="2043" cy="1588"/>
            </a:xfrm>
            <a:prstGeom prst="cloudCallout">
              <a:avLst>
                <a:gd name="adj1" fmla="val -62083"/>
                <a:gd name="adj2" fmla="val 52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79" name="Text Box 94"/>
            <p:cNvSpPr txBox="1">
              <a:spLocks noChangeArrowheads="1"/>
            </p:cNvSpPr>
            <p:nvPr/>
          </p:nvSpPr>
          <p:spPr bwMode="auto">
            <a:xfrm>
              <a:off x="4121" y="1076"/>
              <a:ext cx="10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Comic Sans MS" panose="030F0702030302020204" pitchFamily="66" charset="0"/>
                </a:rPr>
                <a:t>CP has length </a:t>
              </a:r>
              <a:r>
                <a:rPr lang="en-GB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r</a:t>
              </a:r>
              <a:r>
                <a:rPr lang="en-GB" altLang="en-US" sz="1600">
                  <a:latin typeface="Comic Sans MS" panose="030F0702030302020204" pitchFamily="66" charset="0"/>
                </a:rPr>
                <a:t> </a:t>
              </a:r>
              <a:endParaRPr lang="en-GB" altLang="en-US"/>
            </a:p>
          </p:txBody>
        </p:sp>
        <p:sp>
          <p:nvSpPr>
            <p:cNvPr id="2080" name="Text Box 95"/>
            <p:cNvSpPr txBox="1">
              <a:spLocks noChangeArrowheads="1"/>
            </p:cNvSpPr>
            <p:nvPr/>
          </p:nvSpPr>
          <p:spPr bwMode="auto">
            <a:xfrm>
              <a:off x="3795" y="1215"/>
              <a:ext cx="174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solidFill>
                    <a:srgbClr val="FF3300"/>
                  </a:solidFill>
                  <a:latin typeface="Comic Sans MS" panose="030F0702030302020204" pitchFamily="66" charset="0"/>
                </a:rPr>
                <a:t>r</a:t>
              </a:r>
              <a:r>
                <a:rPr lang="en-GB" altLang="en-US" sz="1600">
                  <a:latin typeface="Comic Sans MS" panose="030F0702030302020204" pitchFamily="66" charset="0"/>
                </a:rPr>
                <a:t> is the radius of the circle</a:t>
              </a:r>
            </a:p>
            <a:p>
              <a:pPr eaLnBrk="1" hangingPunct="1"/>
              <a:r>
                <a:rPr lang="en-GB" altLang="en-US" sz="1600">
                  <a:latin typeface="Comic Sans MS" panose="030F0702030302020204" pitchFamily="66" charset="0"/>
                </a:rPr>
                <a:t>with centre (a,b)</a:t>
              </a:r>
              <a:endParaRPr lang="en-GB" altLang="en-US"/>
            </a:p>
          </p:txBody>
        </p:sp>
      </p:grp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4513263" y="5246688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anose="030F0702030302020204" pitchFamily="66" charset="0"/>
              </a:rPr>
              <a:t>Centre </a:t>
            </a:r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C (a,b)</a:t>
            </a:r>
            <a:r>
              <a:rPr lang="en-US" altLang="en-US" sz="1400">
                <a:latin typeface="Comic Sans MS" panose="030F0702030302020204" pitchFamily="66" charset="0"/>
              </a:rPr>
              <a:t> and radius</a:t>
            </a:r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 r</a:t>
            </a:r>
            <a:endParaRPr lang="en-US" altLang="en-US"/>
          </a:p>
        </p:txBody>
      </p: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5867400" y="2876550"/>
            <a:ext cx="2493963" cy="644525"/>
            <a:chOff x="3696" y="1812"/>
            <a:chExt cx="1571" cy="406"/>
          </a:xfrm>
        </p:grpSpPr>
        <p:graphicFrame>
          <p:nvGraphicFramePr>
            <p:cNvPr id="2050" name="Object 0"/>
            <p:cNvGraphicFramePr>
              <a:graphicFrameLocks noChangeAspect="1"/>
            </p:cNvGraphicFramePr>
            <p:nvPr/>
          </p:nvGraphicFramePr>
          <p:xfrm>
            <a:off x="3696" y="1812"/>
            <a:ext cx="1571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9" name="Equation" r:id="rId4" imgW="1473120" imgH="228600" progId="Equation.3">
                    <p:embed/>
                  </p:oleObj>
                </mc:Choice>
                <mc:Fallback>
                  <p:oleObj name="Equation" r:id="rId4" imgW="1473120" imgH="228600" progId="Equation.3">
                    <p:embed/>
                    <p:pic>
                      <p:nvPicPr>
                        <p:cNvPr id="0" name="Object 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6" y="1812"/>
                          <a:ext cx="1571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77" name="Rectangle 99"/>
            <p:cNvSpPr>
              <a:spLocks noChangeArrowheads="1"/>
            </p:cNvSpPr>
            <p:nvPr/>
          </p:nvSpPr>
          <p:spPr bwMode="auto">
            <a:xfrm rot="10800000" flipV="1">
              <a:off x="4000" y="2026"/>
              <a:ext cx="89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US" altLang="en-US" sz="1400">
                  <a:latin typeface="Comic Sans MS" panose="030F0702030302020204" pitchFamily="66" charset="0"/>
                </a:rPr>
                <a:t>Centre  </a:t>
              </a:r>
              <a:r>
                <a:rPr lang="en-US" altLang="en-US" sz="1400">
                  <a:solidFill>
                    <a:srgbClr val="FF3300"/>
                  </a:solidFill>
                  <a:latin typeface="Comic Sans MS" panose="030F0702030302020204" pitchFamily="66" charset="0"/>
                </a:rPr>
                <a:t>C(a,b)</a:t>
              </a:r>
              <a:endParaRPr lang="en-US" altLang="en-US" sz="1400">
                <a:latin typeface="Comic Sans MS" panose="030F0702030302020204" pitchFamily="66" charset="0"/>
              </a:endParaRPr>
            </a:p>
          </p:txBody>
        </p:sp>
      </p:grpSp>
      <p:sp>
        <p:nvSpPr>
          <p:cNvPr id="5221" name="Text Box 101"/>
          <p:cNvSpPr txBox="1">
            <a:spLocks noChangeArrowheads="1"/>
          </p:cNvSpPr>
          <p:nvPr/>
        </p:nvSpPr>
        <p:spPr bwMode="auto">
          <a:xfrm>
            <a:off x="3175000" y="5676900"/>
            <a:ext cx="51165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400">
                <a:latin typeface="Comic Sans MS" panose="030F0702030302020204" pitchFamily="66" charset="0"/>
              </a:rPr>
              <a:t>Centre </a:t>
            </a:r>
            <a:r>
              <a:rPr lang="en-US" altLang="en-US" sz="1400">
                <a:solidFill>
                  <a:srgbClr val="FF3300"/>
                </a:solidFill>
                <a:latin typeface="Comic Sans MS" panose="030F0702030302020204" pitchFamily="66" charset="0"/>
              </a:rPr>
              <a:t>C (a,b)</a:t>
            </a:r>
            <a:r>
              <a:rPr lang="en-US" altLang="en-US" sz="1400">
                <a:latin typeface="Comic Sans MS" panose="030F0702030302020204" pitchFamily="66" charset="0"/>
              </a:rPr>
              <a:t> and point on the circumference of the circle </a:t>
            </a:r>
            <a:endParaRPr lang="en-US" altLang="en-US"/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5575300" y="5443538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US" altLang="en-US" sz="1600"/>
              <a:t>OR</a:t>
            </a:r>
            <a:endParaRPr lang="en-US" alt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 animBg="1"/>
      <p:bldP spid="5184" grpId="0" autoUpdateAnimBg="0"/>
      <p:bldP spid="5190" grpId="0" autoUpdateAnimBg="0"/>
      <p:bldP spid="5194" grpId="0" autoUpdateAnimBg="0"/>
      <p:bldP spid="5197" grpId="0" autoUpdateAnimBg="0"/>
      <p:bldP spid="5211" grpId="0" autoUpdateAnimBg="0"/>
      <p:bldP spid="5217" grpId="0" autoUpdateAnimBg="0"/>
      <p:bldP spid="5221" grpId="0" autoUpdateAnimBg="0"/>
      <p:bldP spid="5227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346075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 b="1">
                <a:solidFill>
                  <a:schemeClr val="bg1"/>
                </a:solidFill>
                <a:latin typeface="Arial" panose="020B0604020202020204" pitchFamily="34" charset="0"/>
              </a:rPr>
              <a:t>Maths4Scotland                                                                                     Higher</a:t>
            </a:r>
          </a:p>
        </p:txBody>
      </p:sp>
      <p:grpSp>
        <p:nvGrpSpPr>
          <p:cNvPr id="15371" name="Group 3"/>
          <p:cNvGrpSpPr>
            <a:grpSpLocks/>
          </p:cNvGrpSpPr>
          <p:nvPr/>
        </p:nvGrpSpPr>
        <p:grpSpPr bwMode="auto">
          <a:xfrm>
            <a:off x="8153400" y="4953000"/>
            <a:ext cx="552450" cy="847725"/>
            <a:chOff x="4992" y="3120"/>
            <a:chExt cx="348" cy="534"/>
          </a:xfrm>
        </p:grpSpPr>
        <p:pic>
          <p:nvPicPr>
            <p:cNvPr id="15400" name="Picture 4" descr="Round-button-yellow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3120"/>
              <a:ext cx="330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 Box 5"/>
            <p:cNvSpPr txBox="1">
              <a:spLocks noChangeArrowheads="1"/>
            </p:cNvSpPr>
            <p:nvPr/>
          </p:nvSpPr>
          <p:spPr bwMode="auto">
            <a:xfrm>
              <a:off x="4997" y="3442"/>
              <a:ext cx="3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600">
                  <a:latin typeface="Arial" panose="020B0604020202020204" pitchFamily="34" charset="0"/>
                </a:rPr>
                <a:t>Hint</a:t>
              </a:r>
            </a:p>
          </p:txBody>
        </p:sp>
      </p:grpSp>
      <p:sp>
        <p:nvSpPr>
          <p:cNvPr id="15372" name="AutoShape 6">
            <a:hlinkClick r:id="" action="ppaction://hlinkshowjump?jump=next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>
            <a:off x="82296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3" name="AutoShape 7">
            <a:hlinkClick r:id="" action="ppaction://hlinkshowjump?jump=previousslide">
              <a:snd r:embed="rId4" name="beep.wav"/>
            </a:hlinkClick>
          </p:cNvPr>
          <p:cNvSpPr>
            <a:spLocks noChangeArrowheads="1"/>
          </p:cNvSpPr>
          <p:nvPr/>
        </p:nvSpPr>
        <p:spPr bwMode="auto">
          <a:xfrm rot="10800000">
            <a:off x="304800" y="6096000"/>
            <a:ext cx="609600" cy="4572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4" name="Text Box 8"/>
          <p:cNvSpPr txBox="1">
            <a:spLocks noChangeArrowheads="1"/>
          </p:cNvSpPr>
          <p:nvPr/>
        </p:nvSpPr>
        <p:spPr bwMode="auto">
          <a:xfrm>
            <a:off x="919163" y="6157913"/>
            <a:ext cx="973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15375" name="Text Box 9"/>
          <p:cNvSpPr txBox="1">
            <a:spLocks noChangeArrowheads="1"/>
          </p:cNvSpPr>
          <p:nvPr/>
        </p:nvSpPr>
        <p:spPr bwMode="auto">
          <a:xfrm>
            <a:off x="7548563" y="6157913"/>
            <a:ext cx="6016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Next</a:t>
            </a:r>
          </a:p>
        </p:txBody>
      </p:sp>
      <p:sp>
        <p:nvSpPr>
          <p:cNvPr id="15376" name="AutoShap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4325938" y="6056313"/>
            <a:ext cx="531812" cy="531812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7" name="Text Box 11"/>
          <p:cNvSpPr txBox="1">
            <a:spLocks noChangeArrowheads="1"/>
          </p:cNvSpPr>
          <p:nvPr/>
        </p:nvSpPr>
        <p:spPr bwMode="auto">
          <a:xfrm>
            <a:off x="4868863" y="6170613"/>
            <a:ext cx="557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sp>
        <p:nvSpPr>
          <p:cNvPr id="15378" name="Text Box 12"/>
          <p:cNvSpPr txBox="1">
            <a:spLocks noChangeArrowheads="1"/>
          </p:cNvSpPr>
          <p:nvPr/>
        </p:nvSpPr>
        <p:spPr bwMode="auto">
          <a:xfrm>
            <a:off x="3733800" y="6170613"/>
            <a:ext cx="557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600">
                <a:solidFill>
                  <a:srgbClr val="0099FF"/>
                </a:solidFill>
                <a:latin typeface="Arial" panose="020B0604020202020204" pitchFamily="34" charset="0"/>
              </a:rPr>
              <a:t>Quit</a:t>
            </a:r>
          </a:p>
        </p:txBody>
      </p:sp>
      <p:pic>
        <p:nvPicPr>
          <p:cNvPr id="15379" name="Picture 15" descr="1995-2%20Q%2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690563"/>
            <a:ext cx="24161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80" name="Group 28"/>
          <p:cNvGrpSpPr>
            <a:grpSpLocks/>
          </p:cNvGrpSpPr>
          <p:nvPr/>
        </p:nvGrpSpPr>
        <p:grpSpPr bwMode="auto">
          <a:xfrm>
            <a:off x="434975" y="715963"/>
            <a:ext cx="6226175" cy="2419350"/>
            <a:chOff x="274" y="550"/>
            <a:chExt cx="3922" cy="1524"/>
          </a:xfrm>
        </p:grpSpPr>
        <p:sp>
          <p:nvSpPr>
            <p:cNvPr id="15399" name="Text Box 14"/>
            <p:cNvSpPr txBox="1">
              <a:spLocks noChangeArrowheads="1"/>
            </p:cNvSpPr>
            <p:nvPr/>
          </p:nvSpPr>
          <p:spPr bwMode="auto">
            <a:xfrm>
              <a:off x="274" y="550"/>
              <a:ext cx="3922" cy="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algn="l" eaLnBrk="1" hangingPunct="1"/>
              <a:r>
                <a:rPr lang="en-GB" altLang="en-US" sz="1800">
                  <a:cs typeface="Times New Roman" panose="02020603050405020304" pitchFamily="18" charset="0"/>
                </a:rPr>
                <a:t>When newspapers were printed by lithograph, the newsprint had</a:t>
              </a:r>
            </a:p>
            <a:p>
              <a:pPr algn="l" eaLnBrk="1" hangingPunct="1"/>
              <a:r>
                <a:rPr lang="en-GB" altLang="en-US" sz="1800">
                  <a:cs typeface="Times New Roman" panose="02020603050405020304" pitchFamily="18" charset="0"/>
                </a:rPr>
                <a:t>to run over three rollers, illustrated in the diagram by 3 circles. </a:t>
              </a:r>
            </a:p>
            <a:p>
              <a:pPr algn="l" eaLnBrk="1" hangingPunct="1"/>
              <a:r>
                <a:rPr lang="en-GB" altLang="en-US" sz="1800">
                  <a:cs typeface="Times New Roman" panose="02020603050405020304" pitchFamily="18" charset="0"/>
                </a:rPr>
                <a:t>The centres A, B and C of the three circles are collinear.</a:t>
              </a:r>
            </a:p>
            <a:p>
              <a:pPr algn="l" eaLnBrk="1" hangingPunct="1"/>
              <a:r>
                <a:rPr lang="en-GB" altLang="en-US" sz="1800">
                  <a:cs typeface="Times New Roman" panose="02020603050405020304" pitchFamily="18" charset="0"/>
                </a:rPr>
                <a:t>The equations of the circumferences of the outer circles are</a:t>
              </a:r>
            </a:p>
            <a:p>
              <a:pPr algn="l" eaLnBrk="1" hangingPunct="1"/>
              <a:endParaRPr lang="en-GB" altLang="en-US" sz="1800">
                <a:cs typeface="Times New Roman" panose="02020603050405020304" pitchFamily="18" charset="0"/>
              </a:endParaRPr>
            </a:p>
            <a:p>
              <a:pPr algn="l" eaLnBrk="1" hangingPunct="1">
                <a:spcBef>
                  <a:spcPct val="40000"/>
                </a:spcBef>
              </a:pPr>
              <a:r>
                <a:rPr lang="en-GB" altLang="en-US" sz="1800">
                  <a:cs typeface="Times New Roman" panose="02020603050405020304" pitchFamily="18" charset="0"/>
                </a:rPr>
                <a:t>Find the equation of the central circle.</a:t>
              </a:r>
              <a:r>
                <a:rPr lang="en-GB" altLang="en-US" sz="1800"/>
                <a:t> </a:t>
              </a:r>
            </a:p>
          </p:txBody>
        </p:sp>
        <p:graphicFrame>
          <p:nvGraphicFramePr>
            <p:cNvPr id="15369" name="Object 16"/>
            <p:cNvGraphicFramePr>
              <a:graphicFrameLocks noChangeAspect="1"/>
            </p:cNvGraphicFramePr>
            <p:nvPr/>
          </p:nvGraphicFramePr>
          <p:xfrm>
            <a:off x="492" y="1508"/>
            <a:ext cx="3126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2" r:id="rId6" imgW="3276600" imgH="215900" progId="Equation.DSMT4">
                    <p:embed/>
                  </p:oleObj>
                </mc:Choice>
                <mc:Fallback>
                  <p:oleObj r:id="rId6" imgW="3276600" imgH="215900" progId="Equation.DSMT4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2" y="1508"/>
                          <a:ext cx="3126" cy="2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558800" y="2692400"/>
            <a:ext cx="2971800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centre and radius of Circle A</a:t>
            </a:r>
          </a:p>
        </p:txBody>
      </p:sp>
      <p:graphicFrame>
        <p:nvGraphicFramePr>
          <p:cNvPr id="43027" name="Object 19"/>
          <p:cNvGraphicFramePr>
            <a:graphicFrameLocks noChangeAspect="1"/>
          </p:cNvGraphicFramePr>
          <p:nvPr/>
        </p:nvGraphicFramePr>
        <p:xfrm>
          <a:off x="3897313" y="2652713"/>
          <a:ext cx="26638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8" imgW="1307880" imgH="203040" progId="Equation.DSMT4">
                  <p:embed/>
                </p:oleObj>
              </mc:Choice>
              <mc:Fallback>
                <p:oleObj name="Equation" r:id="rId8" imgW="1307880" imgH="203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2652713"/>
                        <a:ext cx="266382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558800" y="3235325"/>
            <a:ext cx="29813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centre and radius of Circle C</a:t>
            </a:r>
          </a:p>
        </p:txBody>
      </p:sp>
      <p:graphicFrame>
        <p:nvGraphicFramePr>
          <p:cNvPr id="43029" name="Object 21"/>
          <p:cNvGraphicFramePr>
            <a:graphicFrameLocks noChangeAspect="1"/>
          </p:cNvGraphicFramePr>
          <p:nvPr/>
        </p:nvGraphicFramePr>
        <p:xfrm>
          <a:off x="4025900" y="3195638"/>
          <a:ext cx="24050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10" imgW="1180800" imgH="203040" progId="Equation.DSMT4">
                  <p:embed/>
                </p:oleObj>
              </mc:Choice>
              <mc:Fallback>
                <p:oleObj name="Equation" r:id="rId10" imgW="1180800" imgH="20304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3195638"/>
                        <a:ext cx="24050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0" name="Text Box 22"/>
          <p:cNvSpPr txBox="1">
            <a:spLocks noChangeArrowheads="1"/>
          </p:cNvSpPr>
          <p:nvPr/>
        </p:nvSpPr>
        <p:spPr bwMode="auto">
          <a:xfrm>
            <a:off x="558800" y="3759200"/>
            <a:ext cx="31591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distance AB (distance formula)</a:t>
            </a:r>
          </a:p>
        </p:txBody>
      </p:sp>
      <p:graphicFrame>
        <p:nvGraphicFramePr>
          <p:cNvPr id="43031" name="Object 23"/>
          <p:cNvGraphicFramePr>
            <a:graphicFrameLocks noChangeAspect="1"/>
          </p:cNvGraphicFramePr>
          <p:nvPr/>
        </p:nvGraphicFramePr>
        <p:xfrm>
          <a:off x="4181475" y="3668713"/>
          <a:ext cx="2093913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5" name="Equation" r:id="rId12" imgW="1028520" imgH="253800" progId="Equation.DSMT4">
                  <p:embed/>
                </p:oleObj>
              </mc:Choice>
              <mc:Fallback>
                <p:oleObj name="Equation" r:id="rId12" imgW="1028520" imgH="2538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1475" y="3668713"/>
                        <a:ext cx="2093913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558800" y="4300538"/>
            <a:ext cx="2208213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Find diameter of circle B</a:t>
            </a:r>
          </a:p>
        </p:txBody>
      </p:sp>
      <p:graphicFrame>
        <p:nvGraphicFramePr>
          <p:cNvPr id="43033" name="Object 25"/>
          <p:cNvGraphicFramePr>
            <a:graphicFrameLocks noChangeAspect="1"/>
          </p:cNvGraphicFramePr>
          <p:nvPr/>
        </p:nvGraphicFramePr>
        <p:xfrm>
          <a:off x="3044825" y="4289425"/>
          <a:ext cx="4368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6" name="Equation" r:id="rId14" imgW="2145960" imgH="203040" progId="Equation.DSMT4">
                  <p:embed/>
                </p:oleObj>
              </mc:Choice>
              <mc:Fallback>
                <p:oleObj name="Equation" r:id="rId14" imgW="2145960" imgH="20304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289425"/>
                        <a:ext cx="43688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558800" y="4830763"/>
            <a:ext cx="215900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Use proportion to find B</a:t>
            </a:r>
          </a:p>
        </p:txBody>
      </p:sp>
      <p:graphicFrame>
        <p:nvGraphicFramePr>
          <p:cNvPr id="43035" name="Object 27"/>
          <p:cNvGraphicFramePr>
            <a:graphicFrameLocks noChangeAspect="1"/>
          </p:cNvGraphicFramePr>
          <p:nvPr/>
        </p:nvGraphicFramePr>
        <p:xfrm>
          <a:off x="2973388" y="4705350"/>
          <a:ext cx="46799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Equation" r:id="rId16" imgW="2298600" imgH="317160" progId="Equation.DSMT4">
                  <p:embed/>
                </p:oleObj>
              </mc:Choice>
              <mc:Fallback>
                <p:oleObj name="Equation" r:id="rId16" imgW="2298600" imgH="31716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3388" y="4705350"/>
                        <a:ext cx="46799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7" name="Text Box 29"/>
          <p:cNvSpPr txBox="1">
            <a:spLocks noChangeArrowheads="1"/>
          </p:cNvSpPr>
          <p:nvPr/>
        </p:nvSpPr>
        <p:spPr bwMode="auto">
          <a:xfrm>
            <a:off x="558800" y="5414963"/>
            <a:ext cx="1135063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Centre of B</a:t>
            </a:r>
          </a:p>
        </p:txBody>
      </p:sp>
      <p:graphicFrame>
        <p:nvGraphicFramePr>
          <p:cNvPr id="43038" name="Object 30"/>
          <p:cNvGraphicFramePr>
            <a:graphicFrameLocks noChangeAspect="1"/>
          </p:cNvGraphicFramePr>
          <p:nvPr/>
        </p:nvGraphicFramePr>
        <p:xfrm>
          <a:off x="1866900" y="5408613"/>
          <a:ext cx="9826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8" name="Equation" r:id="rId18" imgW="482400" imgH="203040" progId="Equation.DSMT4">
                  <p:embed/>
                </p:oleObj>
              </mc:Choice>
              <mc:Fallback>
                <p:oleObj name="Equation" r:id="rId18" imgW="482400" imgH="2030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5408613"/>
                        <a:ext cx="9826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3263900" y="5414963"/>
            <a:ext cx="1314450" cy="36671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r>
              <a:rPr lang="en-GB" altLang="en-US" sz="1800"/>
              <a:t>Equation of B</a:t>
            </a:r>
          </a:p>
        </p:txBody>
      </p:sp>
      <p:graphicFrame>
        <p:nvGraphicFramePr>
          <p:cNvPr id="43040" name="Object 32"/>
          <p:cNvGraphicFramePr>
            <a:graphicFrameLocks noChangeAspect="1"/>
          </p:cNvGraphicFramePr>
          <p:nvPr/>
        </p:nvGraphicFramePr>
        <p:xfrm>
          <a:off x="4762500" y="5303838"/>
          <a:ext cx="3051175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Equation" r:id="rId20" imgW="1498320" imgH="279360" progId="Equation.DSMT4">
                  <p:embed/>
                </p:oleObj>
              </mc:Choice>
              <mc:Fallback>
                <p:oleObj name="Equation" r:id="rId20" imgW="1498320" imgH="27936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5303838"/>
                        <a:ext cx="3051175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41" name="Picture 33" descr="tick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851525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6972300" y="2520950"/>
            <a:ext cx="1835150" cy="1593850"/>
            <a:chOff x="4392" y="1588"/>
            <a:chExt cx="1156" cy="1004"/>
          </a:xfrm>
        </p:grpSpPr>
        <p:sp>
          <p:nvSpPr>
            <p:cNvPr id="15390" name="AutoShape 34"/>
            <p:cNvSpPr>
              <a:spLocks noChangeArrowheads="1"/>
            </p:cNvSpPr>
            <p:nvPr/>
          </p:nvSpPr>
          <p:spPr bwMode="auto">
            <a:xfrm flipH="1">
              <a:off x="4581" y="1727"/>
              <a:ext cx="727" cy="727"/>
            </a:xfrm>
            <a:prstGeom prst="rtTriangle">
              <a:avLst/>
            </a:prstGeom>
            <a:noFill/>
            <a:ln w="9525">
              <a:solidFill>
                <a:srgbClr val="0099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1" name="Text Box 35"/>
            <p:cNvSpPr txBox="1">
              <a:spLocks noChangeArrowheads="1"/>
            </p:cNvSpPr>
            <p:nvPr/>
          </p:nvSpPr>
          <p:spPr bwMode="auto">
            <a:xfrm>
              <a:off x="5276" y="1588"/>
              <a:ext cx="27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(24, 12)</a:t>
              </a:r>
            </a:p>
          </p:txBody>
        </p:sp>
        <p:sp>
          <p:nvSpPr>
            <p:cNvPr id="15392" name="Text Box 36"/>
            <p:cNvSpPr txBox="1">
              <a:spLocks noChangeArrowheads="1"/>
            </p:cNvSpPr>
            <p:nvPr/>
          </p:nvSpPr>
          <p:spPr bwMode="auto">
            <a:xfrm>
              <a:off x="4392" y="2466"/>
              <a:ext cx="3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(-12, -15)</a:t>
              </a:r>
            </a:p>
          </p:txBody>
        </p:sp>
        <p:sp>
          <p:nvSpPr>
            <p:cNvPr id="15393" name="Text Box 37"/>
            <p:cNvSpPr txBox="1">
              <a:spLocks noChangeArrowheads="1"/>
            </p:cNvSpPr>
            <p:nvPr/>
          </p:nvSpPr>
          <p:spPr bwMode="auto">
            <a:xfrm>
              <a:off x="5355" y="2011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27</a:t>
              </a:r>
            </a:p>
          </p:txBody>
        </p:sp>
        <p:sp>
          <p:nvSpPr>
            <p:cNvPr id="15394" name="Text Box 38"/>
            <p:cNvSpPr txBox="1">
              <a:spLocks noChangeArrowheads="1"/>
            </p:cNvSpPr>
            <p:nvPr/>
          </p:nvSpPr>
          <p:spPr bwMode="auto">
            <a:xfrm>
              <a:off x="4961" y="2477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36</a:t>
              </a:r>
            </a:p>
          </p:txBody>
        </p:sp>
        <p:sp>
          <p:nvSpPr>
            <p:cNvPr id="15395" name="Text Box 39"/>
            <p:cNvSpPr txBox="1">
              <a:spLocks noChangeArrowheads="1"/>
            </p:cNvSpPr>
            <p:nvPr/>
          </p:nvSpPr>
          <p:spPr bwMode="auto">
            <a:xfrm>
              <a:off x="4977" y="1799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25</a:t>
              </a:r>
            </a:p>
          </p:txBody>
        </p:sp>
        <p:sp>
          <p:nvSpPr>
            <p:cNvPr id="15396" name="Oval 40"/>
            <p:cNvSpPr>
              <a:spLocks noChangeArrowheads="1"/>
            </p:cNvSpPr>
            <p:nvPr/>
          </p:nvSpPr>
          <p:spPr bwMode="auto">
            <a:xfrm>
              <a:off x="4858" y="2115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97" name="Text Box 41"/>
            <p:cNvSpPr txBox="1">
              <a:spLocks noChangeArrowheads="1"/>
            </p:cNvSpPr>
            <p:nvPr/>
          </p:nvSpPr>
          <p:spPr bwMode="auto">
            <a:xfrm>
              <a:off x="4643" y="2136"/>
              <a:ext cx="8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20</a:t>
              </a:r>
            </a:p>
          </p:txBody>
        </p:sp>
        <p:sp>
          <p:nvSpPr>
            <p:cNvPr id="15398" name="Text Box 42"/>
            <p:cNvSpPr txBox="1">
              <a:spLocks noChangeArrowheads="1"/>
            </p:cNvSpPr>
            <p:nvPr/>
          </p:nvSpPr>
          <p:spPr bwMode="auto">
            <a:xfrm>
              <a:off x="4817" y="2018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r>
                <a:rPr lang="en-GB" altLang="en-US" sz="1200"/>
                <a:t>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6" grpId="0" animBg="1" autoUpdateAnimBg="0"/>
      <p:bldP spid="43028" grpId="0" animBg="1" autoUpdateAnimBg="0"/>
      <p:bldP spid="43030" grpId="0" animBg="1" autoUpdateAnimBg="0"/>
      <p:bldP spid="43032" grpId="0" animBg="1" autoUpdateAnimBg="0"/>
      <p:bldP spid="43034" grpId="0" animBg="1" autoUpdateAnimBg="0"/>
      <p:bldP spid="43037" grpId="0" animBg="1" autoUpdateAnimBg="0"/>
      <p:bldP spid="43039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38"/>
          <p:cNvSpPr>
            <a:spLocks noGrp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en-GB" altLang="en-US" b="0" smtClean="0">
                <a:solidFill>
                  <a:srgbClr val="FFFF00"/>
                </a:solidFill>
                <a:effectLst/>
              </a:rPr>
              <a:t>Are you on Target 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27100" y="2484438"/>
            <a:ext cx="5880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3200" dirty="0">
                <a:latin typeface="+mj-lt"/>
              </a:rPr>
              <a:t> 		Update you log book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550" y="3597275"/>
            <a:ext cx="817245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  <a:defRPr/>
            </a:pPr>
            <a:r>
              <a:rPr lang="en-GB" sz="2800" dirty="0">
                <a:latin typeface="+mj-lt"/>
              </a:rPr>
              <a:t> 		Make sure you complete and correct </a:t>
            </a:r>
          </a:p>
          <a:p>
            <a:pPr algn="l">
              <a:defRPr/>
            </a:pPr>
            <a:r>
              <a:rPr lang="en-GB" sz="2800" dirty="0">
                <a:solidFill>
                  <a:srgbClr val="FFFF00"/>
                </a:solidFill>
                <a:latin typeface="+mj-lt"/>
              </a:rPr>
              <a:t>    		</a:t>
            </a:r>
            <a:r>
              <a:rPr lang="en-GB" sz="2800" u="sng" dirty="0">
                <a:solidFill>
                  <a:srgbClr val="FFFF00"/>
                </a:solidFill>
                <a:latin typeface="+mj-lt"/>
              </a:rPr>
              <a:t>ALL</a:t>
            </a:r>
            <a:r>
              <a:rPr lang="en-GB" sz="2800" dirty="0">
                <a:latin typeface="+mj-lt"/>
              </a:rPr>
              <a:t> of the </a:t>
            </a:r>
            <a:r>
              <a:rPr lang="en-GB" sz="2800" dirty="0">
                <a:latin typeface="+mj-lt"/>
                <a:hlinkClick r:id="rId2"/>
              </a:rPr>
              <a:t>Circle</a:t>
            </a:r>
            <a:r>
              <a:rPr lang="en-GB" sz="2800" dirty="0">
                <a:latin typeface="+mj-lt"/>
              </a:rPr>
              <a:t> questions in the</a:t>
            </a:r>
          </a:p>
          <a:p>
            <a:pPr algn="l">
              <a:defRPr/>
            </a:pPr>
            <a:r>
              <a:rPr lang="en-GB" sz="2800" dirty="0">
                <a:latin typeface="+mj-lt"/>
              </a:rPr>
              <a:t>		past paper booklet.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995363" y="1398588"/>
            <a:ext cx="1600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Examples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46150" y="1898650"/>
            <a:ext cx="294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(x-2)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(y-5)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49</a:t>
            </a:r>
            <a:endParaRPr lang="en-GB" baseline="30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695700" y="1898650"/>
            <a:ext cx="191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(2,5)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634038" y="1898650"/>
            <a:ext cx="1631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7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946150" y="2498725"/>
            <a:ext cx="2927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(x+5)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13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695700" y="2501900"/>
            <a:ext cx="210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(-5,1)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634038" y="2500313"/>
            <a:ext cx="1936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13</a:t>
            </a:r>
            <a:endParaRPr lang="en-GB" dirty="0">
              <a:latin typeface="+mj-lt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946150" y="3103563"/>
            <a:ext cx="24558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(x-3)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y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20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3695700" y="3103563"/>
            <a:ext cx="2006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 (3,0)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5634038" y="3106738"/>
            <a:ext cx="202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radius = </a:t>
            </a:r>
            <a:r>
              <a:rPr lang="en-GB" dirty="0">
                <a:latin typeface="+mj-lt"/>
                <a:sym typeface="Symbol" pitchFamily="18" charset="2"/>
              </a:rPr>
              <a:t>20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593013" y="3084513"/>
            <a:ext cx="1550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4 </a:t>
            </a:r>
            <a:r>
              <a:rPr lang="en-GB" sz="1100" dirty="0">
                <a:latin typeface="+mj-lt"/>
                <a:sym typeface="Symbol" pitchFamily="18" charset="2"/>
              </a:rPr>
              <a:t>X</a:t>
            </a:r>
            <a:r>
              <a:rPr lang="en-GB" dirty="0">
                <a:latin typeface="+mj-lt"/>
                <a:sym typeface="Symbol" pitchFamily="18" charset="2"/>
              </a:rPr>
              <a:t> 5</a:t>
            </a:r>
            <a:endParaRPr lang="en-GB" dirty="0">
              <a:latin typeface="+mj-lt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7593013" y="3568700"/>
            <a:ext cx="98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25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066800" y="38100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Centre  (2,-3)  &amp;  radius = 10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066800" y="4441825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Equation is	(x-2)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(y+3)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100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066800" y="5294313"/>
            <a:ext cx="5029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Centre  (0,6)  &amp;  radius = 2</a:t>
            </a:r>
            <a:r>
              <a:rPr lang="en-GB" dirty="0">
                <a:solidFill>
                  <a:srgbClr val="FFFF00"/>
                </a:solidFill>
                <a:latin typeface="+mj-lt"/>
                <a:sym typeface="Symbol" pitchFamily="18" charset="2"/>
              </a:rPr>
              <a:t>3</a:t>
            </a:r>
            <a:endParaRPr lang="en-GB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6858000" y="5257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2</a:t>
            </a:r>
            <a:r>
              <a:rPr lang="en-GB" dirty="0">
                <a:latin typeface="+mj-lt"/>
                <a:sym typeface="Symbol" pitchFamily="18" charset="2"/>
              </a:rPr>
              <a:t>3 </a:t>
            </a:r>
            <a:r>
              <a:rPr lang="en-GB" sz="1050" dirty="0">
                <a:latin typeface="+mj-lt"/>
                <a:sym typeface="Symbol" pitchFamily="18" charset="2"/>
              </a:rPr>
              <a:t>X</a:t>
            </a:r>
            <a:r>
              <a:rPr lang="en-GB" dirty="0">
                <a:latin typeface="+mj-lt"/>
                <a:sym typeface="Symbol" pitchFamily="18" charset="2"/>
              </a:rPr>
              <a:t> </a:t>
            </a:r>
            <a:r>
              <a:rPr lang="en-GB" dirty="0">
                <a:latin typeface="+mj-lt"/>
              </a:rPr>
              <a:t>2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7229475" y="5715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4</a:t>
            </a:r>
            <a:r>
              <a:rPr lang="en-GB" dirty="0">
                <a:latin typeface="+mj-lt"/>
                <a:sym typeface="Symbol" pitchFamily="18" charset="2"/>
              </a:rPr>
              <a:t>9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7229475" y="61722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= 12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1066800" y="5930900"/>
            <a:ext cx="541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Equation is	x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(y-6)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12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745288" y="4271963"/>
            <a:ext cx="990600" cy="609600"/>
            <a:chOff x="6745939" y="4271681"/>
            <a:chExt cx="990600" cy="609600"/>
          </a:xfrm>
        </p:grpSpPr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6745939" y="4271681"/>
              <a:ext cx="990600" cy="6096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6804676" y="4346293"/>
              <a:ext cx="873125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rgbClr val="000000"/>
                  </a:solidFill>
                  <a:latin typeface="+mj-lt"/>
                </a:rPr>
                <a:t>NAB</a:t>
              </a:r>
            </a:p>
          </p:txBody>
        </p:sp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  <p:cxnSp>
        <p:nvCxnSpPr>
          <p:cNvPr id="31767" name="Straight Connector 27"/>
          <p:cNvCxnSpPr>
            <a:cxnSpLocks noChangeShapeType="1"/>
          </p:cNvCxnSpPr>
          <p:nvPr/>
        </p:nvCxnSpPr>
        <p:spPr bwMode="auto">
          <a:xfrm>
            <a:off x="1104900" y="3708400"/>
            <a:ext cx="5541963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8" name="Straight Connector 29"/>
          <p:cNvCxnSpPr>
            <a:cxnSpLocks noChangeShapeType="1"/>
          </p:cNvCxnSpPr>
          <p:nvPr/>
        </p:nvCxnSpPr>
        <p:spPr bwMode="auto">
          <a:xfrm>
            <a:off x="1104900" y="5057775"/>
            <a:ext cx="5541963" cy="3175"/>
          </a:xfrm>
          <a:prstGeom prst="lin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ounded Rectangle 27">
            <a:hlinkClick r:id="rId2"/>
          </p:cNvPr>
          <p:cNvSpPr/>
          <p:nvPr/>
        </p:nvSpPr>
        <p:spPr bwMode="auto">
          <a:xfrm>
            <a:off x="7747000" y="1892300"/>
            <a:ext cx="1244600" cy="511175"/>
          </a:xfrm>
          <a:prstGeom prst="roundRect">
            <a:avLst/>
          </a:prstGeom>
          <a:solidFill>
            <a:srgbClr val="4D4D4D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Demo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  <p:bldP spid="4103" grpId="0" autoUpdateAnimBg="0"/>
      <p:bldP spid="4104" grpId="0" autoUpdateAnimBg="0"/>
      <p:bldP spid="4106" grpId="0" autoUpdateAnimBg="0"/>
      <p:bldP spid="4107" grpId="0" autoUpdateAnimBg="0"/>
      <p:bldP spid="4108" grpId="0" autoUpdateAnimBg="0"/>
      <p:bldP spid="4109" grpId="0" autoUpdateAnimBg="0"/>
      <p:bldP spid="4112" grpId="0" autoUpdateAnimBg="0"/>
      <p:bldP spid="4115" grpId="0" autoUpdateAnimBg="0"/>
      <p:bldP spid="4116" grpId="0" autoUpdateAnimBg="0"/>
      <p:bldP spid="4117" grpId="0" autoUpdateAnimBg="0"/>
      <p:bldP spid="411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87413" y="14255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630488" y="2070100"/>
            <a:ext cx="6400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Find the equation of the circle that has PQ as diameter where P is(5,2) and Q is(-1,-6).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097088" y="3343275"/>
            <a:ext cx="3367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 is   (</a:t>
            </a:r>
            <a:r>
              <a:rPr lang="en-GB" baseline="30000" dirty="0">
                <a:latin typeface="+mj-lt"/>
              </a:rPr>
              <a:t>(5+(-1))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,</a:t>
            </a:r>
            <a:r>
              <a:rPr lang="en-GB" baseline="30000" dirty="0">
                <a:latin typeface="+mj-lt"/>
              </a:rPr>
              <a:t>(2+(-6))</a:t>
            </a:r>
            <a:r>
              <a:rPr lang="en-GB" dirty="0">
                <a:latin typeface="+mj-lt"/>
              </a:rPr>
              <a:t>/</a:t>
            </a:r>
            <a:r>
              <a:rPr lang="en-GB" baseline="-25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)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24475" y="3343275"/>
            <a:ext cx="1582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(2,-2)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097088" y="4067175"/>
            <a:ext cx="3052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CP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= (5-2)</a:t>
            </a:r>
            <a:r>
              <a:rPr lang="en-GB" baseline="30000">
                <a:latin typeface="+mj-lt"/>
              </a:rPr>
              <a:t>2</a:t>
            </a:r>
            <a:r>
              <a:rPr lang="en-GB">
                <a:latin typeface="+mj-lt"/>
              </a:rPr>
              <a:t> + (2+2)</a:t>
            </a:r>
            <a:r>
              <a:rPr lang="en-GB" baseline="30000">
                <a:latin typeface="+mj-lt"/>
              </a:rPr>
              <a:t>2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5324475" y="4067175"/>
            <a:ext cx="1398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9 + 16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6777038" y="4065588"/>
            <a:ext cx="17208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25  =  r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777038" y="3346450"/>
            <a:ext cx="138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  (</a:t>
            </a:r>
            <a:r>
              <a:rPr lang="en-GB" dirty="0" err="1">
                <a:latin typeface="+mj-lt"/>
              </a:rPr>
              <a:t>a,b</a:t>
            </a:r>
            <a:r>
              <a:rPr lang="en-GB" dirty="0">
                <a:latin typeface="+mj-lt"/>
              </a:rPr>
              <a:t>)</a:t>
            </a: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600200" y="5092700"/>
            <a:ext cx="6732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+mj-lt"/>
              </a:rPr>
              <a:t>Using        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r</a:t>
            </a:r>
            <a:r>
              <a:rPr lang="en-GB" baseline="30000" dirty="0">
                <a:latin typeface="+mj-lt"/>
              </a:rPr>
              <a:t>2</a:t>
            </a:r>
            <a:endParaRPr lang="en-GB" dirty="0">
              <a:latin typeface="+mj-lt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2236788" y="5965825"/>
            <a:ext cx="551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Equation  is   (x-2)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(y+2)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25</a:t>
            </a:r>
          </a:p>
        </p:txBody>
      </p:sp>
      <p:grpSp>
        <p:nvGrpSpPr>
          <p:cNvPr id="32780" name="Group 21"/>
          <p:cNvGrpSpPr>
            <a:grpSpLocks/>
          </p:cNvGrpSpPr>
          <p:nvPr/>
        </p:nvGrpSpPr>
        <p:grpSpPr bwMode="auto">
          <a:xfrm>
            <a:off x="968375" y="1981200"/>
            <a:ext cx="1752600" cy="1295400"/>
            <a:chOff x="968186" y="1981200"/>
            <a:chExt cx="1752600" cy="1295400"/>
          </a:xfrm>
        </p:grpSpPr>
        <p:grpSp>
          <p:nvGrpSpPr>
            <p:cNvPr id="32782" name="Group 17"/>
            <p:cNvGrpSpPr>
              <a:grpSpLocks/>
            </p:cNvGrpSpPr>
            <p:nvPr/>
          </p:nvGrpSpPr>
          <p:grpSpPr bwMode="auto">
            <a:xfrm>
              <a:off x="968186" y="1981200"/>
              <a:ext cx="1752600" cy="1295400"/>
              <a:chOff x="968186" y="1981200"/>
              <a:chExt cx="1752600" cy="1295400"/>
            </a:xfrm>
          </p:grpSpPr>
          <p:sp>
            <p:nvSpPr>
              <p:cNvPr id="8196" name="Oval 4"/>
              <p:cNvSpPr>
                <a:spLocks noChangeArrowheads="1"/>
              </p:cNvSpPr>
              <p:nvPr/>
            </p:nvSpPr>
            <p:spPr bwMode="auto">
              <a:xfrm>
                <a:off x="1196786" y="2057400"/>
                <a:ext cx="1143000" cy="10668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5715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8197" name="Line 5"/>
              <p:cNvSpPr>
                <a:spLocks noChangeShapeType="1"/>
              </p:cNvSpPr>
              <p:nvPr/>
            </p:nvSpPr>
            <p:spPr bwMode="auto">
              <a:xfrm flipV="1">
                <a:off x="1272986" y="2286000"/>
                <a:ext cx="990600" cy="60960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>
                  <a:latin typeface="+mj-lt"/>
                </a:endParaRPr>
              </a:p>
            </p:txBody>
          </p:sp>
          <p:sp>
            <p:nvSpPr>
              <p:cNvPr id="8198" name="Text Box 6"/>
              <p:cNvSpPr txBox="1">
                <a:spLocks noChangeArrowheads="1"/>
              </p:cNvSpPr>
              <p:nvPr/>
            </p:nvSpPr>
            <p:spPr bwMode="auto">
              <a:xfrm>
                <a:off x="2263586" y="1981200"/>
                <a:ext cx="457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+mj-lt"/>
                  </a:rPr>
                  <a:t>P</a:t>
                </a:r>
              </a:p>
            </p:txBody>
          </p:sp>
          <p:sp>
            <p:nvSpPr>
              <p:cNvPr id="8199" name="Text Box 7"/>
              <p:cNvSpPr txBox="1">
                <a:spLocks noChangeArrowheads="1"/>
              </p:cNvSpPr>
              <p:nvPr/>
            </p:nvSpPr>
            <p:spPr bwMode="auto">
              <a:xfrm>
                <a:off x="968186" y="2819400"/>
                <a:ext cx="381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>
                    <a:latin typeface="+mj-lt"/>
                  </a:rPr>
                  <a:t>Q</a:t>
                </a:r>
              </a:p>
            </p:txBody>
          </p:sp>
          <p:sp>
            <p:nvSpPr>
              <p:cNvPr id="8200" name="Text Box 8"/>
              <p:cNvSpPr txBox="1">
                <a:spLocks noChangeArrowheads="1"/>
              </p:cNvSpPr>
              <p:nvPr/>
            </p:nvSpPr>
            <p:spPr bwMode="auto">
              <a:xfrm>
                <a:off x="1501586" y="2209800"/>
                <a:ext cx="6096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sz="2000">
                    <a:latin typeface="+mj-lt"/>
                  </a:rPr>
                  <a:t>C</a:t>
                </a:r>
              </a:p>
            </p:txBody>
          </p:sp>
        </p:grpSp>
        <p:sp>
          <p:nvSpPr>
            <p:cNvPr id="32783" name="Oval 20"/>
            <p:cNvSpPr>
              <a:spLocks noChangeArrowheads="1"/>
            </p:cNvSpPr>
            <p:nvPr/>
          </p:nvSpPr>
          <p:spPr bwMode="auto">
            <a:xfrm>
              <a:off x="1694328" y="2554945"/>
              <a:ext cx="121023" cy="121024"/>
            </a:xfrm>
            <a:prstGeom prst="ellipse">
              <a:avLst/>
            </a:prstGeom>
            <a:solidFill>
              <a:srgbClr val="FF0000"/>
            </a:solidFill>
            <a:ln w="28575" algn="ctr">
              <a:solidFill>
                <a:srgbClr val="FFFF00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 autoUpdateAnimBg="0"/>
      <p:bldP spid="8202" grpId="0" autoUpdateAnimBg="0"/>
      <p:bldP spid="8203" grpId="0" autoUpdateAnimBg="0"/>
      <p:bldP spid="8204" grpId="0" autoUpdateAnimBg="0"/>
      <p:bldP spid="8205" grpId="0" autoUpdateAnimBg="0"/>
      <p:bldP spid="8206" grpId="0" autoUpdateAnimBg="0"/>
      <p:bldP spid="8207" grpId="0" autoUpdateAnimBg="0"/>
      <p:bldP spid="820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87413" y="141605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Example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90600" y="1878013"/>
            <a:ext cx="78708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Two circles are concentric.  </a:t>
            </a:r>
            <a:r>
              <a:rPr lang="en-GB" sz="2000" dirty="0">
                <a:latin typeface="+mj-lt"/>
              </a:rPr>
              <a:t>(</a:t>
            </a:r>
            <a:r>
              <a:rPr lang="en-GB" sz="2000" dirty="0" err="1">
                <a:latin typeface="+mj-lt"/>
              </a:rPr>
              <a:t>ie</a:t>
            </a:r>
            <a:r>
              <a:rPr lang="en-GB" sz="2000" dirty="0">
                <a:latin typeface="+mj-lt"/>
              </a:rPr>
              <a:t> have same centre)   </a:t>
            </a:r>
            <a:endParaRPr lang="en-GB" dirty="0">
              <a:latin typeface="+mj-lt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322513"/>
            <a:ext cx="6742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larger has equation  </a:t>
            </a:r>
            <a:r>
              <a:rPr lang="en-GB" dirty="0">
                <a:latin typeface="+mj-lt"/>
              </a:rPr>
              <a:t>(x+3)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(y-5)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12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990600" y="2752725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The radius of the smaller is half that of the larger.    Find its equation.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120775" y="3908425"/>
            <a:ext cx="5683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Using        (x-a)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+ (y-b)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r</a:t>
            </a:r>
            <a:r>
              <a:rPr lang="en-GB" baseline="30000" dirty="0">
                <a:latin typeface="+mj-lt"/>
              </a:rPr>
              <a:t>2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120775" y="4500563"/>
            <a:ext cx="4432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Centres are at 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(-3, 5)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120775" y="507365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latin typeface="+mj-lt"/>
              </a:rPr>
              <a:t>Larger radius =  </a:t>
            </a:r>
            <a:r>
              <a:rPr lang="en-GB">
                <a:latin typeface="+mj-lt"/>
                <a:sym typeface="Symbol" pitchFamily="18" charset="2"/>
              </a:rPr>
              <a:t>12</a:t>
            </a:r>
            <a:endParaRPr lang="en-GB">
              <a:latin typeface="+mj-lt"/>
            </a:endParaRP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016375" y="507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</a:t>
            </a:r>
            <a:r>
              <a:rPr lang="en-GB" dirty="0">
                <a:latin typeface="+mj-lt"/>
                <a:sym typeface="Symbol" pitchFamily="18" charset="2"/>
              </a:rPr>
              <a:t>4</a:t>
            </a:r>
            <a:r>
              <a:rPr lang="en-GB" sz="1100" dirty="0">
                <a:latin typeface="+mj-lt"/>
                <a:sym typeface="Symbol" pitchFamily="18" charset="2"/>
              </a:rPr>
              <a:t> X 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  <a:r>
              <a:rPr lang="en-GB" dirty="0">
                <a:latin typeface="+mj-lt"/>
              </a:rPr>
              <a:t> 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5616575" y="50736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=  2 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196975" y="5659438"/>
            <a:ext cx="3321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Smaller radius = </a:t>
            </a:r>
            <a:r>
              <a:rPr lang="en-GB" dirty="0">
                <a:latin typeface="+mj-lt"/>
                <a:sym typeface="Symbol" pitchFamily="18" charset="2"/>
              </a:rPr>
              <a:t>3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4092575" y="5661025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latin typeface="+mj-lt"/>
              </a:rPr>
              <a:t>so    r</a:t>
            </a:r>
            <a:r>
              <a:rPr lang="en-GB" baseline="30000" dirty="0">
                <a:latin typeface="+mj-lt"/>
              </a:rPr>
              <a:t>2</a:t>
            </a:r>
            <a:r>
              <a:rPr lang="en-GB" dirty="0">
                <a:latin typeface="+mj-lt"/>
              </a:rPr>
              <a:t> =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3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1196975" y="6270625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Required equation  is   (x+3)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(y-5)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3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85800" y="533400"/>
            <a:ext cx="7772400" cy="904875"/>
          </a:xfrm>
          <a:prstGeom prst="rect">
            <a:avLst/>
          </a:prstGeom>
        </p:spPr>
        <p:txBody>
          <a:bodyPr/>
          <a:lstStyle/>
          <a:p>
            <a:pPr eaLnBrk="0" hangingPunct="0">
              <a:spcBef>
                <a:spcPct val="0"/>
              </a:spcBef>
              <a:defRPr/>
            </a:pPr>
            <a:r>
              <a:rPr lang="en-GB" sz="4400" kern="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The Circle</a:t>
            </a:r>
          </a:p>
        </p:txBody>
      </p:sp>
      <p:grpSp>
        <p:nvGrpSpPr>
          <p:cNvPr id="33807" name="Group 19"/>
          <p:cNvGrpSpPr>
            <a:grpSpLocks/>
          </p:cNvGrpSpPr>
          <p:nvPr/>
        </p:nvGrpSpPr>
        <p:grpSpPr bwMode="auto">
          <a:xfrm>
            <a:off x="7691438" y="1452563"/>
            <a:ext cx="1344612" cy="1317625"/>
            <a:chOff x="7530353" y="3993776"/>
            <a:chExt cx="1344706" cy="1317812"/>
          </a:xfrm>
        </p:grpSpPr>
        <p:sp>
          <p:nvSpPr>
            <p:cNvPr id="33809" name="Oval 15"/>
            <p:cNvSpPr>
              <a:spLocks noChangeArrowheads="1"/>
            </p:cNvSpPr>
            <p:nvPr/>
          </p:nvSpPr>
          <p:spPr bwMode="auto">
            <a:xfrm>
              <a:off x="7530353" y="3993776"/>
              <a:ext cx="1344706" cy="1317812"/>
            </a:xfrm>
            <a:prstGeom prst="ellipse">
              <a:avLst/>
            </a:prstGeom>
            <a:solidFill>
              <a:srgbClr val="4D4D4D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810" name="Oval 17"/>
            <p:cNvSpPr>
              <a:spLocks noChangeArrowheads="1"/>
            </p:cNvSpPr>
            <p:nvPr/>
          </p:nvSpPr>
          <p:spPr bwMode="auto">
            <a:xfrm>
              <a:off x="7873253" y="4363571"/>
              <a:ext cx="658906" cy="578223"/>
            </a:xfrm>
            <a:prstGeom prst="ellipse">
              <a:avLst/>
            </a:prstGeom>
            <a:solidFill>
              <a:srgbClr val="FF0000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8155872" y="4598699"/>
              <a:ext cx="93669" cy="10796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GB"/>
            </a:p>
          </p:txBody>
        </p:sp>
      </p:grpSp>
      <p:cxnSp>
        <p:nvCxnSpPr>
          <p:cNvPr id="33808" name="Straight Connector 21"/>
          <p:cNvCxnSpPr>
            <a:cxnSpLocks noChangeShapeType="1"/>
          </p:cNvCxnSpPr>
          <p:nvPr/>
        </p:nvCxnSpPr>
        <p:spPr bwMode="auto">
          <a:xfrm>
            <a:off x="1089025" y="3711575"/>
            <a:ext cx="7786688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utoUpdateAnimBg="0"/>
      <p:bldP spid="9224" grpId="0" autoUpdateAnimBg="0"/>
      <p:bldP spid="9225" grpId="0" autoUpdateAnimBg="0"/>
      <p:bldP spid="9226" grpId="0" autoUpdateAnimBg="0"/>
      <p:bldP spid="9227" grpId="0" autoUpdateAnimBg="0"/>
      <p:bldP spid="9228" grpId="0" autoUpdateAnimBg="0"/>
      <p:bldP spid="9229" grpId="0" autoUpdateAnimBg="0"/>
      <p:bldP spid="92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pPr algn="ctr"/>
            <a:r>
              <a:rPr lang="en-GB" altLang="en-US" sz="2800" b="0" smtClean="0">
                <a:solidFill>
                  <a:srgbClr val="FFFF00"/>
                </a:solidFill>
                <a:effectLst/>
              </a:rPr>
              <a:t>Inside / Outside or On Circumference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1028700" y="2044700"/>
            <a:ext cx="7315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>
                <a:solidFill>
                  <a:srgbClr val="FFFF00"/>
                </a:solidFill>
                <a:latin typeface="+mj-lt"/>
              </a:rPr>
              <a:t>When a circle has equation    (x-a)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</a:t>
            </a:r>
            <a:r>
              <a:rPr lang="en-GB">
                <a:solidFill>
                  <a:srgbClr val="FFFF00"/>
                </a:solidFill>
                <a:latin typeface="+mj-lt"/>
              </a:rPr>
              <a:t> + (y-b)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 </a:t>
            </a:r>
            <a:r>
              <a:rPr lang="en-GB">
                <a:solidFill>
                  <a:srgbClr val="FFFF00"/>
                </a:solidFill>
                <a:latin typeface="+mj-lt"/>
              </a:rPr>
              <a:t>= r</a:t>
            </a:r>
            <a:r>
              <a:rPr lang="en-GB" baseline="30000">
                <a:solidFill>
                  <a:srgbClr val="FFFF00"/>
                </a:solidFill>
                <a:latin typeface="+mj-lt"/>
              </a:rPr>
              <a:t>2</a:t>
            </a:r>
            <a:r>
              <a:rPr lang="en-GB">
                <a:solidFill>
                  <a:srgbClr val="FFFF00"/>
                </a:solidFill>
                <a:latin typeface="+mj-lt"/>
              </a:rPr>
              <a:t> 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927100" y="2819400"/>
            <a:ext cx="805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(</a:t>
            </a:r>
            <a:r>
              <a:rPr lang="en-GB" sz="2000" dirty="0" err="1">
                <a:latin typeface="+mj-lt"/>
              </a:rPr>
              <a:t>x,y</a:t>
            </a:r>
            <a:r>
              <a:rPr lang="en-GB" sz="2000" dirty="0">
                <a:latin typeface="+mj-lt"/>
              </a:rPr>
              <a:t>) lies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on</a:t>
            </a:r>
            <a:r>
              <a:rPr lang="en-GB" sz="2000" dirty="0">
                <a:latin typeface="+mj-lt"/>
              </a:rPr>
              <a:t> the circumference then            (x-a)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(y-b)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=</a:t>
            </a:r>
            <a:r>
              <a:rPr lang="en-GB" sz="2000" dirty="0">
                <a:latin typeface="+mj-lt"/>
              </a:rPr>
              <a:t> r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928688" y="3384550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(</a:t>
            </a:r>
            <a:r>
              <a:rPr lang="en-GB" sz="2000" dirty="0" err="1">
                <a:latin typeface="+mj-lt"/>
              </a:rPr>
              <a:t>x,y</a:t>
            </a:r>
            <a:r>
              <a:rPr lang="en-GB" sz="2000" dirty="0">
                <a:latin typeface="+mj-lt"/>
              </a:rPr>
              <a:t>) lies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inside</a:t>
            </a:r>
            <a:r>
              <a:rPr lang="en-GB" sz="2000" dirty="0">
                <a:latin typeface="+mj-lt"/>
              </a:rPr>
              <a:t> the circumference then      (x-a)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(y-b)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&lt;</a:t>
            </a:r>
            <a:r>
              <a:rPr lang="en-GB" sz="2000" dirty="0">
                <a:latin typeface="+mj-lt"/>
              </a:rPr>
              <a:t> r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928688" y="3949700"/>
            <a:ext cx="8215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latin typeface="+mj-lt"/>
              </a:rPr>
              <a:t>If  (</a:t>
            </a:r>
            <a:r>
              <a:rPr lang="en-GB" sz="2000" dirty="0" err="1">
                <a:latin typeface="+mj-lt"/>
              </a:rPr>
              <a:t>x,y</a:t>
            </a:r>
            <a:r>
              <a:rPr lang="en-GB" sz="2000" dirty="0">
                <a:latin typeface="+mj-lt"/>
              </a:rPr>
              <a:t>) lies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outside</a:t>
            </a:r>
            <a:r>
              <a:rPr lang="en-GB" sz="2000" dirty="0">
                <a:latin typeface="+mj-lt"/>
              </a:rPr>
              <a:t> the circumference then    (x-a)</a:t>
            </a:r>
            <a:r>
              <a:rPr lang="en-GB" sz="2000" baseline="30000" dirty="0">
                <a:latin typeface="+mj-lt"/>
              </a:rPr>
              <a:t>2</a:t>
            </a:r>
            <a:r>
              <a:rPr lang="en-GB" sz="2000" dirty="0">
                <a:latin typeface="+mj-lt"/>
              </a:rPr>
              <a:t> + (y-b)</a:t>
            </a:r>
            <a:r>
              <a:rPr lang="en-GB" sz="2000" baseline="30000" dirty="0">
                <a:latin typeface="+mj-lt"/>
              </a:rPr>
              <a:t>2 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&gt;</a:t>
            </a:r>
            <a:r>
              <a:rPr lang="en-GB" sz="2000" dirty="0">
                <a:latin typeface="+mj-lt"/>
              </a:rPr>
              <a:t> r</a:t>
            </a:r>
            <a:r>
              <a:rPr lang="en-GB" sz="2000" baseline="30000" dirty="0">
                <a:latin typeface="+mj-lt"/>
              </a:rPr>
              <a:t>2</a:t>
            </a:r>
            <a:endParaRPr lang="en-GB" sz="2000" dirty="0">
              <a:latin typeface="+mj-lt"/>
            </a:endParaRP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939800" y="490220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FFFF00"/>
                </a:solidFill>
                <a:latin typeface="+mj-lt"/>
              </a:rPr>
              <a:t>Example 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2438400" y="4902200"/>
            <a:ext cx="586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Taking the circle    (x+1)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+ (y-4)</a:t>
            </a:r>
            <a:r>
              <a:rPr lang="en-GB" baseline="30000" dirty="0">
                <a:solidFill>
                  <a:srgbClr val="FFFF00"/>
                </a:solidFill>
                <a:latin typeface="+mj-lt"/>
              </a:rPr>
              <a:t>2</a:t>
            </a:r>
            <a:r>
              <a:rPr lang="en-GB" dirty="0">
                <a:solidFill>
                  <a:srgbClr val="FFFF00"/>
                </a:solidFill>
                <a:latin typeface="+mj-lt"/>
              </a:rPr>
              <a:t> = 100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2438400" y="54229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Determine where the  following points lie;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2197100" y="6070600"/>
            <a:ext cx="548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FF00"/>
                </a:solidFill>
                <a:latin typeface="+mj-lt"/>
              </a:rPr>
              <a:t>K(-7,12)  ,  L(10,5)  ,  M(4,9)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utoUpdateAnimBg="0"/>
      <p:bldP spid="2073" grpId="0" autoUpdateAnimBg="0"/>
      <p:bldP spid="2074" grpId="0" autoUpdateAnimBg="0"/>
      <p:bldP spid="2075" grpId="0" autoUpdateAnimBg="0"/>
      <p:bldP spid="2076" grpId="0" autoUpdateAnimBg="0"/>
      <p:bldP spid="2077" grpId="0" autoUpdateAnimBg="0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1_Shimmer">
      <a:majorFont>
        <a:latin typeface="Comic Sans MS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otebook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Notebook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Notebook">
  <a:themeElements>
    <a:clrScheme name="Notebook.pot 1">
      <a:dk1>
        <a:srgbClr val="402000"/>
      </a:dk1>
      <a:lt1>
        <a:srgbClr val="FBFAE2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Notebook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otebook.pot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.pot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2084</TotalTime>
  <Words>4497</Words>
  <Application>Microsoft Office PowerPoint</Application>
  <PresentationFormat>On-screen Show (4:3)</PresentationFormat>
  <Paragraphs>725</Paragraphs>
  <Slides>51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51</vt:i4>
      </vt:variant>
    </vt:vector>
  </HeadingPairs>
  <TitlesOfParts>
    <vt:vector size="71" baseType="lpstr">
      <vt:lpstr>Arial Narrow</vt:lpstr>
      <vt:lpstr>Arial</vt:lpstr>
      <vt:lpstr>Comic Sans MS</vt:lpstr>
      <vt:lpstr>Tahoma</vt:lpstr>
      <vt:lpstr>Wingdings</vt:lpstr>
      <vt:lpstr>Calibri</vt:lpstr>
      <vt:lpstr>Times New Roman</vt:lpstr>
      <vt:lpstr>Monotype Sorts</vt:lpstr>
      <vt:lpstr>Wingdings 2</vt:lpstr>
      <vt:lpstr>Symbol</vt:lpstr>
      <vt:lpstr>1_Shimmer</vt:lpstr>
      <vt:lpstr>Default Design</vt:lpstr>
      <vt:lpstr>Ripple</vt:lpstr>
      <vt:lpstr>Notebook</vt:lpstr>
      <vt:lpstr>1_Notebook</vt:lpstr>
      <vt:lpstr>2_Notebook</vt:lpstr>
      <vt:lpstr>Microsoft Equation 3.0</vt:lpstr>
      <vt:lpstr>Microsoft Visio Drawing</vt:lpstr>
      <vt:lpstr>Microsoft Office Visio Drawing</vt:lpstr>
      <vt:lpstr>MathType 5.0 Equation</vt:lpstr>
      <vt:lpstr>Higher Unit 1 Applications 1.2</vt:lpstr>
      <vt:lpstr>The Circle</vt:lpstr>
      <vt:lpstr>Equation of a Circle  Centre at the Origin</vt:lpstr>
      <vt:lpstr>PowerPoint Presentation</vt:lpstr>
      <vt:lpstr>General Equation of a Circle</vt:lpstr>
      <vt:lpstr>PowerPoint Presentation</vt:lpstr>
      <vt:lpstr>PowerPoint Presentation</vt:lpstr>
      <vt:lpstr>PowerPoint Presentation</vt:lpstr>
      <vt:lpstr>Inside / Outside or On Circumference</vt:lpstr>
      <vt:lpstr>PowerPoint Presentation</vt:lpstr>
      <vt:lpstr>PowerPoint Presentation</vt:lpstr>
      <vt:lpstr>Intersection Form of the Circle Equation</vt:lpstr>
      <vt:lpstr>Equation    x2 + y2 + 2gx + 2fy + c = 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Intersection of Lines  &amp; Circles</vt:lpstr>
      <vt:lpstr>Intersection of Lines  &amp; Circles</vt:lpstr>
      <vt:lpstr>PowerPoint Presentation</vt:lpstr>
      <vt:lpstr>PowerPoint Presentation</vt:lpstr>
      <vt:lpstr>PowerPoint Presentation</vt:lpstr>
      <vt:lpstr>Tangency</vt:lpstr>
      <vt:lpstr>PowerPoint Presentation</vt:lpstr>
      <vt:lpstr>PowerPoint Presentation</vt:lpstr>
      <vt:lpstr>PowerPoint Presentation</vt:lpstr>
      <vt:lpstr>PowerPoint Presentation</vt:lpstr>
      <vt:lpstr>Equations of Tangents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Are you on Target !</vt:lpstr>
    </vt:vector>
  </TitlesOfParts>
  <Company>Home 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Higher Outcome 4</dc:title>
  <dc:subject>Mathematics</dc:subject>
  <dc:creator>B Lafferty</dc:creator>
  <cp:lastModifiedBy>word</cp:lastModifiedBy>
  <cp:revision>262</cp:revision>
  <dcterms:created xsi:type="dcterms:W3CDTF">2003-07-06T12:17:47Z</dcterms:created>
  <dcterms:modified xsi:type="dcterms:W3CDTF">2026-07-11T11:35:40Z</dcterms:modified>
</cp:coreProperties>
</file>