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7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presProps.xml" ContentType="application/vnd.openxmlformats-officedocument.presentationml.presProps+xml"/>
  <Override PartName="/ppt/media/image56.wmf" ContentType="image/x-wmf"/>
  <Override PartName="/ppt/media/image46.wmf" ContentType="image/x-wmf"/>
  <Override PartName="/ppt/media/image45.wmf" ContentType="image/x-wmf"/>
  <Override PartName="/ppt/media/image43.wmf" ContentType="image/x-wmf"/>
  <Override PartName="/ppt/media/image38.wmf" ContentType="image/x-wmf"/>
  <Override PartName="/ppt/media/image36.wmf" ContentType="image/x-wmf"/>
  <Override PartName="/ppt/media/image31.wmf" ContentType="image/x-wmf"/>
  <Override PartName="/ppt/media/image30.wmf" ContentType="image/x-wmf"/>
  <Override PartName="/ppt/media/image52.wmf" ContentType="image/x-wmf"/>
  <Override PartName="/ppt/media/image37.wmf" ContentType="image/x-wmf"/>
  <Override PartName="/ppt/media/image53.wmf" ContentType="image/x-wmf"/>
  <Override PartName="/ppt/media/image28.wmf" ContentType="image/x-wmf"/>
  <Override PartName="/ppt/media/image10.wmf" ContentType="image/x-wmf"/>
  <Override PartName="/ppt/media/image41.wmf" ContentType="image/x-wmf"/>
  <Override PartName="/ppt/media/image27.wmf" ContentType="image/x-wmf"/>
  <Override PartName="/ppt/media/image8.wmf" ContentType="image/x-wmf"/>
  <Override PartName="/ppt/media/image55.wmf" ContentType="image/x-wmf"/>
  <Override PartName="/ppt/media/image51.wmf" ContentType="image/x-wmf"/>
  <Override PartName="/ppt/media/image54.wmf" ContentType="image/x-wmf"/>
  <Override PartName="/ppt/media/image26.wmf" ContentType="image/x-wmf"/>
  <Override PartName="/ppt/media/image14.wmf" ContentType="image/x-wmf"/>
  <Override PartName="/ppt/media/image1.gif" ContentType="image/gif"/>
  <Override PartName="/ppt/media/image16.wmf" ContentType="image/x-wmf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8.bin" ContentType="application/vnd.openxmlformats-officedocument.oleObject"/>
  <Override PartName="/ppt/embeddings/oleObject7.bin" ContentType="application/vnd.openxmlformats-officedocument.oleObject"/>
  <Override PartName="/ppt/embeddings/oleObject12.bin" ContentType="application/vnd.openxmlformats-officedocument.oleObject"/>
  <Override PartName="/ppt/embeddings/oleObject5.bin" ContentType="application/vnd.openxmlformats-officedocument.oleObject"/>
  <Override PartName="/ppt/embeddings/oleObject3.bin" ContentType="application/vnd.openxmlformats-officedocument.oleObject"/>
  <Override PartName="/ppt/embeddings/oleObject1.bin" ContentType="application/vnd.openxmlformats-officedocument.oleObject"/>
  <Override PartName="/ppt/embeddings/oleObject6.bin" ContentType="application/vnd.openxmlformats-officedocument.oleObject"/>
  <Override PartName="/ppt/embeddings/oleObject19.bin" ContentType="application/vnd.openxmlformats-officedocument.oleObject"/>
  <Override PartName="/ppt/embeddings/oleObject11.bin" ContentType="application/vnd.openxmlformats-officedocument.oleObject"/>
  <Override PartName="/ppt/embeddings/oleObject26.bin" ContentType="application/vnd.openxmlformats-officedocument.oleObject"/>
  <Override PartName="/ppt/embeddings/oleObject24.bin" ContentType="application/vnd.openxmlformats-officedocument.oleObject"/>
  <Override PartName="/ppt/embeddings/oleObject4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15.bin" ContentType="application/vnd.openxmlformats-officedocument.oleObject"/>
  <Override PartName="/ppt/embeddings/oleObject23.bin" ContentType="application/vnd.openxmlformats-officedocument.oleObject"/>
  <Override PartName="/ppt/embeddings/oleObject25.bin" ContentType="application/vnd.openxmlformats-officedocument.oleObject"/>
  <Override PartName="/ppt/embeddings/oleObject22.bin" ContentType="application/vnd.openxmlformats-officedocument.oleObject"/>
  <Override PartName="/ppt/embeddings/oleObject13.bin" ContentType="application/vnd.openxmlformats-officedocument.oleObject"/>
  <Override PartName="/ppt/embeddings/oleObject18.bin" ContentType="application/vnd.openxmlformats-officedocument.oleObject"/>
  <Override PartName="/ppt/embeddings/oleObject17.bin" ContentType="application/vnd.openxmlformats-officedocument.oleObject"/>
  <Override PartName="/ppt/embeddings/oleObject16.bin" ContentType="application/vnd.openxmlformats-officedocument.oleObject"/>
  <Override PartName="/ppt/embeddings/oleObject2.bin" ContentType="application/vnd.openxmlformats-officedocument.oleObject"/>
  <Override PartName="/ppt/embeddings/oleObject14.bin" ContentType="application/vnd.openxmlformats-officedocument.oleObject"/>
  <Override PartName="/ppt/slides/slide29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57.xml" ContentType="application/vnd.openxmlformats-officedocument.presentationml.slide+xml"/>
  <Override PartName="/ppt/slides/slide4.xml" ContentType="application/vnd.openxmlformats-officedocument.presentationml.slide+xml"/>
  <Override PartName="/ppt/slides/slide49.xml" ContentType="application/vnd.openxmlformats-officedocument.presentationml.slide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slides/slide58.xml" ContentType="application/vnd.openxmlformats-officedocument.presentationml.slide+xml"/>
  <Override PartName="/ppt/slides/slide19.xml" ContentType="application/vnd.openxmlformats-officedocument.presentationml.slide+xml"/>
  <Override PartName="/ppt/slides/slide44.xml" ContentType="application/vnd.openxmlformats-officedocument.presentationml.slide+xml"/>
  <Override PartName="/ppt/slides/slide18.xml" ContentType="application/vnd.openxmlformats-officedocument.presentationml.slide+xml"/>
  <Override PartName="/ppt/slides/slide41.xml" ContentType="application/vnd.openxmlformats-officedocument.presentationml.slide+xml"/>
  <Override PartName="/ppt/slides/slide38.xml" ContentType="application/vnd.openxmlformats-officedocument.presentationml.slide+xml"/>
  <Override PartName="/ppt/slides/slide35.xml" ContentType="application/vnd.openxmlformats-officedocument.presentationml.slide+xml"/>
  <Override PartName="/ppt/slides/slide50.xml" ContentType="application/vnd.openxmlformats-officedocument.presentationml.slide+xml"/>
  <Override PartName="/ppt/slides/slide16.xml" ContentType="application/vnd.openxmlformats-officedocument.presentationml.slide+xml"/>
  <Override PartName="/ppt/slides/slide40.xml" ContentType="application/vnd.openxmlformats-officedocument.presentationml.slide+xml"/>
  <Override PartName="/ppt/slides/slide2.xml" ContentType="application/vnd.openxmlformats-officedocument.presentationml.slide+xml"/>
  <Override PartName="/ppt/slides/slide23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45.xml" ContentType="application/vnd.openxmlformats-officedocument.presentationml.slide+xml"/>
  <Override PartName="/ppt/slides/slide52.xml" ContentType="application/vnd.openxmlformats-officedocument.presentationml.slide+xml"/>
  <Override PartName="/ppt/slides/slide14.xml" ContentType="application/vnd.openxmlformats-officedocument.presentationml.slide+xml"/>
  <Override PartName="/ppt/slides/slide51.xml" ContentType="application/vnd.openxmlformats-officedocument.presentationml.slide+xml"/>
  <Override PartName="/ppt/slides/slide28.xml" ContentType="application/vnd.openxmlformats-officedocument.presentationml.slide+xml"/>
  <Override PartName="/ppt/slides/slide12.xml" ContentType="application/vnd.openxmlformats-officedocument.presentationml.slide+xml"/>
  <Override PartName="/ppt/slides/slide42.xml" ContentType="application/vnd.openxmlformats-officedocument.presentationml.slide+xml"/>
  <Override PartName="/ppt/slides/slide53.xml" ContentType="application/vnd.openxmlformats-officedocument.presentationml.slide+xml"/>
  <Override PartName="/ppt/slides/slide56.xml" ContentType="application/vnd.openxmlformats-officedocument.presentationml.slide+xml"/>
  <Override PartName="/ppt/slides/slide24.xml" ContentType="application/vnd.openxmlformats-officedocument.presentationml.slide+xml"/>
  <Override PartName="/ppt/slides/slide55.xml" ContentType="application/vnd.openxmlformats-officedocument.presentationml.slide+xml"/>
  <Override PartName="/ppt/slides/slide27.xml" ContentType="application/vnd.openxmlformats-officedocument.presentationml.slide+xml"/>
  <Override PartName="/ppt/slides/slide46.xml" ContentType="application/vnd.openxmlformats-officedocument.presentationml.slide+xml"/>
  <Override PartName="/ppt/slides/slide43.xml" ContentType="application/vnd.openxmlformats-officedocument.presentationml.slide+xml"/>
  <Override PartName="/ppt/slides/slide47.xml" ContentType="application/vnd.openxmlformats-officedocument.presentationml.slide+xml"/>
  <Override PartName="/ppt/slides/slide37.xml" ContentType="application/vnd.openxmlformats-officedocument.presentationml.slide+xml"/>
  <Override PartName="/ppt/slides/slide54.xml" ContentType="application/vnd.openxmlformats-officedocument.presentationml.slide+xml"/>
  <Override PartName="/ppt/slides/slide36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Override PartName="/ppt/slides/slide39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2.xml" ContentType="application/vnd.openxmlformats-officedocument.presentationml.slide+xml"/>
  <Override PartName="/ppt/slides/slide25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3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4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ctr">
              <a:spcBef>
                <a:spcPts val="15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dt" idx="31"/>
          </p:nvPr>
        </p:nvSpPr>
        <p:spPr>
          <a:xfrm>
            <a:off x="388440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Arial Narrow"/>
              </a:defRPr>
            </a:lvl1pPr>
          </a:lstStyle>
          <a:p>
            <a:pPr indent="0" algn="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Arial Narrow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 Narrow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sldImg"/>
          </p:nvPr>
        </p:nvSpPr>
        <p:spPr>
          <a:xfrm>
            <a:off x="1143000" y="685440"/>
            <a:ext cx="4572000" cy="34290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tIns="46800" rIns="90000" bIns="46800" anchor="ctr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Click to move the slide</a:t>
            </a:r>
            <a:endParaRPr lang="en-US" sz="4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notes format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ftr" idx="32"/>
          </p:nvPr>
        </p:nvSpPr>
        <p:spPr>
          <a:xfrm>
            <a:off x="-3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p>
            <a:pPr indent="0" algn="ctr">
              <a:spcBef>
                <a:spcPts val="15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9" name="PlaceHolder 6"/>
          <p:cNvSpPr>
            <a:spLocks noGrp="1"/>
          </p:cNvSpPr>
          <p:nvPr>
            <p:ph type="sldNum" idx="33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u="none" strike="noStrike">
                <a:solidFill>
                  <a:srgbClr val="000000"/>
                </a:solidFill>
                <a:effectLst/>
                <a:uFillTx/>
                <a:latin typeface="Arial Narrow"/>
              </a:defRPr>
            </a:lvl1pPr>
          </a:lstStyle>
          <a:p>
            <a:pPr indent="0" algn="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2DAA244-E5F0-47CC-B398-88647B722F70}" type="slidenum">
              <a:rPr lang="en-GB" sz="1200" b="0" u="none" strike="noStrike">
                <a:solidFill>
                  <a:srgbClr val="000000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Arial Narrow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81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816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5570239-4D3F-411F-8CCC-FD461C690995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81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819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0963C3E-1B81-4A07-8D03-F7C82340721E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82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822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0F9AF4F-23A0-41C7-8A22-D79AB9264B09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8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825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B5B7871-3200-4A0C-87D2-6FEE68939FFC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82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828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C140A8A-0F3E-46D9-90C6-BD23C2D3C0D6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83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831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9008809-0A61-414B-B6FA-B5BF2AA19335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83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834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5CE6429-0291-493D-8505-9A8341E05D4C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83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837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BA37465-EC07-46D4-A8F2-80683F77E6EE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83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840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CDE8F54-F633-4E69-A5E5-F80F0F04ECCF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84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843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0EBA10E-A00B-481B-AFDF-65297EA79931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84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846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EC04E5F-2994-4526-8C61-2C79D6DBC14E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png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1.gif"/><Relationship Id="rId5" Type="http://schemas.openxmlformats.org/officeDocument/2006/relationships/image" Target="../media/image2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1.gif"/><Relationship Id="rId4" Type="http://schemas.openxmlformats.org/officeDocument/2006/relationships/image" Target="../media/image2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480"/>
            <a:ext cx="9140760" cy="6851520"/>
            <a:chOff x="0" y="6480"/>
            <a:chExt cx="9140760" cy="6851520"/>
          </a:xfrm>
        </p:grpSpPr>
        <p:sp>
          <p:nvSpPr>
            <p:cNvPr id="3" name="Freeform 3"/>
            <p:cNvSpPr/>
            <p:nvPr/>
          </p:nvSpPr>
          <p:spPr>
            <a:xfrm>
              <a:off x="885960" y="1843200"/>
              <a:ext cx="8254800" cy="5014800"/>
            </a:xfrm>
            <a:custGeom>
              <a:avLst/>
              <a:gdLst>
                <a:gd name="textAreaLeft" fmla="*/ 0 w 8254800"/>
                <a:gd name="textAreaRight" fmla="*/ 8255160 w 8254800"/>
                <a:gd name="textAreaTop" fmla="*/ 0 h 5014800"/>
                <a:gd name="textAreaBottom" fmla="*/ 5015160 h 5014800"/>
                <a:gd name="GluePoint1X" fmla="*/ 0 w 5184"/>
                <a:gd name="GluePoint1Y" fmla="*/ 3159 h 3159"/>
                <a:gd name="GluePoint2X" fmla="*/ 5184 w 5184"/>
                <a:gd name="GluePoint2Y" fmla="*/ 3159 h 3159"/>
                <a:gd name="GluePoint3X" fmla="*/ 5184 w 5184"/>
                <a:gd name="GluePoint3Y" fmla="*/ 0 h 3159"/>
                <a:gd name="GluePoint4X" fmla="*/ 0 w 5184"/>
                <a:gd name="GluePoint4Y" fmla="*/ 0 h 3159"/>
                <a:gd name="GluePoint5X" fmla="*/ 0 w 5184"/>
                <a:gd name="GluePoint5Y" fmla="*/ 3159 h 3159"/>
                <a:gd name="GluePoint6X" fmla="*/ 0 w 5184"/>
                <a:gd name="GluePoint6Y" fmla="*/ 3159 h 3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99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1843200"/>
              <a:ext cx="885960" cy="5014800"/>
            </a:xfrm>
            <a:custGeom>
              <a:avLst/>
              <a:gdLst>
                <a:gd name="textAreaLeft" fmla="*/ 0 w 885960"/>
                <a:gd name="textAreaRight" fmla="*/ 885960 w 885960"/>
                <a:gd name="textAreaTop" fmla="*/ 0 h 5014800"/>
                <a:gd name="textAreaBottom" fmla="*/ 5015160 h 5014800"/>
                <a:gd name="GluePoint1X" fmla="*/ 0 w 556"/>
                <a:gd name="GluePoint1Y" fmla="*/ 0 h 3159"/>
                <a:gd name="GluePoint2X" fmla="*/ 0 w 556"/>
                <a:gd name="GluePoint2Y" fmla="*/ 3159 h 3159"/>
                <a:gd name="GluePoint3X" fmla="*/ 556 w 556"/>
                <a:gd name="GluePoint3Y" fmla="*/ 3159 h 3159"/>
                <a:gd name="GluePoint4X" fmla="*/ 556 w 556"/>
                <a:gd name="GluePoint4Y" fmla="*/ 0 h 3159"/>
                <a:gd name="GluePoint5X" fmla="*/ 0 w 556"/>
                <a:gd name="GluePoint5Y" fmla="*/ 0 h 3159"/>
                <a:gd name="GluePoint6X" fmla="*/ 0 w 556"/>
                <a:gd name="GluePoint6Y" fmla="*/ 0 h 3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99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6480"/>
              <a:ext cx="9140760" cy="6851520"/>
              <a:chOff x="0" y="6480"/>
              <a:chExt cx="9140760" cy="685152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876240" y="6480"/>
                <a:ext cx="19080" cy="110304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1103040"/>
                  <a:gd name="textAreaBottom" fmla="*/ 1103400 h 1103040"/>
                  <a:gd name="GluePoint1X" fmla="*/ 12 w 12"/>
                  <a:gd name="GluePoint1Y" fmla="*/ 0 h 695"/>
                  <a:gd name="GluePoint2X" fmla="*/ 0 w 12"/>
                  <a:gd name="GluePoint2Y" fmla="*/ 0 h 695"/>
                  <a:gd name="GluePoint3X" fmla="*/ 0 w 12"/>
                  <a:gd name="GluePoint3Y" fmla="*/ 695 h 695"/>
                  <a:gd name="GluePoint4X" fmla="*/ 12 w 12"/>
                  <a:gd name="GluePoint4Y" fmla="*/ 695 h 695"/>
                  <a:gd name="GluePoint5X" fmla="*/ 12 w 12"/>
                  <a:gd name="GluePoint5Y" fmla="*/ 0 h 695"/>
                  <a:gd name="GluePoint6X" fmla="*/ 12 w 12"/>
                  <a:gd name="GluePoint6Y" fmla="*/ 0 h 69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876240" y="2576520"/>
                <a:ext cx="19080" cy="428148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281480"/>
                  <a:gd name="textAreaBottom" fmla="*/ 4281840 h 4281480"/>
                  <a:gd name="GluePoint1X" fmla="*/ 0 w 12"/>
                  <a:gd name="GluePoint1Y" fmla="*/ 2697 h 2697"/>
                  <a:gd name="GluePoint2X" fmla="*/ 12 w 12"/>
                  <a:gd name="GluePoint2Y" fmla="*/ 2697 h 2697"/>
                  <a:gd name="GluePoint3X" fmla="*/ 12 w 12"/>
                  <a:gd name="GluePoint3Y" fmla="*/ 0 h 2697"/>
                  <a:gd name="GluePoint4X" fmla="*/ 0 w 12"/>
                  <a:gd name="GluePoint4Y" fmla="*/ 0 h 2697"/>
                  <a:gd name="GluePoint5X" fmla="*/ 0 w 12"/>
                  <a:gd name="GluePoint5Y" fmla="*/ 2697 h 2697"/>
                  <a:gd name="GluePoint6X" fmla="*/ 0 w 12"/>
                  <a:gd name="GluePoint6Y" fmla="*/ 2697 h 269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1617840" y="1833480"/>
                <a:ext cx="7522920" cy="19080"/>
              </a:xfrm>
              <a:custGeom>
                <a:avLst/>
                <a:gdLst>
                  <a:gd name="textAreaLeft" fmla="*/ 0 w 7522920"/>
                  <a:gd name="textAreaRight" fmla="*/ 7523280 w 7522920"/>
                  <a:gd name="textAreaTop" fmla="*/ 0 h 19080"/>
                  <a:gd name="textAreaBottom" fmla="*/ 19440 h 19080"/>
                  <a:gd name="GluePoint1X" fmla="*/ 4724 w 4724"/>
                  <a:gd name="GluePoint1Y" fmla="*/ 0 h 12"/>
                  <a:gd name="GluePoint2X" fmla="*/ 0 w 4724"/>
                  <a:gd name="GluePoint2Y" fmla="*/ 0 h 12"/>
                  <a:gd name="GluePoint3X" fmla="*/ 0 w 4724"/>
                  <a:gd name="GluePoint3Y" fmla="*/ 12 h 12"/>
                  <a:gd name="GluePoint4X" fmla="*/ 4724 w 4724"/>
                  <a:gd name="GluePoint4Y" fmla="*/ 12 h 12"/>
                  <a:gd name="GluePoint5X" fmla="*/ 4724 w 4724"/>
                  <a:gd name="GluePoint5Y" fmla="*/ 0 h 12"/>
                  <a:gd name="GluePoint6X" fmla="*/ 4724 w 4724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876240" y="2176560"/>
                <a:ext cx="19080" cy="39996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399960"/>
                  <a:gd name="textAreaBottom" fmla="*/ 400320 h 399960"/>
                  <a:gd name="GluePoint1X" fmla="*/ 0 w 12"/>
                  <a:gd name="GluePoint1Y" fmla="*/ 252 h 252"/>
                  <a:gd name="GluePoint2X" fmla="*/ 12 w 12"/>
                  <a:gd name="GluePoint2Y" fmla="*/ 252 h 252"/>
                  <a:gd name="GluePoint3X" fmla="*/ 12 w 12"/>
                  <a:gd name="GluePoint3Y" fmla="*/ 0 h 252"/>
                  <a:gd name="GluePoint4X" fmla="*/ 0 w 12"/>
                  <a:gd name="GluePoint4Y" fmla="*/ 0 h 252"/>
                  <a:gd name="GluePoint5X" fmla="*/ 0 w 12"/>
                  <a:gd name="GluePoint5Y" fmla="*/ 252 h 252"/>
                  <a:gd name="GluePoint6X" fmla="*/ 0 w 12"/>
                  <a:gd name="GluePoint6Y" fmla="*/ 252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876240" y="1109520"/>
                <a:ext cx="19080" cy="4003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00320"/>
                  <a:gd name="textAreaBottom" fmla="*/ 400680 h 400320"/>
                  <a:gd name="GluePoint1X" fmla="*/ 12 w 12"/>
                  <a:gd name="GluePoint1Y" fmla="*/ 0 h 252"/>
                  <a:gd name="GluePoint2X" fmla="*/ 0 w 12"/>
                  <a:gd name="GluePoint2Y" fmla="*/ 0 h 252"/>
                  <a:gd name="GluePoint3X" fmla="*/ 0 w 12"/>
                  <a:gd name="GluePoint3Y" fmla="*/ 252 h 252"/>
                  <a:gd name="GluePoint4X" fmla="*/ 12 w 12"/>
                  <a:gd name="GluePoint4Y" fmla="*/ 252 h 252"/>
                  <a:gd name="GluePoint5X" fmla="*/ 12 w 12"/>
                  <a:gd name="GluePoint5Y" fmla="*/ 0 h 252"/>
                  <a:gd name="GluePoint6X" fmla="*/ 12 w 12"/>
                  <a:gd name="GluePoint6Y" fmla="*/ 0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876240" y="1509840"/>
                <a:ext cx="19080" cy="6667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666720"/>
                  <a:gd name="textAreaBottom" fmla="*/ 667080 h 666720"/>
                  <a:gd name="GluePoint1X" fmla="*/ 0 w 12"/>
                  <a:gd name="GluePoint1Y" fmla="*/ 0 h 420"/>
                  <a:gd name="GluePoint2X" fmla="*/ 0 w 12"/>
                  <a:gd name="GluePoint2Y" fmla="*/ 420 h 420"/>
                  <a:gd name="GluePoint3X" fmla="*/ 12 w 12"/>
                  <a:gd name="GluePoint3Y" fmla="*/ 420 h 420"/>
                  <a:gd name="GluePoint4X" fmla="*/ 12 w 12"/>
                  <a:gd name="GluePoint4Y" fmla="*/ 0 h 420"/>
                  <a:gd name="GluePoint5X" fmla="*/ 0 w 12"/>
                  <a:gd name="GluePoint5Y" fmla="*/ 0 h 420"/>
                  <a:gd name="GluePoint6X" fmla="*/ 0 w 12"/>
                  <a:gd name="GluePoint6Y" fmla="*/ 0 h 42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0" y="1833480"/>
                <a:ext cx="557280" cy="19080"/>
              </a:xfrm>
              <a:custGeom>
                <a:avLst/>
                <a:gdLst>
                  <a:gd name="textAreaLeft" fmla="*/ 0 w 557280"/>
                  <a:gd name="textAreaRight" fmla="*/ 557640 w 557280"/>
                  <a:gd name="textAreaTop" fmla="*/ 0 h 19080"/>
                  <a:gd name="textAreaBottom" fmla="*/ 19440 h 19080"/>
                  <a:gd name="GluePoint1X" fmla="*/ 0 w 251"/>
                  <a:gd name="GluePoint1Y" fmla="*/ 0 h 12"/>
                  <a:gd name="GluePoint2X" fmla="*/ 0 w 251"/>
                  <a:gd name="GluePoint2Y" fmla="*/ 12 h 12"/>
                  <a:gd name="GluePoint3X" fmla="*/ 251 w 251"/>
                  <a:gd name="GluePoint3Y" fmla="*/ 12 h 12"/>
                  <a:gd name="GluePoint4X" fmla="*/ 251 w 251"/>
                  <a:gd name="GluePoint4Y" fmla="*/ 0 h 12"/>
                  <a:gd name="GluePoint5X" fmla="*/ 0 w 251"/>
                  <a:gd name="GluePoint5Y" fmla="*/ 0 h 12"/>
                  <a:gd name="GluePoint6X" fmla="*/ 0 w 251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1217520" y="1833480"/>
                <a:ext cx="400320" cy="19080"/>
              </a:xfrm>
              <a:custGeom>
                <a:avLst/>
                <a:gdLst>
                  <a:gd name="textAreaLeft" fmla="*/ 0 w 400320"/>
                  <a:gd name="textAreaRight" fmla="*/ 400680 w 400320"/>
                  <a:gd name="textAreaTop" fmla="*/ 0 h 19080"/>
                  <a:gd name="textAreaBottom" fmla="*/ 19440 h 19080"/>
                  <a:gd name="GluePoint1X" fmla="*/ 251 w 251"/>
                  <a:gd name="GluePoint1Y" fmla="*/ 0 h 12"/>
                  <a:gd name="GluePoint2X" fmla="*/ 0 w 251"/>
                  <a:gd name="GluePoint2Y" fmla="*/ 0 h 12"/>
                  <a:gd name="GluePoint3X" fmla="*/ 0 w 251"/>
                  <a:gd name="GluePoint3Y" fmla="*/ 12 h 12"/>
                  <a:gd name="GluePoint4X" fmla="*/ 251 w 251"/>
                  <a:gd name="GluePoint4Y" fmla="*/ 12 h 12"/>
                  <a:gd name="GluePoint5X" fmla="*/ 251 w 251"/>
                  <a:gd name="GluePoint5Y" fmla="*/ 0 h 12"/>
                  <a:gd name="GluePoint6X" fmla="*/ 251 w 251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552600" y="1833480"/>
                <a:ext cx="664920" cy="19080"/>
              </a:xfrm>
              <a:custGeom>
                <a:avLst/>
                <a:gdLst>
                  <a:gd name="textAreaLeft" fmla="*/ 0 w 664920"/>
                  <a:gd name="textAreaRight" fmla="*/ 665280 w 664920"/>
                  <a:gd name="textAreaTop" fmla="*/ 0 h 19080"/>
                  <a:gd name="textAreaBottom" fmla="*/ 19440 h 19080"/>
                  <a:gd name="GluePoint1X" fmla="*/ 0 w 418"/>
                  <a:gd name="GluePoint1Y" fmla="*/ 0 h 12"/>
                  <a:gd name="GluePoint2X" fmla="*/ 0 w 418"/>
                  <a:gd name="GluePoint2Y" fmla="*/ 12 h 12"/>
                  <a:gd name="GluePoint3X" fmla="*/ 418 w 418"/>
                  <a:gd name="GluePoint3Y" fmla="*/ 12 h 12"/>
                  <a:gd name="GluePoint4X" fmla="*/ 418 w 418"/>
                  <a:gd name="GluePoint4Y" fmla="*/ 0 h 12"/>
                  <a:gd name="GluePoint5X" fmla="*/ 0 w 418"/>
                  <a:gd name="GluePoint5Y" fmla="*/ 0 h 12"/>
                  <a:gd name="GluePoint6X" fmla="*/ 0 w 418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</p:grpSp>
      </p:grpSp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Click to edit the title text format</a:t>
            </a:r>
            <a:endParaRPr lang="en-US" sz="4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066320" y="19810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>
            <a:lvl1pPr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1pPr>
            <a:lvl2pPr lvl="1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2pPr>
            <a:lvl3pPr lvl="2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3pPr>
            <a:lvl4pPr lvl="3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4pPr>
            <a:lvl5pPr lvl="4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5pPr>
            <a:lvl6pPr lvl="5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6pPr>
            <a:lvl7pPr lvl="6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Click to edit the outline text format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743040" lvl="1" indent="-28584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Second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143000" lvl="2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Third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600200" lvl="3" indent="-22860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Fourth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4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Fifth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5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Sixth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6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Seventh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dt" idx="1"/>
          </p:nvPr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ctr">
              <a:spcBef>
                <a:spcPts val="15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ftr" idx="2"/>
          </p:nvPr>
        </p:nvSpPr>
        <p:spPr>
          <a:xfrm>
            <a:off x="342864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 Narrow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sldNum" idx="3"/>
          </p:nvPr>
        </p:nvSpPr>
        <p:spPr>
          <a:xfrm>
            <a:off x="6705360" y="6248520"/>
            <a:ext cx="190476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600" b="0" u="none" strike="noStrike">
                <a:solidFill>
                  <a:srgbClr val="FFFF00"/>
                </a:solidFill>
                <a:effectLst/>
                <a:uFillTx/>
                <a:latin typeface="Comic Sans M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6D4BDCE-51F1-4326-986E-44E3EE5B5BF6}" type="slidenum">
              <a:rPr lang="en-GB" sz="1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&lt;number&gt;</a:t>
            </a:fld>
            <a:endParaRPr lang="en-US" sz="1600" b="0" u="none" strike="noStrike">
              <a:solidFill>
                <a:srgbClr val="000000"/>
              </a:solidFill>
              <a:effectLst/>
              <a:uFillTx/>
              <a:latin typeface="Arial Narrow"/>
            </a:endParaRPr>
          </a:p>
        </p:txBody>
      </p:sp>
      <p:sp>
        <p:nvSpPr>
          <p:cNvPr id="20" name="Text Box 20"/>
          <p:cNvSpPr/>
          <p:nvPr/>
        </p:nvSpPr>
        <p:spPr>
          <a:xfrm rot="16200000">
            <a:off x="-1582200" y="402948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21" name="Picture 21" descr="scottishflag"/>
          <p:cNvPicPr/>
          <p:nvPr/>
        </p:nvPicPr>
        <p:blipFill>
          <a:blip r:embed="rId2"/>
          <a:stretch/>
        </p:blipFill>
        <p:spPr>
          <a:xfrm>
            <a:off x="179280" y="76500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" name="Picture 22" descr="Office Objects 0572"/>
          <p:cNvPicPr/>
          <p:nvPr/>
        </p:nvPicPr>
        <p:blipFill>
          <a:blip r:embed="rId3"/>
          <a:stretch/>
        </p:blipFill>
        <p:spPr>
          <a:xfrm>
            <a:off x="7451640" y="26028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" name="TextBox 22"/>
          <p:cNvSpPr/>
          <p:nvPr/>
        </p:nvSpPr>
        <p:spPr>
          <a:xfrm>
            <a:off x="142920" y="1428840"/>
            <a:ext cx="7549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APP 1.1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2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 Box 20"/>
          <p:cNvSpPr/>
          <p:nvPr/>
        </p:nvSpPr>
        <p:spPr>
          <a:xfrm rot="16200000">
            <a:off x="-1462680" y="4029480"/>
            <a:ext cx="37771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EEF82A"/>
                </a:solidFill>
                <a:effectLst/>
                <a:uFillTx/>
                <a:latin typeface="Calibri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95" name="Picture 21" descr="scottishflag"/>
          <p:cNvPicPr/>
          <p:nvPr/>
        </p:nvPicPr>
        <p:blipFill>
          <a:blip r:embed="rId2"/>
          <a:stretch/>
        </p:blipFill>
        <p:spPr>
          <a:xfrm>
            <a:off x="179280" y="76500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6" name="Picture 22" descr="Office Objects 0572"/>
          <p:cNvPicPr/>
          <p:nvPr/>
        </p:nvPicPr>
        <p:blipFill>
          <a:blip r:embed="rId3"/>
          <a:stretch/>
        </p:blipFill>
        <p:spPr>
          <a:xfrm>
            <a:off x="7451640" y="26028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7" name="TextBox 9"/>
          <p:cNvSpPr/>
          <p:nvPr/>
        </p:nvSpPr>
        <p:spPr>
          <a:xfrm>
            <a:off x="153360" y="1428840"/>
            <a:ext cx="7340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alibri"/>
              </a:rPr>
              <a:t>APP 1.1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dt" idx="28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p>
            <a:pPr indent="0" algn="ctr">
              <a:spcBef>
                <a:spcPts val="15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ftr" idx="29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p>
            <a:pPr indent="0" algn="ctr">
              <a:spcBef>
                <a:spcPts val="15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sldNum" idx="30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u="none" strike="noStrike">
                <a:solidFill>
                  <a:srgbClr val="898989"/>
                </a:solidFill>
                <a:effectLst/>
                <a:uFillTx/>
                <a:latin typeface="Arial Narrow"/>
              </a:defRPr>
            </a:lvl1pPr>
          </a:lstStyle>
          <a:p>
            <a:pPr indent="0" algn="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97CCA54-1EA7-4481-A323-598C4BCF4993}" type="slidenum">
              <a:rPr lang="en-GB" sz="1200" b="0" u="none" strike="noStrike">
                <a:solidFill>
                  <a:srgbClr val="898989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Arial Narrow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Round Diagonal Corner Rectangle 6"/>
          <p:cNvGrpSpPr/>
          <p:nvPr/>
        </p:nvGrpSpPr>
        <p:grpSpPr>
          <a:xfrm>
            <a:off x="152280" y="133200"/>
            <a:ext cx="8832960" cy="6591600"/>
            <a:chOff x="152280" y="133200"/>
            <a:chExt cx="8832960" cy="6591600"/>
          </a:xfrm>
        </p:grpSpPr>
        <p:pic>
          <p:nvPicPr>
            <p:cNvPr id="25" name="Round Diagonal Corner Rectangle 6"/>
            <p:cNvPicPr/>
            <p:nvPr/>
          </p:nvPicPr>
          <p:blipFill>
            <a:blip r:embed="rId3"/>
            <a:stretch/>
          </p:blipFill>
          <p:spPr>
            <a:xfrm>
              <a:off x="152280" y="133200"/>
              <a:ext cx="8832960" cy="65916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6" name=""/>
            <p:cNvSpPr/>
            <p:nvPr/>
          </p:nvSpPr>
          <p:spPr>
            <a:xfrm>
              <a:off x="392040" y="374760"/>
              <a:ext cx="8356680" cy="6110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ctr">
              <a:no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27" name="PlaceHolder 1"/>
          <p:cNvSpPr>
            <a:spLocks noGrp="1"/>
          </p:cNvSpPr>
          <p:nvPr>
            <p:ph type="ftr" idx="4"/>
          </p:nvPr>
        </p:nvSpPr>
        <p:spPr>
          <a:xfrm>
            <a:off x="1294920" y="6400440"/>
            <a:ext cx="4211640" cy="2746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spcBef>
                <a:spcPts val="81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300" b="0" u="none" strike="noStrike">
                <a:solidFill>
                  <a:srgbClr val="B9BBB2"/>
                </a:solidFill>
                <a:effectLst/>
                <a:uFillTx/>
                <a:latin typeface="Arial Narrow"/>
              </a:defRPr>
            </a:lvl1pPr>
          </a:lstStyle>
          <a:p>
            <a:pPr indent="0" algn="r">
              <a:spcBef>
                <a:spcPts val="81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300" b="0" u="none" strike="noStrike">
                <a:solidFill>
                  <a:srgbClr val="B9BBB2"/>
                </a:solidFill>
                <a:effectLst/>
                <a:uFillTx/>
                <a:latin typeface="Arial Narrow"/>
              </a:rPr>
              <a:t>www.mathsrevision.com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 Narrow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dt" idx="5"/>
          </p:nvPr>
        </p:nvSpPr>
        <p:spPr>
          <a:xfrm>
            <a:off x="5562720" y="6400440"/>
            <a:ext cx="3001680" cy="2746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ctr">
              <a:spcBef>
                <a:spcPts val="15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sldNum" idx="6"/>
          </p:nvPr>
        </p:nvSpPr>
        <p:spPr>
          <a:xfrm>
            <a:off x="8638920" y="6515280"/>
            <a:ext cx="463320" cy="2728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r">
              <a:spcBef>
                <a:spcPts val="100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600" b="0" u="none" strike="noStrike">
                <a:solidFill>
                  <a:srgbClr val="DFE0D4"/>
                </a:solidFill>
                <a:effectLst/>
                <a:uFillTx/>
                <a:latin typeface="Arial Narrow"/>
              </a:defRPr>
            </a:lvl1pPr>
          </a:lstStyle>
          <a:p>
            <a:pPr indent="0" algn="r">
              <a:spcBef>
                <a:spcPts val="100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B150875-426E-4B99-A032-2DAFBF933E4F}" type="slidenum">
              <a:rPr lang="en-GB" sz="1600" b="0" u="none" strike="noStrike">
                <a:solidFill>
                  <a:srgbClr val="DFE0D4"/>
                </a:solidFill>
                <a:effectLst/>
                <a:uFillTx/>
                <a:latin typeface="Arial Narrow"/>
              </a:rPr>
              <a:t>&lt;number&gt;</a:t>
            </a:fld>
            <a:endParaRPr lang="en-US" sz="1600" b="0" u="none" strike="noStrike">
              <a:solidFill>
                <a:srgbClr val="000000"/>
              </a:solidFill>
              <a:effectLst/>
              <a:uFillTx/>
              <a:latin typeface="Arial Narrow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marL="54000" indent="-5400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600" b="0" u="none" strike="noStrike">
                <a:solidFill>
                  <a:srgbClr val="E7EACB"/>
                </a:solidFill>
                <a:effectLst/>
                <a:uFillTx/>
                <a:latin typeface="Rockwell"/>
              </a:defRPr>
            </a:lvl1pPr>
          </a:lstStyle>
          <a:p>
            <a:pPr marL="54000" indent="-5400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600" b="0" u="none" strike="noStrike">
                <a:solidFill>
                  <a:srgbClr val="E7EACB"/>
                </a:solidFill>
                <a:effectLst/>
                <a:uFillTx/>
                <a:latin typeface="Rockwell"/>
              </a:rPr>
              <a:t>Click to edit the title text format</a:t>
            </a:r>
            <a:endParaRPr lang="en-US" sz="4600" b="0" u="none" strike="noStrike">
              <a:solidFill>
                <a:srgbClr val="E7EACB"/>
              </a:solidFill>
              <a:effectLst/>
              <a:uFillTx/>
              <a:latin typeface="Rockwel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164628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buClr>
                <a:srgbClr val="72A376"/>
              </a:buClr>
              <a:buSzPct val="70000"/>
              <a:buFont typeface="Wingdings 2" charset="2"/>
              <a:buChar char="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Rockwell"/>
              </a:defRPr>
            </a:lvl1pPr>
            <a:lvl2pPr lvl="1" algn="l">
              <a:buClr>
                <a:srgbClr val="B0CCB0"/>
              </a:buClr>
              <a:buSzPct val="90000"/>
              <a:buFont typeface="Rockwel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Rockwell"/>
              </a:defRPr>
            </a:lvl2pPr>
            <a:lvl3pPr lvl="2" algn="l">
              <a:buClr>
                <a:srgbClr val="A8CDD7"/>
              </a:buClr>
              <a:buFont typeface="Wingdings 2" charset="2"/>
              <a:buChar char="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Rockwell"/>
              </a:defRPr>
            </a:lvl3pPr>
            <a:lvl4pPr lvl="3" algn="l">
              <a:buClr>
                <a:srgbClr val="A8CDD7"/>
              </a:buClr>
              <a:buFont typeface="Wingdings 2" charset="2"/>
              <a:buChar char="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Rockwell"/>
              </a:defRPr>
            </a:lvl4pPr>
            <a:lvl5pPr lvl="4" algn="l">
              <a:buClr>
                <a:srgbClr val="A8CDD7"/>
              </a:buClr>
              <a:buFont typeface="Wingdings 2" charset="2"/>
              <a:buChar char="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Rockwell"/>
              </a:defRPr>
            </a:lvl5pPr>
            <a:lvl6pPr lvl="5" algn="l">
              <a:buClr>
                <a:srgbClr val="FFFFFF"/>
              </a:buClr>
              <a:buFont typeface="Wingdings 2" charset="2"/>
              <a:buChar char="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Rockwell"/>
              </a:defRPr>
            </a:lvl6pPr>
            <a:lvl7pPr lvl="6" algn="l">
              <a:buClr>
                <a:srgbClr val="FFFFFF"/>
              </a:buClr>
              <a:buFont typeface="Wingdings 2" charset="2"/>
              <a:buChar char="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Rockwell"/>
              </a:defRPr>
            </a:lvl7pPr>
          </a:lstStyle>
          <a:p>
            <a:pPr marL="291960" indent="-291960" algn="l">
              <a:buClr>
                <a:srgbClr val="72A376"/>
              </a:buClr>
              <a:buSzPct val="70000"/>
              <a:buFont typeface="Wingdings 2" charset="2"/>
              <a:buChar char="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Rockwell"/>
              </a:rPr>
              <a:t>Click to edit the outline text format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Rockwell"/>
            </a:endParaRPr>
          </a:p>
          <a:p>
            <a:pPr marL="639720" lvl="1" indent="-228600" algn="l">
              <a:buClr>
                <a:srgbClr val="B0CCB0"/>
              </a:buClr>
              <a:buSzPct val="90000"/>
              <a:buFont typeface="Rockwel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Rockwell"/>
              </a:rPr>
              <a:t>Second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Rockwell"/>
            </a:endParaRPr>
          </a:p>
          <a:p>
            <a:pPr marL="822240" lvl="2" indent="-190440" algn="l">
              <a:buClr>
                <a:srgbClr val="A8CDD7"/>
              </a:buClr>
              <a:buFont typeface="Wingdings 2" charset="2"/>
              <a:buChar char="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Rockwell"/>
              </a:rPr>
              <a:t>Third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Rockwell"/>
            </a:endParaRPr>
          </a:p>
          <a:p>
            <a:pPr marL="1004760" lvl="3" indent="-182520" algn="l">
              <a:buClr>
                <a:srgbClr val="A8CDD7"/>
              </a:buClr>
              <a:buFont typeface="Wingdings 2" charset="2"/>
              <a:buChar char="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Rockwell"/>
              </a:rPr>
              <a:t>Fourth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Rockwell"/>
            </a:endParaRPr>
          </a:p>
          <a:p>
            <a:pPr marL="1187280" lvl="4" indent="-182520" algn="l">
              <a:buClr>
                <a:srgbClr val="A8CDD7"/>
              </a:buClr>
              <a:buFont typeface="Wingdings 2" charset="2"/>
              <a:buChar char="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Rockwell"/>
              </a:rPr>
              <a:t>Fifth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Rockwell"/>
            </a:endParaRPr>
          </a:p>
          <a:p>
            <a:pPr marL="1187280" lvl="5" indent="-182520" algn="l">
              <a:buClr>
                <a:srgbClr val="FFFFFF"/>
              </a:buClr>
              <a:buFont typeface="Wingdings 2" charset="2"/>
              <a:buChar char="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Rockwell"/>
              </a:rPr>
              <a:t>Sixth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Rockwell"/>
            </a:endParaRPr>
          </a:p>
          <a:p>
            <a:pPr marL="1187280" lvl="6" indent="-182520" algn="l">
              <a:buClr>
                <a:srgbClr val="FFFFFF"/>
              </a:buClr>
              <a:buFont typeface="Wingdings 2" charset="2"/>
              <a:buChar char="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Rockwell"/>
              </a:rPr>
              <a:t>Seventh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Rockwell"/>
            </a:endParaRPr>
          </a:p>
        </p:txBody>
      </p:sp>
      <p:sp>
        <p:nvSpPr>
          <p:cNvPr id="32" name="Text Box 20"/>
          <p:cNvSpPr/>
          <p:nvPr/>
        </p:nvSpPr>
        <p:spPr>
          <a:xfrm rot="16200000">
            <a:off x="-1582200" y="402948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33" name="Picture 21" descr="scottishflag"/>
          <p:cNvPicPr/>
          <p:nvPr/>
        </p:nvPicPr>
        <p:blipFill>
          <a:blip r:embed="rId4"/>
          <a:stretch/>
        </p:blipFill>
        <p:spPr>
          <a:xfrm>
            <a:off x="179280" y="76500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" name="Picture 22" descr="Office Objects 0572"/>
          <p:cNvPicPr/>
          <p:nvPr/>
        </p:nvPicPr>
        <p:blipFill>
          <a:blip r:embed="rId5"/>
          <a:stretch/>
        </p:blipFill>
        <p:spPr>
          <a:xfrm>
            <a:off x="7451640" y="26028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" name="TextBox 10"/>
          <p:cNvSpPr/>
          <p:nvPr/>
        </p:nvSpPr>
        <p:spPr>
          <a:xfrm>
            <a:off x="182880" y="1428840"/>
            <a:ext cx="675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Rockwell"/>
              </a:rPr>
              <a:t>Higher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6" name="TextBox 11"/>
          <p:cNvSpPr/>
          <p:nvPr/>
        </p:nvSpPr>
        <p:spPr>
          <a:xfrm>
            <a:off x="3940560" y="1324080"/>
            <a:ext cx="1526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Rockwell"/>
              </a:rPr>
              <a:t>Outcome 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2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body"/>
          </p:nvPr>
        </p:nvSpPr>
        <p:spPr>
          <a:xfrm>
            <a:off x="457200" y="1447560"/>
            <a:ext cx="8229600" cy="4678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defRPr>
            </a:lvl1pPr>
            <a:lvl2pPr lvl="1" algn="l">
              <a:spcBef>
                <a:spcPts val="601"/>
              </a:spcBef>
              <a:buClr>
                <a:srgbClr val="D6903D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defRPr>
            </a:lvl2pPr>
            <a:lvl3pPr lvl="2" algn="l">
              <a:spcBef>
                <a:spcPts val="601"/>
              </a:spcBef>
              <a:buClr>
                <a:srgbClr val="B37732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defRPr>
            </a:lvl3pPr>
            <a:lvl4pPr lvl="3" algn="l">
              <a:spcBef>
                <a:spcPts val="601"/>
              </a:spcBef>
              <a:buClr>
                <a:srgbClr val="D6903D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defRPr>
            </a:lvl4pPr>
            <a:lvl5pPr lvl="4" algn="l">
              <a:spcBef>
                <a:spcPts val="601"/>
              </a:spcBef>
              <a:buClr>
                <a:srgbClr val="D6903D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defRPr>
            </a:lvl5pPr>
            <a:lvl6pPr lvl="5" algn="l">
              <a:spcBef>
                <a:spcPts val="601"/>
              </a:spcBef>
              <a:buClr>
                <a:srgbClr val="FFFFFF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defRPr>
            </a:lvl6pPr>
            <a:lvl7pPr lvl="6" algn="l">
              <a:spcBef>
                <a:spcPts val="601"/>
              </a:spcBef>
              <a:buClr>
                <a:srgbClr val="FFFFFF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defRPr>
            </a:lvl7pPr>
          </a:lstStyle>
          <a:p>
            <a:pPr marL="272880" indent="-272880" algn="l"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rPr>
              <a:t>Click to edit the outline text format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Constantia"/>
            </a:endParaRPr>
          </a:p>
          <a:p>
            <a:pPr marL="639720" lvl="1" indent="-272880" algn="l">
              <a:spcBef>
                <a:spcPts val="601"/>
              </a:spcBef>
              <a:buClr>
                <a:srgbClr val="D6903D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rPr>
              <a:t>Second Outline Level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Constantia"/>
            </a:endParaRPr>
          </a:p>
          <a:p>
            <a:pPr marL="1004760" lvl="2" indent="-228600" algn="l">
              <a:spcBef>
                <a:spcPts val="601"/>
              </a:spcBef>
              <a:buClr>
                <a:srgbClr val="B37732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rPr>
              <a:t>Third Outline Level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Constantia"/>
            </a:endParaRPr>
          </a:p>
          <a:p>
            <a:pPr marL="1279440" lvl="3" indent="-228600" algn="l">
              <a:spcBef>
                <a:spcPts val="601"/>
              </a:spcBef>
              <a:buClr>
                <a:srgbClr val="D6903D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rPr>
              <a:t>Fourth Outline Level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Constantia"/>
            </a:endParaRPr>
          </a:p>
          <a:p>
            <a:pPr marL="1554120" lvl="4" indent="-228600" algn="l">
              <a:spcBef>
                <a:spcPts val="601"/>
              </a:spcBef>
              <a:buClr>
                <a:srgbClr val="D6903D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rPr>
              <a:t>Fifth Outline Level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Constantia"/>
            </a:endParaRPr>
          </a:p>
          <a:p>
            <a:pPr marL="1554120" lvl="5" indent="-228600" algn="l">
              <a:spcBef>
                <a:spcPts val="601"/>
              </a:spcBef>
              <a:buClr>
                <a:srgbClr val="FFFFFF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rPr>
              <a:t>Sixth Outline Level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Constantia"/>
            </a:endParaRPr>
          </a:p>
          <a:p>
            <a:pPr marL="1554120" lvl="6" indent="-228600" algn="l">
              <a:spcBef>
                <a:spcPts val="601"/>
              </a:spcBef>
              <a:buClr>
                <a:srgbClr val="FFFFFF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rPr>
              <a:t>Seventh Outline Level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Constantia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dt" idx="7"/>
          </p:nvPr>
        </p:nvSpPr>
        <p:spPr>
          <a:xfrm>
            <a:off x="5791320" y="6203520"/>
            <a:ext cx="2590560" cy="3841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p>
            <a:pPr indent="0" algn="ctr">
              <a:spcBef>
                <a:spcPts val="15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ftr" idx="8"/>
          </p:nvPr>
        </p:nvSpPr>
        <p:spPr>
          <a:xfrm>
            <a:off x="2133720" y="6203520"/>
            <a:ext cx="3581280" cy="3841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u="none" strike="noStrike">
                <a:solidFill>
                  <a:srgbClr val="FEFAC9"/>
                </a:solidFill>
                <a:effectLst/>
                <a:uFillTx/>
                <a:latin typeface="Arial Narrow"/>
              </a:defRPr>
            </a:lvl1pPr>
          </a:lstStyle>
          <a:p>
            <a:pPr indent="0" algn="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u="none" strike="noStrike">
                <a:solidFill>
                  <a:srgbClr val="FEFAC9"/>
                </a:solidFill>
                <a:effectLst/>
                <a:uFillTx/>
                <a:latin typeface="Arial Narrow"/>
              </a:rPr>
              <a:t>www.mathsrevision.com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 Narrow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sldNum" idx="9"/>
          </p:nvPr>
        </p:nvSpPr>
        <p:spPr>
          <a:xfrm>
            <a:off x="8410320" y="6181560"/>
            <a:ext cx="609480" cy="45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spcBef>
                <a:spcPts val="100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600" b="0" u="none" strike="noStrike">
                <a:solidFill>
                  <a:srgbClr val="FEFAC9"/>
                </a:solidFill>
                <a:effectLst/>
                <a:uFillTx/>
                <a:latin typeface="Arial Narrow"/>
              </a:defRPr>
            </a:lvl1pPr>
          </a:lstStyle>
          <a:p>
            <a:pPr indent="0" algn="ctr">
              <a:spcBef>
                <a:spcPts val="100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16E5D4D-EAA1-4913-919F-9DC4EC3CE8BD}" type="slidenum">
              <a:rPr lang="en-GB" sz="1600" b="0" u="none" strike="noStrike">
                <a:solidFill>
                  <a:srgbClr val="FEFAC9"/>
                </a:solidFill>
                <a:effectLst/>
                <a:uFillTx/>
                <a:latin typeface="Arial Narrow"/>
              </a:rPr>
              <a:t>&lt;number&gt;</a:t>
            </a:fld>
            <a:endParaRPr lang="en-US" sz="1600" b="0" u="none" strike="noStrike">
              <a:solidFill>
                <a:srgbClr val="000000"/>
              </a:solidFill>
              <a:effectLst/>
              <a:uFillTx/>
              <a:latin typeface="Arial Narrow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200" b="0" u="none" strike="noStrike">
                <a:solidFill>
                  <a:srgbClr val="F9F9F9"/>
                </a:solidFill>
                <a:effectLst/>
                <a:uFillTx/>
                <a:latin typeface="Constantia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200" b="0" u="none" strike="noStrike">
                <a:solidFill>
                  <a:srgbClr val="F9F9F9"/>
                </a:solidFill>
                <a:effectLst/>
                <a:uFillTx/>
                <a:latin typeface="Constantia"/>
              </a:rPr>
              <a:t>Click to edit the title text format</a:t>
            </a:r>
            <a:endParaRPr lang="en-US" sz="4200" b="0" u="none" strike="noStrike">
              <a:solidFill>
                <a:srgbClr val="F9F9F9"/>
              </a:solidFill>
              <a:effectLst/>
              <a:uFillTx/>
              <a:latin typeface="Constantia"/>
            </a:endParaRPr>
          </a:p>
        </p:txBody>
      </p:sp>
      <p:sp>
        <p:nvSpPr>
          <p:cNvPr id="42" name="Text Box 20"/>
          <p:cNvSpPr/>
          <p:nvPr/>
        </p:nvSpPr>
        <p:spPr>
          <a:xfrm rot="16200000">
            <a:off x="-1582200" y="402948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43" name="Picture 21" descr="scottishflag"/>
          <p:cNvPicPr/>
          <p:nvPr/>
        </p:nvPicPr>
        <p:blipFill>
          <a:blip r:embed="rId3"/>
          <a:stretch/>
        </p:blipFill>
        <p:spPr>
          <a:xfrm>
            <a:off x="179280" y="76500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4" name="Picture 22" descr="Office Objects 0572"/>
          <p:cNvPicPr/>
          <p:nvPr/>
        </p:nvPicPr>
        <p:blipFill>
          <a:blip r:embed="rId4"/>
          <a:stretch/>
        </p:blipFill>
        <p:spPr>
          <a:xfrm>
            <a:off x="7451640" y="26028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5" name="TextBox 11"/>
          <p:cNvSpPr/>
          <p:nvPr/>
        </p:nvSpPr>
        <p:spPr>
          <a:xfrm>
            <a:off x="182880" y="1428840"/>
            <a:ext cx="675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nstantia"/>
              </a:rPr>
              <a:t>Higher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6" name="TextBox 12"/>
          <p:cNvSpPr/>
          <p:nvPr/>
        </p:nvSpPr>
        <p:spPr>
          <a:xfrm>
            <a:off x="3940560" y="1324080"/>
            <a:ext cx="1526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nstantia"/>
              </a:rPr>
              <a:t>Outcome 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dt" idx="10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ctr">
              <a:spcBef>
                <a:spcPts val="15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ftr" idx="11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ctr">
              <a:spcBef>
                <a:spcPts val="15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sldNum" idx="12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C6A4D79-03BE-4361-8ED2-19AC04866C6F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Arial Narrow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5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body"/>
          </p:nvPr>
        </p:nvSpPr>
        <p:spPr>
          <a:xfrm>
            <a:off x="457200" y="1447560"/>
            <a:ext cx="8229600" cy="4678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defRPr>
            </a:lvl1pPr>
            <a:lvl2pPr lvl="1" algn="l">
              <a:spcBef>
                <a:spcPts val="601"/>
              </a:spcBef>
              <a:buClr>
                <a:srgbClr val="D6903D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defRPr>
            </a:lvl2pPr>
            <a:lvl3pPr lvl="2" algn="l">
              <a:spcBef>
                <a:spcPts val="601"/>
              </a:spcBef>
              <a:buClr>
                <a:srgbClr val="B37732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defRPr>
            </a:lvl3pPr>
            <a:lvl4pPr lvl="3" algn="l">
              <a:spcBef>
                <a:spcPts val="601"/>
              </a:spcBef>
              <a:buClr>
                <a:srgbClr val="D6903D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defRPr>
            </a:lvl4pPr>
            <a:lvl5pPr lvl="4" algn="l">
              <a:spcBef>
                <a:spcPts val="601"/>
              </a:spcBef>
              <a:buClr>
                <a:srgbClr val="D6903D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defRPr>
            </a:lvl5pPr>
            <a:lvl6pPr lvl="5" algn="l">
              <a:spcBef>
                <a:spcPts val="601"/>
              </a:spcBef>
              <a:buClr>
                <a:srgbClr val="FFFFFF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defRPr>
            </a:lvl6pPr>
            <a:lvl7pPr lvl="6" algn="l">
              <a:spcBef>
                <a:spcPts val="601"/>
              </a:spcBef>
              <a:buClr>
                <a:srgbClr val="FFFFFF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defRPr>
            </a:lvl7pPr>
          </a:lstStyle>
          <a:p>
            <a:pPr marL="272880" indent="-272880" algn="l"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rPr>
              <a:t>Click to edit the outline text format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Constantia"/>
            </a:endParaRPr>
          </a:p>
          <a:p>
            <a:pPr marL="639720" lvl="1" indent="-272880" algn="l">
              <a:spcBef>
                <a:spcPts val="601"/>
              </a:spcBef>
              <a:buClr>
                <a:srgbClr val="D6903D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rPr>
              <a:t>Second Outline Level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Constantia"/>
            </a:endParaRPr>
          </a:p>
          <a:p>
            <a:pPr marL="1004760" lvl="2" indent="-228600" algn="l">
              <a:spcBef>
                <a:spcPts val="601"/>
              </a:spcBef>
              <a:buClr>
                <a:srgbClr val="B37732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rPr>
              <a:t>Third Outline Level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Constantia"/>
            </a:endParaRPr>
          </a:p>
          <a:p>
            <a:pPr marL="1279440" lvl="3" indent="-228600" algn="l">
              <a:spcBef>
                <a:spcPts val="601"/>
              </a:spcBef>
              <a:buClr>
                <a:srgbClr val="D6903D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rPr>
              <a:t>Fourth Outline Level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Constantia"/>
            </a:endParaRPr>
          </a:p>
          <a:p>
            <a:pPr marL="1554120" lvl="4" indent="-228600" algn="l">
              <a:spcBef>
                <a:spcPts val="601"/>
              </a:spcBef>
              <a:buClr>
                <a:srgbClr val="D6903D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rPr>
              <a:t>Fifth Outline Level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Constantia"/>
            </a:endParaRPr>
          </a:p>
          <a:p>
            <a:pPr marL="1554120" lvl="5" indent="-228600" algn="l">
              <a:spcBef>
                <a:spcPts val="601"/>
              </a:spcBef>
              <a:buClr>
                <a:srgbClr val="FFFFFF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rPr>
              <a:t>Sixth Outline Level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Constantia"/>
            </a:endParaRPr>
          </a:p>
          <a:p>
            <a:pPr marL="1554120" lvl="6" indent="-228600" algn="l">
              <a:spcBef>
                <a:spcPts val="601"/>
              </a:spcBef>
              <a:buClr>
                <a:srgbClr val="FFFFFF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rPr>
              <a:t>Seventh Outline Level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Constantia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dt" idx="13"/>
          </p:nvPr>
        </p:nvSpPr>
        <p:spPr>
          <a:xfrm>
            <a:off x="5791320" y="6203520"/>
            <a:ext cx="2590560" cy="3841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u="none" strike="noStrike">
                <a:solidFill>
                  <a:srgbClr val="FEFAC9"/>
                </a:solidFill>
                <a:effectLst/>
                <a:uFillTx/>
                <a:latin typeface="Constantia"/>
              </a:defRPr>
            </a:lvl1pPr>
          </a:lstStyle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>
                <a:solidFill>
                  <a:srgbClr val="FEFAC9"/>
                </a:solidFill>
                <a:effectLst/>
                <a:uFillTx/>
                <a:latin typeface="Constantia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 Narrow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ftr" idx="14"/>
          </p:nvPr>
        </p:nvSpPr>
        <p:spPr>
          <a:xfrm>
            <a:off x="2133720" y="6203520"/>
            <a:ext cx="3581280" cy="3841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p>
            <a:pPr indent="0" algn="ctr">
              <a:spcBef>
                <a:spcPts val="15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sldNum" idx="15"/>
          </p:nvPr>
        </p:nvSpPr>
        <p:spPr>
          <a:xfrm>
            <a:off x="8410320" y="6181560"/>
            <a:ext cx="609480" cy="45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600" b="0" u="none" strike="noStrike">
                <a:solidFill>
                  <a:srgbClr val="FEFAC9"/>
                </a:solidFill>
                <a:effectLst/>
                <a:uFillTx/>
                <a:latin typeface="Constantia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BA43AFD-FB2F-4AE9-B4C5-CA2E87ED5E9F}" type="slidenum">
              <a:rPr lang="en-GB" sz="1600" b="0" u="none" strike="noStrike">
                <a:solidFill>
                  <a:srgbClr val="FEFAC9"/>
                </a:solidFill>
                <a:effectLst/>
                <a:uFillTx/>
                <a:latin typeface="Constantia"/>
              </a:rPr>
              <a:t>&lt;number&gt;</a:t>
            </a:fld>
            <a:endParaRPr lang="en-US" sz="1600" b="0" u="none" strike="noStrike">
              <a:solidFill>
                <a:srgbClr val="000000"/>
              </a:solidFill>
              <a:effectLst/>
              <a:uFillTx/>
              <a:latin typeface="Arial Narrow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200" b="0" u="none" strike="noStrike">
                <a:solidFill>
                  <a:srgbClr val="F9F9F9"/>
                </a:solidFill>
                <a:effectLst/>
                <a:uFillTx/>
                <a:latin typeface="Constantia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200" b="0" u="none" strike="noStrike">
                <a:solidFill>
                  <a:srgbClr val="F9F9F9"/>
                </a:solidFill>
                <a:effectLst/>
                <a:uFillTx/>
                <a:latin typeface="Constantia"/>
              </a:rPr>
              <a:t>Click to edit the title text format</a:t>
            </a:r>
            <a:endParaRPr lang="en-US" sz="4200" b="0" u="none" strike="noStrike">
              <a:solidFill>
                <a:srgbClr val="F9F9F9"/>
              </a:solidFill>
              <a:effectLst/>
              <a:uFillTx/>
              <a:latin typeface="Constanti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8"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2"/>
          <p:cNvGrpSpPr/>
          <p:nvPr/>
        </p:nvGrpSpPr>
        <p:grpSpPr>
          <a:xfrm>
            <a:off x="0" y="6480"/>
            <a:ext cx="9140760" cy="6851520"/>
            <a:chOff x="0" y="6480"/>
            <a:chExt cx="9140760" cy="6851520"/>
          </a:xfrm>
        </p:grpSpPr>
        <p:sp>
          <p:nvSpPr>
            <p:cNvPr id="58" name="Freeform 3"/>
            <p:cNvSpPr/>
            <p:nvPr/>
          </p:nvSpPr>
          <p:spPr>
            <a:xfrm>
              <a:off x="885960" y="1843200"/>
              <a:ext cx="8254800" cy="5014800"/>
            </a:xfrm>
            <a:custGeom>
              <a:avLst/>
              <a:gdLst>
                <a:gd name="textAreaLeft" fmla="*/ 0 w 8254800"/>
                <a:gd name="textAreaRight" fmla="*/ 8255160 w 8254800"/>
                <a:gd name="textAreaTop" fmla="*/ 0 h 5014800"/>
                <a:gd name="textAreaBottom" fmla="*/ 5015160 h 5014800"/>
                <a:gd name="GluePoint1X" fmla="*/ 0 w 5184"/>
                <a:gd name="GluePoint1Y" fmla="*/ 3159 h 3159"/>
                <a:gd name="GluePoint2X" fmla="*/ 5184 w 5184"/>
                <a:gd name="GluePoint2Y" fmla="*/ 3159 h 3159"/>
                <a:gd name="GluePoint3X" fmla="*/ 5184 w 5184"/>
                <a:gd name="GluePoint3Y" fmla="*/ 0 h 3159"/>
                <a:gd name="GluePoint4X" fmla="*/ 0 w 5184"/>
                <a:gd name="GluePoint4Y" fmla="*/ 0 h 3159"/>
                <a:gd name="GluePoint5X" fmla="*/ 0 w 5184"/>
                <a:gd name="GluePoint5Y" fmla="*/ 3159 h 3159"/>
                <a:gd name="GluePoint6X" fmla="*/ 0 w 5184"/>
                <a:gd name="GluePoint6Y" fmla="*/ 3159 h 3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99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59" name="Freeform 4"/>
            <p:cNvSpPr/>
            <p:nvPr/>
          </p:nvSpPr>
          <p:spPr>
            <a:xfrm>
              <a:off x="0" y="1843200"/>
              <a:ext cx="885960" cy="5014800"/>
            </a:xfrm>
            <a:custGeom>
              <a:avLst/>
              <a:gdLst>
                <a:gd name="textAreaLeft" fmla="*/ 0 w 885960"/>
                <a:gd name="textAreaRight" fmla="*/ 885960 w 885960"/>
                <a:gd name="textAreaTop" fmla="*/ 0 h 5014800"/>
                <a:gd name="textAreaBottom" fmla="*/ 5015160 h 5014800"/>
                <a:gd name="GluePoint1X" fmla="*/ 0 w 556"/>
                <a:gd name="GluePoint1Y" fmla="*/ 0 h 3159"/>
                <a:gd name="GluePoint2X" fmla="*/ 0 w 556"/>
                <a:gd name="GluePoint2Y" fmla="*/ 3159 h 3159"/>
                <a:gd name="GluePoint3X" fmla="*/ 556 w 556"/>
                <a:gd name="GluePoint3Y" fmla="*/ 3159 h 3159"/>
                <a:gd name="GluePoint4X" fmla="*/ 556 w 556"/>
                <a:gd name="GluePoint4Y" fmla="*/ 0 h 3159"/>
                <a:gd name="GluePoint5X" fmla="*/ 0 w 556"/>
                <a:gd name="GluePoint5Y" fmla="*/ 0 h 3159"/>
                <a:gd name="GluePoint6X" fmla="*/ 0 w 556"/>
                <a:gd name="GluePoint6Y" fmla="*/ 0 h 3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99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pSp>
          <p:nvGrpSpPr>
            <p:cNvPr id="60" name="Group 5"/>
            <p:cNvGrpSpPr/>
            <p:nvPr/>
          </p:nvGrpSpPr>
          <p:grpSpPr>
            <a:xfrm>
              <a:off x="0" y="6480"/>
              <a:ext cx="9140760" cy="6851520"/>
              <a:chOff x="0" y="6480"/>
              <a:chExt cx="9140760" cy="6851520"/>
            </a:xfrm>
          </p:grpSpPr>
          <p:sp>
            <p:nvSpPr>
              <p:cNvPr id="61" name="Freeform 6"/>
              <p:cNvSpPr/>
              <p:nvPr/>
            </p:nvSpPr>
            <p:spPr>
              <a:xfrm>
                <a:off x="876240" y="6480"/>
                <a:ext cx="19080" cy="110304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1103040"/>
                  <a:gd name="textAreaBottom" fmla="*/ 1103400 h 1103040"/>
                  <a:gd name="GluePoint1X" fmla="*/ 12 w 12"/>
                  <a:gd name="GluePoint1Y" fmla="*/ 0 h 695"/>
                  <a:gd name="GluePoint2X" fmla="*/ 0 w 12"/>
                  <a:gd name="GluePoint2Y" fmla="*/ 0 h 695"/>
                  <a:gd name="GluePoint3X" fmla="*/ 0 w 12"/>
                  <a:gd name="GluePoint3Y" fmla="*/ 695 h 695"/>
                  <a:gd name="GluePoint4X" fmla="*/ 12 w 12"/>
                  <a:gd name="GluePoint4Y" fmla="*/ 695 h 695"/>
                  <a:gd name="GluePoint5X" fmla="*/ 12 w 12"/>
                  <a:gd name="GluePoint5Y" fmla="*/ 0 h 695"/>
                  <a:gd name="GluePoint6X" fmla="*/ 12 w 12"/>
                  <a:gd name="GluePoint6Y" fmla="*/ 0 h 69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62" name="Freeform 7"/>
              <p:cNvSpPr/>
              <p:nvPr/>
            </p:nvSpPr>
            <p:spPr>
              <a:xfrm>
                <a:off x="876240" y="2576520"/>
                <a:ext cx="19080" cy="428148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281480"/>
                  <a:gd name="textAreaBottom" fmla="*/ 4281840 h 4281480"/>
                  <a:gd name="GluePoint1X" fmla="*/ 0 w 12"/>
                  <a:gd name="GluePoint1Y" fmla="*/ 2697 h 2697"/>
                  <a:gd name="GluePoint2X" fmla="*/ 12 w 12"/>
                  <a:gd name="GluePoint2Y" fmla="*/ 2697 h 2697"/>
                  <a:gd name="GluePoint3X" fmla="*/ 12 w 12"/>
                  <a:gd name="GluePoint3Y" fmla="*/ 0 h 2697"/>
                  <a:gd name="GluePoint4X" fmla="*/ 0 w 12"/>
                  <a:gd name="GluePoint4Y" fmla="*/ 0 h 2697"/>
                  <a:gd name="GluePoint5X" fmla="*/ 0 w 12"/>
                  <a:gd name="GluePoint5Y" fmla="*/ 2697 h 2697"/>
                  <a:gd name="GluePoint6X" fmla="*/ 0 w 12"/>
                  <a:gd name="GluePoint6Y" fmla="*/ 2697 h 269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63" name="Freeform 8"/>
              <p:cNvSpPr/>
              <p:nvPr/>
            </p:nvSpPr>
            <p:spPr>
              <a:xfrm>
                <a:off x="1617840" y="1833480"/>
                <a:ext cx="7522920" cy="19080"/>
              </a:xfrm>
              <a:custGeom>
                <a:avLst/>
                <a:gdLst>
                  <a:gd name="textAreaLeft" fmla="*/ 0 w 7522920"/>
                  <a:gd name="textAreaRight" fmla="*/ 7523280 w 7522920"/>
                  <a:gd name="textAreaTop" fmla="*/ 0 h 19080"/>
                  <a:gd name="textAreaBottom" fmla="*/ 19440 h 19080"/>
                  <a:gd name="GluePoint1X" fmla="*/ 4724 w 4724"/>
                  <a:gd name="GluePoint1Y" fmla="*/ 0 h 12"/>
                  <a:gd name="GluePoint2X" fmla="*/ 0 w 4724"/>
                  <a:gd name="GluePoint2Y" fmla="*/ 0 h 12"/>
                  <a:gd name="GluePoint3X" fmla="*/ 0 w 4724"/>
                  <a:gd name="GluePoint3Y" fmla="*/ 12 h 12"/>
                  <a:gd name="GluePoint4X" fmla="*/ 4724 w 4724"/>
                  <a:gd name="GluePoint4Y" fmla="*/ 12 h 12"/>
                  <a:gd name="GluePoint5X" fmla="*/ 4724 w 4724"/>
                  <a:gd name="GluePoint5Y" fmla="*/ 0 h 12"/>
                  <a:gd name="GluePoint6X" fmla="*/ 4724 w 4724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64" name="Freeform 9"/>
              <p:cNvSpPr/>
              <p:nvPr/>
            </p:nvSpPr>
            <p:spPr>
              <a:xfrm>
                <a:off x="876240" y="2176560"/>
                <a:ext cx="19080" cy="39996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399960"/>
                  <a:gd name="textAreaBottom" fmla="*/ 400320 h 399960"/>
                  <a:gd name="GluePoint1X" fmla="*/ 0 w 12"/>
                  <a:gd name="GluePoint1Y" fmla="*/ 252 h 252"/>
                  <a:gd name="GluePoint2X" fmla="*/ 12 w 12"/>
                  <a:gd name="GluePoint2Y" fmla="*/ 252 h 252"/>
                  <a:gd name="GluePoint3X" fmla="*/ 12 w 12"/>
                  <a:gd name="GluePoint3Y" fmla="*/ 0 h 252"/>
                  <a:gd name="GluePoint4X" fmla="*/ 0 w 12"/>
                  <a:gd name="GluePoint4Y" fmla="*/ 0 h 252"/>
                  <a:gd name="GluePoint5X" fmla="*/ 0 w 12"/>
                  <a:gd name="GluePoint5Y" fmla="*/ 252 h 252"/>
                  <a:gd name="GluePoint6X" fmla="*/ 0 w 12"/>
                  <a:gd name="GluePoint6Y" fmla="*/ 252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65" name="Freeform 10"/>
              <p:cNvSpPr/>
              <p:nvPr/>
            </p:nvSpPr>
            <p:spPr>
              <a:xfrm>
                <a:off x="876240" y="1109520"/>
                <a:ext cx="19080" cy="4003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00320"/>
                  <a:gd name="textAreaBottom" fmla="*/ 400680 h 400320"/>
                  <a:gd name="GluePoint1X" fmla="*/ 12 w 12"/>
                  <a:gd name="GluePoint1Y" fmla="*/ 0 h 252"/>
                  <a:gd name="GluePoint2X" fmla="*/ 0 w 12"/>
                  <a:gd name="GluePoint2Y" fmla="*/ 0 h 252"/>
                  <a:gd name="GluePoint3X" fmla="*/ 0 w 12"/>
                  <a:gd name="GluePoint3Y" fmla="*/ 252 h 252"/>
                  <a:gd name="GluePoint4X" fmla="*/ 12 w 12"/>
                  <a:gd name="GluePoint4Y" fmla="*/ 252 h 252"/>
                  <a:gd name="GluePoint5X" fmla="*/ 12 w 12"/>
                  <a:gd name="GluePoint5Y" fmla="*/ 0 h 252"/>
                  <a:gd name="GluePoint6X" fmla="*/ 12 w 12"/>
                  <a:gd name="GluePoint6Y" fmla="*/ 0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66" name="Freeform 11"/>
              <p:cNvSpPr/>
              <p:nvPr/>
            </p:nvSpPr>
            <p:spPr>
              <a:xfrm>
                <a:off x="876240" y="1509840"/>
                <a:ext cx="19080" cy="6667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666720"/>
                  <a:gd name="textAreaBottom" fmla="*/ 667080 h 666720"/>
                  <a:gd name="GluePoint1X" fmla="*/ 0 w 12"/>
                  <a:gd name="GluePoint1Y" fmla="*/ 0 h 420"/>
                  <a:gd name="GluePoint2X" fmla="*/ 0 w 12"/>
                  <a:gd name="GluePoint2Y" fmla="*/ 420 h 420"/>
                  <a:gd name="GluePoint3X" fmla="*/ 12 w 12"/>
                  <a:gd name="GluePoint3Y" fmla="*/ 420 h 420"/>
                  <a:gd name="GluePoint4X" fmla="*/ 12 w 12"/>
                  <a:gd name="GluePoint4Y" fmla="*/ 0 h 420"/>
                  <a:gd name="GluePoint5X" fmla="*/ 0 w 12"/>
                  <a:gd name="GluePoint5Y" fmla="*/ 0 h 420"/>
                  <a:gd name="GluePoint6X" fmla="*/ 0 w 12"/>
                  <a:gd name="GluePoint6Y" fmla="*/ 0 h 42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67" name="Freeform 12"/>
              <p:cNvSpPr/>
              <p:nvPr/>
            </p:nvSpPr>
            <p:spPr>
              <a:xfrm>
                <a:off x="0" y="1833480"/>
                <a:ext cx="557280" cy="19080"/>
              </a:xfrm>
              <a:custGeom>
                <a:avLst/>
                <a:gdLst>
                  <a:gd name="textAreaLeft" fmla="*/ 0 w 557280"/>
                  <a:gd name="textAreaRight" fmla="*/ 557640 w 557280"/>
                  <a:gd name="textAreaTop" fmla="*/ 0 h 19080"/>
                  <a:gd name="textAreaBottom" fmla="*/ 19440 h 19080"/>
                  <a:gd name="GluePoint1X" fmla="*/ 0 w 251"/>
                  <a:gd name="GluePoint1Y" fmla="*/ 0 h 12"/>
                  <a:gd name="GluePoint2X" fmla="*/ 0 w 251"/>
                  <a:gd name="GluePoint2Y" fmla="*/ 12 h 12"/>
                  <a:gd name="GluePoint3X" fmla="*/ 251 w 251"/>
                  <a:gd name="GluePoint3Y" fmla="*/ 12 h 12"/>
                  <a:gd name="GluePoint4X" fmla="*/ 251 w 251"/>
                  <a:gd name="GluePoint4Y" fmla="*/ 0 h 12"/>
                  <a:gd name="GluePoint5X" fmla="*/ 0 w 251"/>
                  <a:gd name="GluePoint5Y" fmla="*/ 0 h 12"/>
                  <a:gd name="GluePoint6X" fmla="*/ 0 w 251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68" name="Freeform 13"/>
              <p:cNvSpPr/>
              <p:nvPr/>
            </p:nvSpPr>
            <p:spPr>
              <a:xfrm>
                <a:off x="1217520" y="1833480"/>
                <a:ext cx="400320" cy="19080"/>
              </a:xfrm>
              <a:custGeom>
                <a:avLst/>
                <a:gdLst>
                  <a:gd name="textAreaLeft" fmla="*/ 0 w 400320"/>
                  <a:gd name="textAreaRight" fmla="*/ 400680 w 400320"/>
                  <a:gd name="textAreaTop" fmla="*/ 0 h 19080"/>
                  <a:gd name="textAreaBottom" fmla="*/ 19440 h 19080"/>
                  <a:gd name="GluePoint1X" fmla="*/ 251 w 251"/>
                  <a:gd name="GluePoint1Y" fmla="*/ 0 h 12"/>
                  <a:gd name="GluePoint2X" fmla="*/ 0 w 251"/>
                  <a:gd name="GluePoint2Y" fmla="*/ 0 h 12"/>
                  <a:gd name="GluePoint3X" fmla="*/ 0 w 251"/>
                  <a:gd name="GluePoint3Y" fmla="*/ 12 h 12"/>
                  <a:gd name="GluePoint4X" fmla="*/ 251 w 251"/>
                  <a:gd name="GluePoint4Y" fmla="*/ 12 h 12"/>
                  <a:gd name="GluePoint5X" fmla="*/ 251 w 251"/>
                  <a:gd name="GluePoint5Y" fmla="*/ 0 h 12"/>
                  <a:gd name="GluePoint6X" fmla="*/ 251 w 251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69" name="Freeform 14"/>
              <p:cNvSpPr/>
              <p:nvPr/>
            </p:nvSpPr>
            <p:spPr>
              <a:xfrm>
                <a:off x="552600" y="1833480"/>
                <a:ext cx="664920" cy="19080"/>
              </a:xfrm>
              <a:custGeom>
                <a:avLst/>
                <a:gdLst>
                  <a:gd name="textAreaLeft" fmla="*/ 0 w 664920"/>
                  <a:gd name="textAreaRight" fmla="*/ 665280 w 664920"/>
                  <a:gd name="textAreaTop" fmla="*/ 0 h 19080"/>
                  <a:gd name="textAreaBottom" fmla="*/ 19440 h 19080"/>
                  <a:gd name="GluePoint1X" fmla="*/ 0 w 418"/>
                  <a:gd name="GluePoint1Y" fmla="*/ 0 h 12"/>
                  <a:gd name="GluePoint2X" fmla="*/ 0 w 418"/>
                  <a:gd name="GluePoint2Y" fmla="*/ 12 h 12"/>
                  <a:gd name="GluePoint3X" fmla="*/ 418 w 418"/>
                  <a:gd name="GluePoint3Y" fmla="*/ 12 h 12"/>
                  <a:gd name="GluePoint4X" fmla="*/ 418 w 418"/>
                  <a:gd name="GluePoint4Y" fmla="*/ 0 h 12"/>
                  <a:gd name="GluePoint5X" fmla="*/ 0 w 418"/>
                  <a:gd name="GluePoint5Y" fmla="*/ 0 h 12"/>
                  <a:gd name="GluePoint6X" fmla="*/ 0 w 418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</p:grpSp>
      </p:grpSp>
      <p:sp>
        <p:nvSpPr>
          <p:cNvPr id="70" name="Text Box 20"/>
          <p:cNvSpPr/>
          <p:nvPr/>
        </p:nvSpPr>
        <p:spPr>
          <a:xfrm rot="16200000">
            <a:off x="-1582200" y="402948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71" name="Picture 21" descr="scottishflag"/>
          <p:cNvPicPr/>
          <p:nvPr/>
        </p:nvPicPr>
        <p:blipFill>
          <a:blip r:embed="rId2"/>
          <a:stretch/>
        </p:blipFill>
        <p:spPr>
          <a:xfrm>
            <a:off x="179280" y="76500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2" name="Picture 22" descr="Office Objects 0572"/>
          <p:cNvPicPr/>
          <p:nvPr/>
        </p:nvPicPr>
        <p:blipFill>
          <a:blip r:embed="rId3"/>
          <a:stretch/>
        </p:blipFill>
        <p:spPr>
          <a:xfrm>
            <a:off x="7451640" y="26028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3" name="TextBox 22"/>
          <p:cNvSpPr/>
          <p:nvPr/>
        </p:nvSpPr>
        <p:spPr>
          <a:xfrm>
            <a:off x="142920" y="1428840"/>
            <a:ext cx="7549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APP 1.1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Click to edit the title text format</a:t>
            </a:r>
            <a:endParaRPr lang="en-US" sz="4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1066320" y="19810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>
            <a:lvl1pPr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1pPr>
            <a:lvl2pPr lvl="1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2pPr>
            <a:lvl3pPr lvl="2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3pPr>
            <a:lvl4pPr lvl="3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4pPr>
            <a:lvl5pPr lvl="4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5pPr>
            <a:lvl6pPr lvl="5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6pPr>
            <a:lvl7pPr lvl="6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Click to edit the outline text format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743040" lvl="1" indent="-28584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Second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143000" lvl="2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Third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600200" lvl="3" indent="-22860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Fourth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4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Fifth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5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Sixth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6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Seventh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dt" idx="16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ctr">
              <a:spcBef>
                <a:spcPts val="15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ftr" idx="17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ctr">
              <a:spcBef>
                <a:spcPts val="15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sldNum" idx="18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600" b="0" u="none" strike="noStrike">
                <a:solidFill>
                  <a:srgbClr val="FFFF00"/>
                </a:solidFill>
                <a:effectLst/>
                <a:uFillTx/>
                <a:latin typeface="Comic Sans M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BE0325F-3CF3-4EE0-8DB0-AF5E276DA9EF}" type="slidenum">
              <a:rPr lang="en-GB" sz="1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&lt;number&gt;</a:t>
            </a:fld>
            <a:endParaRPr lang="en-US" sz="1600" b="0" u="none" strike="noStrike">
              <a:solidFill>
                <a:srgbClr val="000000"/>
              </a:solidFill>
              <a:effectLst/>
              <a:uFillTx/>
              <a:latin typeface="Arial Narrow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2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dt" idx="19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ctr">
              <a:spcBef>
                <a:spcPts val="15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ftr" idx="20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ctr">
              <a:spcBef>
                <a:spcPts val="15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sldNum" idx="21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spcBef>
                <a:spcPts val="876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Arial Narrow"/>
              </a:defRPr>
            </a:lvl1pPr>
          </a:lstStyle>
          <a:p>
            <a:pPr indent="0" algn="r">
              <a:spcBef>
                <a:spcPts val="876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E881F75-79C7-4F92-B2F6-AAB7D20073CA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Arial Narrow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Arial Narrow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2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dt" idx="22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ctr">
              <a:spcBef>
                <a:spcPts val="15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ftr" idx="23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www.mathsrevision.com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 Narrow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sldNum" idx="24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865AEBB-2583-42F6-94F4-5C5AFD351E47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Arial Narrow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2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dt" idx="25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l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u="none" strike="noStrike">
                <a:solidFill>
                  <a:srgbClr val="898989"/>
                </a:solidFill>
                <a:effectLst/>
                <a:uFillTx/>
                <a:latin typeface="Arial Narrow"/>
              </a:defRPr>
            </a:lvl1pPr>
          </a:lstStyle>
          <a:p>
            <a:pPr indent="0" algn="l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u="none" strike="noStrike">
                <a:solidFill>
                  <a:srgbClr val="898989"/>
                </a:solidFill>
                <a:effectLst/>
                <a:uFillTx/>
                <a:latin typeface="Arial Narrow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 Narrow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ftr" idx="26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p>
            <a:pPr indent="0" algn="ctr">
              <a:spcBef>
                <a:spcPts val="15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sldNum" idx="27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u="none" strike="noStrike">
                <a:solidFill>
                  <a:srgbClr val="898989"/>
                </a:solidFill>
                <a:effectLst/>
                <a:uFillTx/>
                <a:latin typeface="Arial Narrow"/>
              </a:defRPr>
            </a:lvl1pPr>
          </a:lstStyle>
          <a:p>
            <a:pPr indent="0" algn="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FD7CC04-4299-4C25-82FD-383620A86A41}" type="slidenum">
              <a:rPr lang="en-GB" sz="1200" b="0" u="none" strike="noStrike">
                <a:solidFill>
                  <a:srgbClr val="898989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Arial Narrow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" Target="slide16.xml"/><Relationship Id="rId2" Type="http://schemas.openxmlformats.org/officeDocument/2006/relationships/slide" Target="slide20.xml"/><Relationship Id="rId3" Type="http://schemas.openxmlformats.org/officeDocument/2006/relationships/slide" Target="slide2.xml"/><Relationship Id="rId4" Type="http://schemas.openxmlformats.org/officeDocument/2006/relationships/slide" Target="slide30.xml"/><Relationship Id="rId5" Type="http://schemas.openxmlformats.org/officeDocument/2006/relationships/slide" Target="slide33.xml"/><Relationship Id="rId6" Type="http://schemas.openxmlformats.org/officeDocument/2006/relationships/slide" Target="slide23.xml"/><Relationship Id="rId7" Type="http://schemas.openxmlformats.org/officeDocument/2006/relationships/slide" Target="slide40.xml"/><Relationship Id="rId8" Type="http://schemas.openxmlformats.org/officeDocument/2006/relationships/slide" Target="slide57.xml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0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0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oleObject" Target="../embeddings/oleObject5.bin"/><Relationship Id="rId2" Type="http://schemas.openxmlformats.org/officeDocument/2006/relationships/image" Target="../media/image26.wmf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oleObject" Target="../embeddings/oleObject6.bin"/><Relationship Id="rId2" Type="http://schemas.openxmlformats.org/officeDocument/2006/relationships/image" Target="../media/image27.wmf"/><Relationship Id="rId3" Type="http://schemas.openxmlformats.org/officeDocument/2006/relationships/slideLayout" Target="../slideLayouts/slideLayout6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oleObject" Target="../embeddings/oleObject7.bin"/><Relationship Id="rId2" Type="http://schemas.openxmlformats.org/officeDocument/2006/relationships/image" Target="../media/image28.wmf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6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oleObject" Target="../embeddings/oleObject8.bin"/><Relationship Id="rId2" Type="http://schemas.openxmlformats.org/officeDocument/2006/relationships/image" Target="../media/image30.wmf"/><Relationship Id="rId3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oleObject" Target="../embeddings/oleObject9.bin"/><Relationship Id="rId2" Type="http://schemas.openxmlformats.org/officeDocument/2006/relationships/image" Target="../media/image31.wmf"/><Relationship Id="rId3" Type="http://schemas.openxmlformats.org/officeDocument/2006/relationships/image" Target="../media/image32.png"/><Relationship Id="rId4" Type="http://schemas.openxmlformats.org/officeDocument/2006/relationships/slideLayout" Target="../slideLayouts/slideLayout6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6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oleObject" Target="../embeddings/oleObject10.bin"/><Relationship Id="rId2" Type="http://schemas.openxmlformats.org/officeDocument/2006/relationships/image" Target="../media/image36.wmf"/><Relationship Id="rId3" Type="http://schemas.openxmlformats.org/officeDocument/2006/relationships/oleObject" Target="../embeddings/oleObject11.bin"/><Relationship Id="rId4" Type="http://schemas.openxmlformats.org/officeDocument/2006/relationships/image" Target="../media/image37.w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38.wmf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41.wmf"/><Relationship Id="rId11" Type="http://schemas.openxmlformats.org/officeDocument/2006/relationships/image" Target="../media/image42.png"/><Relationship Id="rId1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oleObject" Target="../embeddings/oleObject14.bin"/><Relationship Id="rId2" Type="http://schemas.openxmlformats.org/officeDocument/2006/relationships/image" Target="../media/image43.wmf"/><Relationship Id="rId3" Type="http://schemas.openxmlformats.org/officeDocument/2006/relationships/image" Target="../media/image44.png"/><Relationship Id="rId4" Type="http://schemas.openxmlformats.org/officeDocument/2006/relationships/image" Target="../media/image40.png"/><Relationship Id="rId5" Type="http://schemas.openxmlformats.org/officeDocument/2006/relationships/oleObject" Target="../embeddings/oleObject15.bin"/><Relationship Id="rId6" Type="http://schemas.openxmlformats.org/officeDocument/2006/relationships/image" Target="../media/image41.w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45.wmf"/><Relationship Id="rId9" Type="http://schemas.openxmlformats.org/officeDocument/2006/relationships/oleObject" Target="../embeddings/oleObject17.bin"/><Relationship Id="rId10" Type="http://schemas.openxmlformats.org/officeDocument/2006/relationships/image" Target="../media/image46.wmf"/><Relationship Id="rId11" Type="http://schemas.openxmlformats.org/officeDocument/2006/relationships/image" Target="../media/image47.png"/><Relationship Id="rId12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slideLayout" Target="../slideLayouts/slideLayout8.xml"/><Relationship Id="rId4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4" Type="http://schemas.openxmlformats.org/officeDocument/2006/relationships/image" Target="../media/image8.wmf"/><Relationship Id="rId5" Type="http://schemas.openxmlformats.org/officeDocument/2006/relationships/image" Target="../media/image9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10.wmf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oleObject" Target="../embeddings/oleObject3.bin"/><Relationship Id="rId12" Type="http://schemas.openxmlformats.org/officeDocument/2006/relationships/image" Target="../media/image14.wmf"/><Relationship Id="rId13" Type="http://schemas.openxmlformats.org/officeDocument/2006/relationships/image" Target="../media/image15.png"/><Relationship Id="rId14" Type="http://schemas.openxmlformats.org/officeDocument/2006/relationships/slideLayout" Target="../slideLayouts/slideLayout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oleObject" Target="../embeddings/oleObject18.bin"/><Relationship Id="rId3" Type="http://schemas.openxmlformats.org/officeDocument/2006/relationships/image" Target="../media/image51.wmf"/><Relationship Id="rId4" Type="http://schemas.openxmlformats.org/officeDocument/2006/relationships/oleObject" Target="../embeddings/oleObject19.bin"/><Relationship Id="rId5" Type="http://schemas.openxmlformats.org/officeDocument/2006/relationships/image" Target="../media/image52.w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53.wmf"/><Relationship Id="rId8" Type="http://schemas.openxmlformats.org/officeDocument/2006/relationships/slideLayout" Target="../slideLayouts/slideLayout6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oleObject" Target="../embeddings/oleObject21.bin"/><Relationship Id="rId2" Type="http://schemas.openxmlformats.org/officeDocument/2006/relationships/image" Target="../media/image54.wmf"/><Relationship Id="rId3" Type="http://schemas.openxmlformats.org/officeDocument/2006/relationships/oleObject" Target="../embeddings/oleObject22.bin"/><Relationship Id="rId4" Type="http://schemas.openxmlformats.org/officeDocument/2006/relationships/image" Target="../media/image55.w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56.wmf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image" Target="../media/image58.png"/><Relationship Id="rId3" Type="http://schemas.openxmlformats.org/officeDocument/2006/relationships/slideLayout" Target="../slideLayouts/slideLayout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slideLayout" Target="../slideLayouts/slideLayout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image" Target="../media/image61.png"/><Relationship Id="rId3" Type="http://schemas.openxmlformats.org/officeDocument/2006/relationships/slideLayout" Target="../slideLayouts/slideLayout4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image" Target="../media/image63.png"/><Relationship Id="rId3" Type="http://schemas.openxmlformats.org/officeDocument/2006/relationships/slideLayout" Target="../slideLayouts/slideLayout4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oleObject" Target="../embeddings/oleObject4.bin"/><Relationship Id="rId2" Type="http://schemas.openxmlformats.org/officeDocument/2006/relationships/image" Target="../media/image16.wmf"/><Relationship Id="rId3" Type="http://schemas.openxmlformats.org/officeDocument/2006/relationships/slideLayout" Target="../slideLayouts/slideLayout6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slideLayout" Target="../slideLayouts/slideLayout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image" Target="../media/image65.png"/><Relationship Id="rId3" Type="http://schemas.openxmlformats.org/officeDocument/2006/relationships/slideLayout" Target="../slideLayouts/slideLayout4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66.png"/><Relationship Id="rId2" Type="http://schemas.openxmlformats.org/officeDocument/2006/relationships/image" Target="../media/image67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68.png"/><Relationship Id="rId2" Type="http://schemas.openxmlformats.org/officeDocument/2006/relationships/image" Target="../media/image69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slideLayout" Target="../slideLayouts/slideLayout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70.png"/><Relationship Id="rId2" Type="http://schemas.openxmlformats.org/officeDocument/2006/relationships/image" Target="../media/image71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72.png"/><Relationship Id="rId2" Type="http://schemas.openxmlformats.org/officeDocument/2006/relationships/image" Target="../media/image73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74.png"/><Relationship Id="rId2" Type="http://schemas.openxmlformats.org/officeDocument/2006/relationships/image" Target="../media/image75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76.png"/><Relationship Id="rId2" Type="http://schemas.openxmlformats.org/officeDocument/2006/relationships/image" Target="../media/image77.png"/><Relationship Id="rId3" Type="http://schemas.openxmlformats.org/officeDocument/2006/relationships/slideLayout" Target="../slideLayouts/slideLayout4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78.png"/><Relationship Id="rId2" Type="http://schemas.openxmlformats.org/officeDocument/2006/relationships/image" Target="../media/image79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80.png"/><Relationship Id="rId2" Type="http://schemas.openxmlformats.org/officeDocument/2006/relationships/image" Target="../media/image80.png"/><Relationship Id="rId3" Type="http://schemas.openxmlformats.org/officeDocument/2006/relationships/image" Target="../media/image80.png"/><Relationship Id="rId4" Type="http://schemas.openxmlformats.org/officeDocument/2006/relationships/image" Target="../media/image80.png"/><Relationship Id="rId5" Type="http://schemas.openxmlformats.org/officeDocument/2006/relationships/slideLayout" Target="../slideLayouts/slideLayout9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oleObject" Target="../embeddings/oleObject24.bin"/><Relationship Id="rId4" Type="http://schemas.openxmlformats.org/officeDocument/2006/relationships/image" Target="../media/image8.wmf"/><Relationship Id="rId5" Type="http://schemas.openxmlformats.org/officeDocument/2006/relationships/image" Target="../media/image9.png"/><Relationship Id="rId6" Type="http://schemas.openxmlformats.org/officeDocument/2006/relationships/oleObject" Target="../embeddings/oleObject25.bin"/><Relationship Id="rId7" Type="http://schemas.openxmlformats.org/officeDocument/2006/relationships/image" Target="../media/image10.wmf"/><Relationship Id="rId8" Type="http://schemas.openxmlformats.org/officeDocument/2006/relationships/image" Target="../media/image11.png"/><Relationship Id="rId9" Type="http://schemas.openxmlformats.org/officeDocument/2006/relationships/image" Target="../media/image81.png"/><Relationship Id="rId10" Type="http://schemas.openxmlformats.org/officeDocument/2006/relationships/oleObject" Target="../embeddings/oleObject26.bin"/><Relationship Id="rId11" Type="http://schemas.openxmlformats.org/officeDocument/2006/relationships/image" Target="../media/image14.wmf"/><Relationship Id="rId12" Type="http://schemas.openxmlformats.org/officeDocument/2006/relationships/image" Target="../media/image15.png"/><Relationship Id="rId13" Type="http://schemas.openxmlformats.org/officeDocument/2006/relationships/slideLayout" Target="../slideLayouts/slideLayout5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0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9"/>
          <p:cNvSpPr/>
          <p:nvPr/>
        </p:nvSpPr>
        <p:spPr>
          <a:xfrm>
            <a:off x="342900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928880" y="566640"/>
            <a:ext cx="5256000" cy="695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Straight Line</a:t>
            </a:r>
            <a:br>
              <a:rPr sz="3600"/>
            </a:br>
            <a:r>
              <a:rPr lang="en-GB" sz="24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Applications 1.1</a:t>
            </a:r>
            <a:endParaRPr lang="en-US" sz="2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112" name="Text Box 5"/>
          <p:cNvSpPr/>
          <p:nvPr/>
        </p:nvSpPr>
        <p:spPr>
          <a:xfrm>
            <a:off x="1863720" y="2629080"/>
            <a:ext cx="2921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Distance Formula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3" name="Text Box 6"/>
          <p:cNvSpPr/>
          <p:nvPr/>
        </p:nvSpPr>
        <p:spPr>
          <a:xfrm>
            <a:off x="1863720" y="3135240"/>
            <a:ext cx="3560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The Midpoint Formula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4" name="AutoShape 7">
            <a:hlinkClick r:id="rId1" action="ppaction://hlinksldjump"/>
          </p:cNvPr>
          <p:cNvSpPr/>
          <p:nvPr/>
        </p:nvSpPr>
        <p:spPr>
          <a:xfrm>
            <a:off x="1057320" y="2733840"/>
            <a:ext cx="409680" cy="268200"/>
          </a:xfrm>
          <a:custGeom>
            <a:avLst/>
            <a:gdLst>
              <a:gd name="textAreaLeft" fmla="*/ 17280 w 409680"/>
              <a:gd name="textAreaRight" fmla="*/ 392400 w 409680"/>
              <a:gd name="textAreaTop" fmla="*/ 17280 h 268200"/>
              <a:gd name="textAreaBottom" fmla="*/ 250920 h 268200"/>
            </a:gdLst>
            <a:ahLst/>
            <a:cxnLst/>
            <a:rect l="textAreaLeft" t="textAreaTop" r="textAreaRight" b="textAreaBottom"/>
            <a:pathLst>
              <a:path w="32979" h="21600">
                <a:moveTo>
                  <a:pt x="0" y="0"/>
                </a:moveTo>
                <a:lnTo>
                  <a:pt x="32979" y="0"/>
                </a:lnTo>
                <a:lnTo>
                  <a:pt x="32979" y="21600"/>
                </a:lnTo>
                <a:lnTo>
                  <a:pt x="0" y="21600"/>
                </a:lnTo>
                <a:close/>
              </a:path>
              <a:path fill="lightenLess" w="32979" h="21600">
                <a:moveTo>
                  <a:pt x="0" y="0"/>
                </a:moveTo>
                <a:lnTo>
                  <a:pt x="32979" y="0"/>
                </a:lnTo>
                <a:lnTo>
                  <a:pt x="31579" y="1400"/>
                </a:lnTo>
                <a:lnTo>
                  <a:pt x="1400" y="1400"/>
                </a:lnTo>
                <a:close/>
              </a:path>
              <a:path fill="darken" w="32979" h="21600">
                <a:moveTo>
                  <a:pt x="32979" y="0"/>
                </a:moveTo>
                <a:lnTo>
                  <a:pt x="32979" y="21600"/>
                </a:lnTo>
                <a:lnTo>
                  <a:pt x="31579" y="20200"/>
                </a:lnTo>
                <a:lnTo>
                  <a:pt x="31579" y="1400"/>
                </a:lnTo>
                <a:close/>
              </a:path>
              <a:path fill="darkenLess" w="32979" h="21600">
                <a:moveTo>
                  <a:pt x="32979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31579" y="20200"/>
                </a:lnTo>
                <a:close/>
              </a:path>
              <a:path fill="lighten" w="32979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32979" h="21600">
                <a:moveTo>
                  <a:pt x="9483" y="3794"/>
                </a:moveTo>
                <a:lnTo>
                  <a:pt x="23496" y="10800"/>
                </a:lnTo>
                <a:lnTo>
                  <a:pt x="9483" y="17806"/>
                </a:lnTo>
                <a:close/>
              </a:path>
            </a:pathLst>
          </a:custGeom>
          <a:solidFill>
            <a:srgbClr val="666633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5" name="AutoShape 8">
            <a:hlinkClick r:id="rId2" action="ppaction://hlinksldjump"/>
          </p:cNvPr>
          <p:cNvSpPr/>
          <p:nvPr/>
        </p:nvSpPr>
        <p:spPr>
          <a:xfrm>
            <a:off x="1057320" y="3236760"/>
            <a:ext cx="409680" cy="268560"/>
          </a:xfrm>
          <a:custGeom>
            <a:avLst/>
            <a:gdLst>
              <a:gd name="textAreaLeft" fmla="*/ 17280 w 409680"/>
              <a:gd name="textAreaRight" fmla="*/ 392400 w 409680"/>
              <a:gd name="textAreaTop" fmla="*/ 17280 h 268560"/>
              <a:gd name="textAreaBottom" fmla="*/ 251280 h 268560"/>
            </a:gdLst>
            <a:ahLst/>
            <a:cxnLst/>
            <a:rect l="textAreaLeft" t="textAreaTop" r="textAreaRight" b="textAreaBottom"/>
            <a:pathLst>
              <a:path w="32935" h="21600">
                <a:moveTo>
                  <a:pt x="0" y="0"/>
                </a:moveTo>
                <a:lnTo>
                  <a:pt x="32935" y="0"/>
                </a:lnTo>
                <a:lnTo>
                  <a:pt x="32935" y="21600"/>
                </a:lnTo>
                <a:lnTo>
                  <a:pt x="0" y="21600"/>
                </a:lnTo>
                <a:close/>
              </a:path>
              <a:path fill="lightenLess" w="32935" h="21600">
                <a:moveTo>
                  <a:pt x="0" y="0"/>
                </a:moveTo>
                <a:lnTo>
                  <a:pt x="32935" y="0"/>
                </a:lnTo>
                <a:lnTo>
                  <a:pt x="31535" y="1400"/>
                </a:lnTo>
                <a:lnTo>
                  <a:pt x="1400" y="1400"/>
                </a:lnTo>
                <a:close/>
              </a:path>
              <a:path fill="darken" w="32935" h="21600">
                <a:moveTo>
                  <a:pt x="32935" y="0"/>
                </a:moveTo>
                <a:lnTo>
                  <a:pt x="32935" y="21600"/>
                </a:lnTo>
                <a:lnTo>
                  <a:pt x="31535" y="20200"/>
                </a:lnTo>
                <a:lnTo>
                  <a:pt x="31535" y="1400"/>
                </a:lnTo>
                <a:close/>
              </a:path>
              <a:path fill="darkenLess" w="32935" h="21600">
                <a:moveTo>
                  <a:pt x="32935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31535" y="20200"/>
                </a:lnTo>
                <a:close/>
              </a:path>
              <a:path fill="lighten" w="32935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32935" h="21600">
                <a:moveTo>
                  <a:pt x="9461" y="3794"/>
                </a:moveTo>
                <a:lnTo>
                  <a:pt x="23474" y="10800"/>
                </a:lnTo>
                <a:lnTo>
                  <a:pt x="9461" y="17806"/>
                </a:lnTo>
                <a:close/>
              </a:path>
            </a:pathLst>
          </a:custGeom>
          <a:solidFill>
            <a:srgbClr val="00FF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6" name="Text Box 10"/>
          <p:cNvSpPr/>
          <p:nvPr/>
        </p:nvSpPr>
        <p:spPr>
          <a:xfrm>
            <a:off x="1863720" y="2124000"/>
            <a:ext cx="2706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Prior Knowledge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7" name="AutoShape 11">
            <a:hlinkClick r:id="rId3" action="ppaction://hlinksldjump"/>
          </p:cNvPr>
          <p:cNvSpPr/>
          <p:nvPr/>
        </p:nvSpPr>
        <p:spPr>
          <a:xfrm>
            <a:off x="1057320" y="2211480"/>
            <a:ext cx="409680" cy="287280"/>
          </a:xfrm>
          <a:custGeom>
            <a:avLst/>
            <a:gdLst>
              <a:gd name="textAreaLeft" fmla="*/ 18360 w 409680"/>
              <a:gd name="textAreaRight" fmla="*/ 391320 w 409680"/>
              <a:gd name="textAreaTop" fmla="*/ 18360 h 287280"/>
              <a:gd name="textAreaBottom" fmla="*/ 268920 h 287280"/>
            </a:gdLst>
            <a:ahLst/>
            <a:cxnLst/>
            <a:rect l="textAreaLeft" t="textAreaTop" r="textAreaRight" b="textAreaBottom"/>
            <a:pathLst>
              <a:path w="30791" h="21600">
                <a:moveTo>
                  <a:pt x="0" y="0"/>
                </a:moveTo>
                <a:lnTo>
                  <a:pt x="30791" y="0"/>
                </a:lnTo>
                <a:lnTo>
                  <a:pt x="30791" y="21600"/>
                </a:lnTo>
                <a:lnTo>
                  <a:pt x="0" y="21600"/>
                </a:lnTo>
                <a:close/>
              </a:path>
              <a:path fill="lightenLess" w="30791" h="21600">
                <a:moveTo>
                  <a:pt x="0" y="0"/>
                </a:moveTo>
                <a:lnTo>
                  <a:pt x="30791" y="0"/>
                </a:lnTo>
                <a:lnTo>
                  <a:pt x="29391" y="1400"/>
                </a:lnTo>
                <a:lnTo>
                  <a:pt x="1400" y="1400"/>
                </a:lnTo>
                <a:close/>
              </a:path>
              <a:path fill="darken" w="30791" h="21600">
                <a:moveTo>
                  <a:pt x="30791" y="0"/>
                </a:moveTo>
                <a:lnTo>
                  <a:pt x="30791" y="21600"/>
                </a:lnTo>
                <a:lnTo>
                  <a:pt x="29391" y="20200"/>
                </a:lnTo>
                <a:lnTo>
                  <a:pt x="29391" y="1400"/>
                </a:lnTo>
                <a:close/>
              </a:path>
              <a:path fill="darkenLess" w="30791" h="21600">
                <a:moveTo>
                  <a:pt x="30791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29391" y="20200"/>
                </a:lnTo>
                <a:close/>
              </a:path>
              <a:path fill="lighten" w="30791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30791" h="21600">
                <a:moveTo>
                  <a:pt x="8389" y="3794"/>
                </a:moveTo>
                <a:lnTo>
                  <a:pt x="22402" y="10800"/>
                </a:lnTo>
                <a:lnTo>
                  <a:pt x="8389" y="17806"/>
                </a:lnTo>
                <a:close/>
              </a:path>
            </a:pathLst>
          </a:custGeom>
          <a:solidFill>
            <a:srgbClr val="00FF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8" name="Text Box 10"/>
          <p:cNvSpPr/>
          <p:nvPr/>
        </p:nvSpPr>
        <p:spPr>
          <a:xfrm>
            <a:off x="1863720" y="4073400"/>
            <a:ext cx="2066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Collinearity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9" name="AutoShape 11">
            <a:hlinkClick r:id="rId4" action="ppaction://hlinksldjump"/>
          </p:cNvPr>
          <p:cNvSpPr/>
          <p:nvPr/>
        </p:nvSpPr>
        <p:spPr>
          <a:xfrm>
            <a:off x="1057320" y="4170240"/>
            <a:ext cx="409680" cy="268560"/>
          </a:xfrm>
          <a:custGeom>
            <a:avLst/>
            <a:gdLst>
              <a:gd name="textAreaLeft" fmla="*/ 17280 w 409680"/>
              <a:gd name="textAreaRight" fmla="*/ 392400 w 409680"/>
              <a:gd name="textAreaTop" fmla="*/ 17280 h 268560"/>
              <a:gd name="textAreaBottom" fmla="*/ 251280 h 268560"/>
            </a:gdLst>
            <a:ahLst/>
            <a:cxnLst/>
            <a:rect l="textAreaLeft" t="textAreaTop" r="textAreaRight" b="textAreaBottom"/>
            <a:pathLst>
              <a:path w="32935" h="21600">
                <a:moveTo>
                  <a:pt x="0" y="0"/>
                </a:moveTo>
                <a:lnTo>
                  <a:pt x="32935" y="0"/>
                </a:lnTo>
                <a:lnTo>
                  <a:pt x="32935" y="21600"/>
                </a:lnTo>
                <a:lnTo>
                  <a:pt x="0" y="21600"/>
                </a:lnTo>
                <a:close/>
              </a:path>
              <a:path fill="lightenLess" w="32935" h="21600">
                <a:moveTo>
                  <a:pt x="0" y="0"/>
                </a:moveTo>
                <a:lnTo>
                  <a:pt x="32935" y="0"/>
                </a:lnTo>
                <a:lnTo>
                  <a:pt x="31535" y="1400"/>
                </a:lnTo>
                <a:lnTo>
                  <a:pt x="1400" y="1400"/>
                </a:lnTo>
                <a:close/>
              </a:path>
              <a:path fill="darken" w="32935" h="21600">
                <a:moveTo>
                  <a:pt x="32935" y="0"/>
                </a:moveTo>
                <a:lnTo>
                  <a:pt x="32935" y="21600"/>
                </a:lnTo>
                <a:lnTo>
                  <a:pt x="31535" y="20200"/>
                </a:lnTo>
                <a:lnTo>
                  <a:pt x="31535" y="1400"/>
                </a:lnTo>
                <a:close/>
              </a:path>
              <a:path fill="darkenLess" w="32935" h="21600">
                <a:moveTo>
                  <a:pt x="32935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31535" y="20200"/>
                </a:lnTo>
                <a:close/>
              </a:path>
              <a:path fill="lighten" w="32935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32935" h="21600">
                <a:moveTo>
                  <a:pt x="9461" y="3794"/>
                </a:moveTo>
                <a:lnTo>
                  <a:pt x="23474" y="10800"/>
                </a:lnTo>
                <a:lnTo>
                  <a:pt x="9461" y="17806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0" name="Text Box 10"/>
          <p:cNvSpPr/>
          <p:nvPr/>
        </p:nvSpPr>
        <p:spPr>
          <a:xfrm>
            <a:off x="1879560" y="4675320"/>
            <a:ext cx="5143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Gradients of Perpendicular Lines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1" name="AutoShape 7">
            <a:hlinkClick r:id="rId5" action="ppaction://hlinksldjump"/>
          </p:cNvPr>
          <p:cNvSpPr/>
          <p:nvPr/>
        </p:nvSpPr>
        <p:spPr>
          <a:xfrm>
            <a:off x="1073160" y="4776840"/>
            <a:ext cx="409680" cy="268200"/>
          </a:xfrm>
          <a:custGeom>
            <a:avLst/>
            <a:gdLst>
              <a:gd name="textAreaLeft" fmla="*/ 17280 w 409680"/>
              <a:gd name="textAreaRight" fmla="*/ 392400 w 409680"/>
              <a:gd name="textAreaTop" fmla="*/ 17280 h 268200"/>
              <a:gd name="textAreaBottom" fmla="*/ 250920 h 268200"/>
            </a:gdLst>
            <a:ahLst/>
            <a:cxnLst/>
            <a:rect l="textAreaLeft" t="textAreaTop" r="textAreaRight" b="textAreaBottom"/>
            <a:pathLst>
              <a:path w="32979" h="21600">
                <a:moveTo>
                  <a:pt x="0" y="0"/>
                </a:moveTo>
                <a:lnTo>
                  <a:pt x="32979" y="0"/>
                </a:lnTo>
                <a:lnTo>
                  <a:pt x="32979" y="21600"/>
                </a:lnTo>
                <a:lnTo>
                  <a:pt x="0" y="21600"/>
                </a:lnTo>
                <a:close/>
              </a:path>
              <a:path fill="lightenLess" w="32979" h="21600">
                <a:moveTo>
                  <a:pt x="0" y="0"/>
                </a:moveTo>
                <a:lnTo>
                  <a:pt x="32979" y="0"/>
                </a:lnTo>
                <a:lnTo>
                  <a:pt x="31579" y="1400"/>
                </a:lnTo>
                <a:lnTo>
                  <a:pt x="1400" y="1400"/>
                </a:lnTo>
                <a:close/>
              </a:path>
              <a:path fill="darken" w="32979" h="21600">
                <a:moveTo>
                  <a:pt x="32979" y="0"/>
                </a:moveTo>
                <a:lnTo>
                  <a:pt x="32979" y="21600"/>
                </a:lnTo>
                <a:lnTo>
                  <a:pt x="31579" y="20200"/>
                </a:lnTo>
                <a:lnTo>
                  <a:pt x="31579" y="1400"/>
                </a:lnTo>
                <a:close/>
              </a:path>
              <a:path fill="darkenLess" w="32979" h="21600">
                <a:moveTo>
                  <a:pt x="32979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31579" y="20200"/>
                </a:lnTo>
                <a:close/>
              </a:path>
              <a:path fill="lighten" w="32979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32979" h="21600">
                <a:moveTo>
                  <a:pt x="9483" y="3794"/>
                </a:moveTo>
                <a:lnTo>
                  <a:pt x="23496" y="10800"/>
                </a:lnTo>
                <a:lnTo>
                  <a:pt x="9483" y="17806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2" name="AutoShape 8">
            <a:hlinkClick r:id="rId6" action="ppaction://hlinksldjump"/>
          </p:cNvPr>
          <p:cNvSpPr/>
          <p:nvPr/>
        </p:nvSpPr>
        <p:spPr>
          <a:xfrm>
            <a:off x="1057320" y="3741840"/>
            <a:ext cx="409680" cy="266760"/>
          </a:xfrm>
          <a:custGeom>
            <a:avLst/>
            <a:gdLst>
              <a:gd name="textAreaLeft" fmla="*/ 17280 w 409680"/>
              <a:gd name="textAreaRight" fmla="*/ 392400 w 409680"/>
              <a:gd name="textAreaTop" fmla="*/ 17280 h 266760"/>
              <a:gd name="textAreaBottom" fmla="*/ 249480 h 266760"/>
            </a:gdLst>
            <a:ahLst/>
            <a:cxnLst/>
            <a:rect l="textAreaLeft" t="textAreaTop" r="textAreaRight" b="textAreaBottom"/>
            <a:pathLst>
              <a:path w="33157" h="21600">
                <a:moveTo>
                  <a:pt x="0" y="0"/>
                </a:moveTo>
                <a:lnTo>
                  <a:pt x="33157" y="0"/>
                </a:lnTo>
                <a:lnTo>
                  <a:pt x="33157" y="21600"/>
                </a:lnTo>
                <a:lnTo>
                  <a:pt x="0" y="21600"/>
                </a:lnTo>
                <a:close/>
              </a:path>
              <a:path fill="lightenLess" w="33157" h="21600">
                <a:moveTo>
                  <a:pt x="0" y="0"/>
                </a:moveTo>
                <a:lnTo>
                  <a:pt x="33157" y="0"/>
                </a:lnTo>
                <a:lnTo>
                  <a:pt x="31757" y="1400"/>
                </a:lnTo>
                <a:lnTo>
                  <a:pt x="1400" y="1400"/>
                </a:lnTo>
                <a:close/>
              </a:path>
              <a:path fill="darken" w="33157" h="21600">
                <a:moveTo>
                  <a:pt x="33157" y="0"/>
                </a:moveTo>
                <a:lnTo>
                  <a:pt x="33157" y="21600"/>
                </a:lnTo>
                <a:lnTo>
                  <a:pt x="31757" y="20200"/>
                </a:lnTo>
                <a:lnTo>
                  <a:pt x="31757" y="1400"/>
                </a:lnTo>
                <a:close/>
              </a:path>
              <a:path fill="darkenLess" w="33157" h="21600">
                <a:moveTo>
                  <a:pt x="33157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31757" y="20200"/>
                </a:lnTo>
                <a:close/>
              </a:path>
              <a:path fill="lighten" w="33157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33157" h="21600">
                <a:moveTo>
                  <a:pt x="9572" y="3794"/>
                </a:moveTo>
                <a:lnTo>
                  <a:pt x="23585" y="10800"/>
                </a:lnTo>
                <a:lnTo>
                  <a:pt x="9572" y="17806"/>
                </a:lnTo>
                <a:close/>
              </a:path>
            </a:pathLst>
          </a:custGeom>
          <a:solidFill>
            <a:srgbClr val="6600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3" name="AutoShape 11">
            <a:hlinkClick r:id="rId7" action="ppaction://hlinksldjump"/>
          </p:cNvPr>
          <p:cNvSpPr/>
          <p:nvPr/>
        </p:nvSpPr>
        <p:spPr>
          <a:xfrm>
            <a:off x="1073160" y="5280120"/>
            <a:ext cx="409680" cy="268200"/>
          </a:xfrm>
          <a:custGeom>
            <a:avLst/>
            <a:gdLst>
              <a:gd name="textAreaLeft" fmla="*/ 17280 w 409680"/>
              <a:gd name="textAreaRight" fmla="*/ 392400 w 409680"/>
              <a:gd name="textAreaTop" fmla="*/ 17280 h 268200"/>
              <a:gd name="textAreaBottom" fmla="*/ 250920 h 268200"/>
            </a:gdLst>
            <a:ahLst/>
            <a:cxnLst/>
            <a:rect l="textAreaLeft" t="textAreaTop" r="textAreaRight" b="textAreaBottom"/>
            <a:pathLst>
              <a:path w="32979" h="21600">
                <a:moveTo>
                  <a:pt x="0" y="0"/>
                </a:moveTo>
                <a:lnTo>
                  <a:pt x="32979" y="0"/>
                </a:lnTo>
                <a:lnTo>
                  <a:pt x="32979" y="21600"/>
                </a:lnTo>
                <a:lnTo>
                  <a:pt x="0" y="21600"/>
                </a:lnTo>
                <a:close/>
              </a:path>
              <a:path fill="lightenLess" w="32979" h="21600">
                <a:moveTo>
                  <a:pt x="0" y="0"/>
                </a:moveTo>
                <a:lnTo>
                  <a:pt x="32979" y="0"/>
                </a:lnTo>
                <a:lnTo>
                  <a:pt x="31579" y="1400"/>
                </a:lnTo>
                <a:lnTo>
                  <a:pt x="1400" y="1400"/>
                </a:lnTo>
                <a:close/>
              </a:path>
              <a:path fill="darken" w="32979" h="21600">
                <a:moveTo>
                  <a:pt x="32979" y="0"/>
                </a:moveTo>
                <a:lnTo>
                  <a:pt x="32979" y="21600"/>
                </a:lnTo>
                <a:lnTo>
                  <a:pt x="31579" y="20200"/>
                </a:lnTo>
                <a:lnTo>
                  <a:pt x="31579" y="1400"/>
                </a:lnTo>
                <a:close/>
              </a:path>
              <a:path fill="darkenLess" w="32979" h="21600">
                <a:moveTo>
                  <a:pt x="32979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31579" y="20200"/>
                </a:lnTo>
                <a:close/>
              </a:path>
              <a:path fill="lighten" w="32979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32979" h="21600">
                <a:moveTo>
                  <a:pt x="9483" y="3794"/>
                </a:moveTo>
                <a:lnTo>
                  <a:pt x="23496" y="10800"/>
                </a:lnTo>
                <a:lnTo>
                  <a:pt x="9483" y="17806"/>
                </a:lnTo>
                <a:close/>
              </a:path>
            </a:pathLst>
          </a:custGeom>
          <a:solidFill>
            <a:srgbClr val="3333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4" name="Text Box 10"/>
          <p:cNvSpPr/>
          <p:nvPr/>
        </p:nvSpPr>
        <p:spPr>
          <a:xfrm>
            <a:off x="1830240" y="5181480"/>
            <a:ext cx="6440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Perpendicular Bisector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5" name="Text Box 6"/>
          <p:cNvSpPr/>
          <p:nvPr/>
        </p:nvSpPr>
        <p:spPr>
          <a:xfrm>
            <a:off x="1863720" y="3639960"/>
            <a:ext cx="17924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m = tan </a:t>
            </a:r>
            <a:r>
              <a:rPr lang="el-GR" sz="24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θ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6" name="Rounded Rectangle 22"/>
          <p:cNvSpPr/>
          <p:nvPr/>
        </p:nvSpPr>
        <p:spPr>
          <a:xfrm>
            <a:off x="7112160" y="5545080"/>
            <a:ext cx="1741320" cy="536760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25560">
            <a:solidFill>
              <a:srgbClr val="0000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CC"/>
                </a:solidFill>
                <a:effectLst/>
                <a:uFillTx/>
                <a:latin typeface="Comic Sans MS"/>
                <a:hlinkClick r:id="rId8" action="ppaction://hlinksldjump"/>
              </a:rPr>
              <a:t>Mindmap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7" name="AutoShape 11"/>
          <p:cNvSpPr/>
          <p:nvPr/>
        </p:nvSpPr>
        <p:spPr>
          <a:xfrm>
            <a:off x="1076400" y="5799240"/>
            <a:ext cx="409680" cy="268200"/>
          </a:xfrm>
          <a:custGeom>
            <a:avLst/>
            <a:gdLst>
              <a:gd name="textAreaLeft" fmla="*/ 17280 w 409680"/>
              <a:gd name="textAreaRight" fmla="*/ 392400 w 409680"/>
              <a:gd name="textAreaTop" fmla="*/ 17280 h 268200"/>
              <a:gd name="textAreaBottom" fmla="*/ 250920 h 268200"/>
            </a:gdLst>
            <a:ahLst/>
            <a:cxnLst/>
            <a:rect l="textAreaLeft" t="textAreaTop" r="textAreaRight" b="textAreaBottom"/>
            <a:pathLst>
              <a:path w="32979" h="21600">
                <a:moveTo>
                  <a:pt x="0" y="0"/>
                </a:moveTo>
                <a:lnTo>
                  <a:pt x="32979" y="0"/>
                </a:lnTo>
                <a:lnTo>
                  <a:pt x="32979" y="21600"/>
                </a:lnTo>
                <a:lnTo>
                  <a:pt x="0" y="21600"/>
                </a:lnTo>
                <a:close/>
              </a:path>
              <a:path fill="lightenLess" w="32979" h="21600">
                <a:moveTo>
                  <a:pt x="0" y="0"/>
                </a:moveTo>
                <a:lnTo>
                  <a:pt x="32979" y="0"/>
                </a:lnTo>
                <a:lnTo>
                  <a:pt x="31579" y="1400"/>
                </a:lnTo>
                <a:lnTo>
                  <a:pt x="1400" y="1400"/>
                </a:lnTo>
                <a:close/>
              </a:path>
              <a:path fill="darken" w="32979" h="21600">
                <a:moveTo>
                  <a:pt x="32979" y="0"/>
                </a:moveTo>
                <a:lnTo>
                  <a:pt x="32979" y="21600"/>
                </a:lnTo>
                <a:lnTo>
                  <a:pt x="31579" y="20200"/>
                </a:lnTo>
                <a:lnTo>
                  <a:pt x="31579" y="1400"/>
                </a:lnTo>
                <a:close/>
              </a:path>
              <a:path fill="darkenLess" w="32979" h="21600">
                <a:moveTo>
                  <a:pt x="32979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31579" y="20200"/>
                </a:lnTo>
                <a:close/>
              </a:path>
              <a:path fill="lighten" w="32979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32979" h="21600">
                <a:moveTo>
                  <a:pt x="9483" y="3794"/>
                </a:moveTo>
                <a:lnTo>
                  <a:pt x="23496" y="10800"/>
                </a:lnTo>
                <a:lnTo>
                  <a:pt x="9483" y="17806"/>
                </a:lnTo>
                <a:close/>
              </a:path>
            </a:pathLst>
          </a:custGeom>
          <a:solidFill>
            <a:srgbClr val="3333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8" name="Text Box 10"/>
          <p:cNvSpPr/>
          <p:nvPr/>
        </p:nvSpPr>
        <p:spPr>
          <a:xfrm>
            <a:off x="1833480" y="5700600"/>
            <a:ext cx="6440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Altitude Line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9" name="Text Box 10"/>
          <p:cNvSpPr/>
          <p:nvPr/>
        </p:nvSpPr>
        <p:spPr>
          <a:xfrm>
            <a:off x="6068880" y="2276640"/>
            <a:ext cx="2706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Median Line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0" name="AutoShape 11"/>
          <p:cNvSpPr/>
          <p:nvPr/>
        </p:nvSpPr>
        <p:spPr>
          <a:xfrm>
            <a:off x="5265720" y="2363760"/>
            <a:ext cx="409680" cy="287280"/>
          </a:xfrm>
          <a:custGeom>
            <a:avLst/>
            <a:gdLst>
              <a:gd name="textAreaLeft" fmla="*/ 18360 w 409680"/>
              <a:gd name="textAreaRight" fmla="*/ 391320 w 409680"/>
              <a:gd name="textAreaTop" fmla="*/ 18360 h 287280"/>
              <a:gd name="textAreaBottom" fmla="*/ 268920 h 287280"/>
            </a:gdLst>
            <a:ahLst/>
            <a:cxnLst/>
            <a:rect l="textAreaLeft" t="textAreaTop" r="textAreaRight" b="textAreaBottom"/>
            <a:pathLst>
              <a:path w="30791" h="21600">
                <a:moveTo>
                  <a:pt x="0" y="0"/>
                </a:moveTo>
                <a:lnTo>
                  <a:pt x="30791" y="0"/>
                </a:lnTo>
                <a:lnTo>
                  <a:pt x="30791" y="21600"/>
                </a:lnTo>
                <a:lnTo>
                  <a:pt x="0" y="21600"/>
                </a:lnTo>
                <a:close/>
              </a:path>
              <a:path fill="lightenLess" w="30791" h="21600">
                <a:moveTo>
                  <a:pt x="0" y="0"/>
                </a:moveTo>
                <a:lnTo>
                  <a:pt x="30791" y="0"/>
                </a:lnTo>
                <a:lnTo>
                  <a:pt x="29391" y="1400"/>
                </a:lnTo>
                <a:lnTo>
                  <a:pt x="1400" y="1400"/>
                </a:lnTo>
                <a:close/>
              </a:path>
              <a:path fill="darken" w="30791" h="21600">
                <a:moveTo>
                  <a:pt x="30791" y="0"/>
                </a:moveTo>
                <a:lnTo>
                  <a:pt x="30791" y="21600"/>
                </a:lnTo>
                <a:lnTo>
                  <a:pt x="29391" y="20200"/>
                </a:lnTo>
                <a:lnTo>
                  <a:pt x="29391" y="1400"/>
                </a:lnTo>
                <a:close/>
              </a:path>
              <a:path fill="darkenLess" w="30791" h="21600">
                <a:moveTo>
                  <a:pt x="30791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29391" y="20200"/>
                </a:lnTo>
                <a:close/>
              </a:path>
              <a:path fill="lighten" w="30791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30791" h="21600">
                <a:moveTo>
                  <a:pt x="8389" y="3794"/>
                </a:moveTo>
                <a:lnTo>
                  <a:pt x="22402" y="10800"/>
                </a:lnTo>
                <a:lnTo>
                  <a:pt x="8389" y="17806"/>
                </a:lnTo>
                <a:close/>
              </a:path>
            </a:pathLst>
          </a:custGeom>
          <a:solidFill>
            <a:srgbClr val="00FF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1" name="Text Box 10"/>
          <p:cNvSpPr/>
          <p:nvPr/>
        </p:nvSpPr>
        <p:spPr>
          <a:xfrm>
            <a:off x="6068880" y="3060720"/>
            <a:ext cx="2979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Intersecting Lines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2" name="AutoShape 11"/>
          <p:cNvSpPr/>
          <p:nvPr/>
        </p:nvSpPr>
        <p:spPr>
          <a:xfrm>
            <a:off x="5265720" y="3181320"/>
            <a:ext cx="409680" cy="287280"/>
          </a:xfrm>
          <a:custGeom>
            <a:avLst/>
            <a:gdLst>
              <a:gd name="textAreaLeft" fmla="*/ 18360 w 409680"/>
              <a:gd name="textAreaRight" fmla="*/ 391320 w 409680"/>
              <a:gd name="textAreaTop" fmla="*/ 18360 h 287280"/>
              <a:gd name="textAreaBottom" fmla="*/ 268920 h 287280"/>
            </a:gdLst>
            <a:ahLst/>
            <a:cxnLst/>
            <a:rect l="textAreaLeft" t="textAreaTop" r="textAreaRight" b="textAreaBottom"/>
            <a:pathLst>
              <a:path w="30791" h="21600">
                <a:moveTo>
                  <a:pt x="0" y="0"/>
                </a:moveTo>
                <a:lnTo>
                  <a:pt x="30791" y="0"/>
                </a:lnTo>
                <a:lnTo>
                  <a:pt x="30791" y="21600"/>
                </a:lnTo>
                <a:lnTo>
                  <a:pt x="0" y="21600"/>
                </a:lnTo>
                <a:close/>
              </a:path>
              <a:path fill="lightenLess" w="30791" h="21600">
                <a:moveTo>
                  <a:pt x="0" y="0"/>
                </a:moveTo>
                <a:lnTo>
                  <a:pt x="30791" y="0"/>
                </a:lnTo>
                <a:lnTo>
                  <a:pt x="29391" y="1400"/>
                </a:lnTo>
                <a:lnTo>
                  <a:pt x="1400" y="1400"/>
                </a:lnTo>
                <a:close/>
              </a:path>
              <a:path fill="darken" w="30791" h="21600">
                <a:moveTo>
                  <a:pt x="30791" y="0"/>
                </a:moveTo>
                <a:lnTo>
                  <a:pt x="30791" y="21600"/>
                </a:lnTo>
                <a:lnTo>
                  <a:pt x="29391" y="20200"/>
                </a:lnTo>
                <a:lnTo>
                  <a:pt x="29391" y="1400"/>
                </a:lnTo>
                <a:close/>
              </a:path>
              <a:path fill="darkenLess" w="30791" h="21600">
                <a:moveTo>
                  <a:pt x="30791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29391" y="20200"/>
                </a:lnTo>
                <a:close/>
              </a:path>
              <a:path fill="lighten" w="30791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30791" h="21600">
                <a:moveTo>
                  <a:pt x="8389" y="3794"/>
                </a:moveTo>
                <a:lnTo>
                  <a:pt x="22402" y="10800"/>
                </a:lnTo>
                <a:lnTo>
                  <a:pt x="8389" y="17806"/>
                </a:lnTo>
                <a:close/>
              </a:path>
            </a:pathLst>
          </a:custGeom>
          <a:solidFill>
            <a:srgbClr val="00FF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3" name="Text Box 10"/>
          <p:cNvSpPr/>
          <p:nvPr/>
        </p:nvSpPr>
        <p:spPr>
          <a:xfrm>
            <a:off x="6068880" y="3911760"/>
            <a:ext cx="2706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Concurrent Lines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4" name="AutoShape 11"/>
          <p:cNvSpPr/>
          <p:nvPr/>
        </p:nvSpPr>
        <p:spPr>
          <a:xfrm>
            <a:off x="5265720" y="3998880"/>
            <a:ext cx="409680" cy="287280"/>
          </a:xfrm>
          <a:custGeom>
            <a:avLst/>
            <a:gdLst>
              <a:gd name="textAreaLeft" fmla="*/ 18360 w 409680"/>
              <a:gd name="textAreaRight" fmla="*/ 391320 w 409680"/>
              <a:gd name="textAreaTop" fmla="*/ 18360 h 287280"/>
              <a:gd name="textAreaBottom" fmla="*/ 268920 h 287280"/>
            </a:gdLst>
            <a:ahLst/>
            <a:cxnLst/>
            <a:rect l="textAreaLeft" t="textAreaTop" r="textAreaRight" b="textAreaBottom"/>
            <a:pathLst>
              <a:path w="30791" h="21600">
                <a:moveTo>
                  <a:pt x="0" y="0"/>
                </a:moveTo>
                <a:lnTo>
                  <a:pt x="30791" y="0"/>
                </a:lnTo>
                <a:lnTo>
                  <a:pt x="30791" y="21600"/>
                </a:lnTo>
                <a:lnTo>
                  <a:pt x="0" y="21600"/>
                </a:lnTo>
                <a:close/>
              </a:path>
              <a:path fill="lightenLess" w="30791" h="21600">
                <a:moveTo>
                  <a:pt x="0" y="0"/>
                </a:moveTo>
                <a:lnTo>
                  <a:pt x="30791" y="0"/>
                </a:lnTo>
                <a:lnTo>
                  <a:pt x="29391" y="1400"/>
                </a:lnTo>
                <a:lnTo>
                  <a:pt x="1400" y="1400"/>
                </a:lnTo>
                <a:close/>
              </a:path>
              <a:path fill="darken" w="30791" h="21600">
                <a:moveTo>
                  <a:pt x="30791" y="0"/>
                </a:moveTo>
                <a:lnTo>
                  <a:pt x="30791" y="21600"/>
                </a:lnTo>
                <a:lnTo>
                  <a:pt x="29391" y="20200"/>
                </a:lnTo>
                <a:lnTo>
                  <a:pt x="29391" y="1400"/>
                </a:lnTo>
                <a:close/>
              </a:path>
              <a:path fill="darkenLess" w="30791" h="21600">
                <a:moveTo>
                  <a:pt x="30791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29391" y="20200"/>
                </a:lnTo>
                <a:close/>
              </a:path>
              <a:path fill="lighten" w="30791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30791" h="21600">
                <a:moveTo>
                  <a:pt x="8389" y="3794"/>
                </a:moveTo>
                <a:lnTo>
                  <a:pt x="22402" y="10800"/>
                </a:lnTo>
                <a:lnTo>
                  <a:pt x="8389" y="17806"/>
                </a:lnTo>
                <a:close/>
              </a:path>
            </a:pathLst>
          </a:custGeom>
          <a:solidFill>
            <a:srgbClr val="00FF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Rectangle 21"/>
          <p:cNvSpPr/>
          <p:nvPr/>
        </p:nvSpPr>
        <p:spPr>
          <a:xfrm>
            <a:off x="0" y="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-46440" rIns="90000" bIns="-46440" anchor="ctr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Straight Line Theory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310" name="Picture 2"/>
          <p:cNvPicPr/>
          <p:nvPr/>
        </p:nvPicPr>
        <p:blipFill>
          <a:blip r:embed="rId1"/>
          <a:srcRect l="26896" t="26511" r="33924" b="36855"/>
          <a:stretch/>
        </p:blipFill>
        <p:spPr>
          <a:xfrm>
            <a:off x="1054080" y="1954080"/>
            <a:ext cx="7953480" cy="4827600"/>
          </a:xfrm>
          <a:prstGeom prst="rect">
            <a:avLst/>
          </a:prstGeom>
          <a:noFill/>
          <a:ln w="38160">
            <a:solidFill>
              <a:srgbClr val="000000"/>
            </a:solidFill>
            <a:miter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Rectangle 21"/>
          <p:cNvSpPr/>
          <p:nvPr/>
        </p:nvSpPr>
        <p:spPr>
          <a:xfrm>
            <a:off x="0" y="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-46440" rIns="90000" bIns="-46440" anchor="ctr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Straight Line Theory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313" name="Picture 2"/>
          <p:cNvPicPr/>
          <p:nvPr/>
        </p:nvPicPr>
        <p:blipFill>
          <a:blip r:embed="rId1"/>
          <a:srcRect l="26896" t="39011" r="30821" b="28233"/>
          <a:stretch/>
        </p:blipFill>
        <p:spPr>
          <a:xfrm>
            <a:off x="1008000" y="2076480"/>
            <a:ext cx="7993080" cy="4294080"/>
          </a:xfrm>
          <a:prstGeom prst="rect">
            <a:avLst/>
          </a:prstGeom>
          <a:noFill/>
          <a:ln w="38160">
            <a:solidFill>
              <a:srgbClr val="000000"/>
            </a:solidFill>
            <a:miter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Rectangle 21"/>
          <p:cNvSpPr/>
          <p:nvPr/>
        </p:nvSpPr>
        <p:spPr>
          <a:xfrm>
            <a:off x="4479840" y="-230040"/>
            <a:ext cx="184320" cy="46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Straight Line Theory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316" name="Picture 3"/>
          <p:cNvPicPr/>
          <p:nvPr/>
        </p:nvPicPr>
        <p:blipFill>
          <a:blip r:embed="rId1"/>
          <a:srcRect l="16376" t="47633" r="21251" b="37933"/>
          <a:stretch/>
        </p:blipFill>
        <p:spPr>
          <a:xfrm>
            <a:off x="1006560" y="1960560"/>
            <a:ext cx="8049960" cy="1117440"/>
          </a:xfrm>
          <a:prstGeom prst="rect">
            <a:avLst/>
          </a:prstGeom>
          <a:noFill/>
          <a:ln w="38160">
            <a:solidFill>
              <a:srgbClr val="000000"/>
            </a:solidFill>
            <a:miter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Rectangle 21"/>
          <p:cNvSpPr/>
          <p:nvPr/>
        </p:nvSpPr>
        <p:spPr>
          <a:xfrm>
            <a:off x="4479840" y="-230040"/>
            <a:ext cx="184320" cy="46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Straight Line Theory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19" name="Picture 3"/>
          <p:cNvPicPr/>
          <p:nvPr/>
        </p:nvPicPr>
        <p:blipFill>
          <a:blip r:embed="rId1"/>
          <a:srcRect l="3098" t="0" r="-955" b="-23971"/>
          <a:stretch/>
        </p:blipFill>
        <p:spPr>
          <a:xfrm>
            <a:off x="30240" y="1433520"/>
            <a:ext cx="9144000" cy="792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0" name="Picture 4"/>
          <p:cNvPicPr/>
          <p:nvPr/>
        </p:nvPicPr>
        <p:blipFill>
          <a:blip r:embed="rId2"/>
          <a:stretch/>
        </p:blipFill>
        <p:spPr>
          <a:xfrm>
            <a:off x="227160" y="4200480"/>
            <a:ext cx="8658000" cy="1505160"/>
          </a:xfrm>
          <a:prstGeom prst="rect">
            <a:avLst/>
          </a:prstGeom>
          <a:noFill/>
          <a:ln w="0">
            <a:noFill/>
          </a:ln>
        </p:spPr>
      </p:pic>
    </p:spTree>
  </p:cSld>
  <p:timing>
    <p:tnLst>
      <p:par>
        <p:cTn id="369" dur="indefinite" restart="never" nodeType="tmRoot">
          <p:childTnLst>
            <p:seq>
              <p:cTn id="370" dur="indefinite" nodeType="mainSeq">
                <p:childTnLst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Rectangle 21"/>
          <p:cNvSpPr/>
          <p:nvPr/>
        </p:nvSpPr>
        <p:spPr>
          <a:xfrm>
            <a:off x="4479840" y="-230040"/>
            <a:ext cx="184320" cy="46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Straight Line Theory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23" name="Picture 2"/>
          <p:cNvPicPr/>
          <p:nvPr/>
        </p:nvPicPr>
        <p:blipFill>
          <a:blip r:embed="rId1"/>
          <a:stretch/>
        </p:blipFill>
        <p:spPr>
          <a:xfrm>
            <a:off x="104760" y="1636560"/>
            <a:ext cx="9039240" cy="628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4" name="Picture 3"/>
          <p:cNvPicPr/>
          <p:nvPr/>
        </p:nvPicPr>
        <p:blipFill>
          <a:blip r:embed="rId2"/>
          <a:stretch/>
        </p:blipFill>
        <p:spPr>
          <a:xfrm>
            <a:off x="255600" y="3121200"/>
            <a:ext cx="8564400" cy="1679400"/>
          </a:xfrm>
          <a:prstGeom prst="rect">
            <a:avLst/>
          </a:prstGeom>
          <a:noFill/>
          <a:ln w="0">
            <a:noFill/>
          </a:ln>
        </p:spPr>
      </p:pic>
    </p:spTree>
  </p:cSld>
  <p:timing>
    <p:tnLst>
      <p:par>
        <p:cTn id="375" dur="indefinite" restart="never" nodeType="tmRoot">
          <p:childTnLst>
            <p:seq>
              <p:cTn id="376" dur="indefinite" nodeType="mainSeq">
                <p:childTnLst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Rectangle 21"/>
          <p:cNvSpPr/>
          <p:nvPr/>
        </p:nvSpPr>
        <p:spPr>
          <a:xfrm>
            <a:off x="0" y="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-46440" rIns="90000" bIns="-46440" anchor="ctr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26" name="TextBox 4"/>
          <p:cNvSpPr/>
          <p:nvPr/>
        </p:nvSpPr>
        <p:spPr>
          <a:xfrm>
            <a:off x="2081160" y="625320"/>
            <a:ext cx="49784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Straight Line Equation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27" name="TextBox 5"/>
          <p:cNvSpPr/>
          <p:nvPr/>
        </p:nvSpPr>
        <p:spPr>
          <a:xfrm>
            <a:off x="2950920" y="2997360"/>
            <a:ext cx="3723120" cy="19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9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Quick Check</a:t>
            </a:r>
            <a:endParaRPr lang="en-US" sz="4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29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Page 2 </a:t>
            </a:r>
            <a:endParaRPr lang="en-US" sz="4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856800" y="0"/>
            <a:ext cx="7543800" cy="1432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Distance Formula</a:t>
            </a:r>
            <a:br>
              <a:rPr sz="4400"/>
            </a:br>
            <a:r>
              <a:rPr lang="en-GB" sz="24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Length of a straight line</a:t>
            </a:r>
            <a:endParaRPr lang="en-US" sz="2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329" name="Object 2"/>
          <p:cNvGraphicFramePr/>
          <p:nvPr/>
        </p:nvGraphicFramePr>
        <p:xfrm>
          <a:off x="1214280" y="2314440"/>
          <a:ext cx="2786400" cy="5144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30" name="Object 2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214280" y="2314440"/>
                    <a:ext cx="2786400" cy="51444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C0C0C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331" name="Line 7"/>
          <p:cNvSpPr/>
          <p:nvPr/>
        </p:nvSpPr>
        <p:spPr>
          <a:xfrm flipV="1">
            <a:off x="5288040" y="2973240"/>
            <a:ext cx="2320920" cy="1306800"/>
          </a:xfrm>
          <a:prstGeom prst="line">
            <a:avLst/>
          </a:prstGeom>
          <a:ln w="57240">
            <a:solidFill>
              <a:srgbClr val="FFFF00"/>
            </a:solidFill>
            <a:miter/>
            <a:headEnd len="sm" type="oval" w="sm"/>
            <a:tailEnd len="sm" type="oval" w="sm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32" name="Text Box 8"/>
          <p:cNvSpPr/>
          <p:nvPr/>
        </p:nvSpPr>
        <p:spPr>
          <a:xfrm>
            <a:off x="4772160" y="3429000"/>
            <a:ext cx="1382400" cy="76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i="1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A(x</a:t>
            </a:r>
            <a:r>
              <a:rPr lang="en-GB" sz="2800" b="0" i="1" u="none" strike="noStrike" baseline="-25000">
                <a:solidFill>
                  <a:srgbClr val="FFFFFF"/>
                </a:solidFill>
                <a:effectLst/>
                <a:uFillTx/>
                <a:latin typeface="Times New Roman"/>
              </a:rPr>
              <a:t>1</a:t>
            </a:r>
            <a:r>
              <a:rPr lang="en-GB" sz="2800" b="0" i="1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,y</a:t>
            </a:r>
            <a:r>
              <a:rPr lang="en-GB" sz="2800" b="0" i="1" u="none" strike="noStrike" baseline="-25000">
                <a:solidFill>
                  <a:srgbClr val="FFFFFF"/>
                </a:solidFill>
                <a:effectLst/>
                <a:uFillTx/>
                <a:latin typeface="Times New Roman"/>
              </a:rPr>
              <a:t>1</a:t>
            </a:r>
            <a:r>
              <a:rPr lang="en-GB" sz="2800" b="0" i="1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)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33" name="Text Box 11"/>
          <p:cNvSpPr/>
          <p:nvPr/>
        </p:nvSpPr>
        <p:spPr>
          <a:xfrm>
            <a:off x="7307280" y="2517840"/>
            <a:ext cx="1382760" cy="76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i="1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B(x</a:t>
            </a:r>
            <a:r>
              <a:rPr lang="en-GB" sz="2800" b="0" i="1" u="none" strike="noStrike" baseline="-25000">
                <a:solidFill>
                  <a:srgbClr val="FFFFFF"/>
                </a:solidFill>
                <a:effectLst/>
                <a:uFillTx/>
                <a:latin typeface="Times New Roman"/>
              </a:rPr>
              <a:t>2,</a:t>
            </a:r>
            <a:r>
              <a:rPr lang="en-GB" sz="2800" b="0" i="1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y</a:t>
            </a:r>
            <a:r>
              <a:rPr lang="en-GB" sz="2800" b="0" i="1" u="none" strike="noStrike" baseline="-25000">
                <a:solidFill>
                  <a:srgbClr val="FFFFFF"/>
                </a:solidFill>
                <a:effectLst/>
                <a:uFillTx/>
                <a:latin typeface="Times New Roman"/>
              </a:rPr>
              <a:t>2</a:t>
            </a:r>
            <a:r>
              <a:rPr lang="en-GB" sz="2800" b="0" i="1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)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34" name="Line 9"/>
          <p:cNvSpPr/>
          <p:nvPr/>
        </p:nvSpPr>
        <p:spPr>
          <a:xfrm flipV="1">
            <a:off x="7629480" y="2971440"/>
            <a:ext cx="1800" cy="1320840"/>
          </a:xfrm>
          <a:prstGeom prst="line">
            <a:avLst/>
          </a:prstGeom>
          <a:ln w="38160">
            <a:solidFill>
              <a:srgbClr val="FFFFFF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35" name="Line 10"/>
          <p:cNvSpPr/>
          <p:nvPr/>
        </p:nvSpPr>
        <p:spPr>
          <a:xfrm>
            <a:off x="5291280" y="4317840"/>
            <a:ext cx="2320920" cy="0"/>
          </a:xfrm>
          <a:prstGeom prst="line">
            <a:avLst/>
          </a:prstGeom>
          <a:ln w="38160">
            <a:solidFill>
              <a:srgbClr val="FFFFFF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36" name="Rectangle 12"/>
          <p:cNvSpPr/>
          <p:nvPr/>
        </p:nvSpPr>
        <p:spPr>
          <a:xfrm>
            <a:off x="7442280" y="4119480"/>
            <a:ext cx="189000" cy="198360"/>
          </a:xfrm>
          <a:prstGeom prst="rect">
            <a:avLst/>
          </a:prstGeom>
          <a:noFill/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37" name="Text Box 13"/>
          <p:cNvSpPr/>
          <p:nvPr/>
        </p:nvSpPr>
        <p:spPr>
          <a:xfrm>
            <a:off x="5784840" y="4235400"/>
            <a:ext cx="1573200" cy="76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i="1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x</a:t>
            </a:r>
            <a:r>
              <a:rPr lang="en-GB" sz="3200" b="0" i="1" u="none" strike="noStrike" baseline="-25000">
                <a:solidFill>
                  <a:srgbClr val="FFFFFF"/>
                </a:solidFill>
                <a:effectLst/>
                <a:uFillTx/>
                <a:latin typeface="Times New Roman"/>
              </a:rPr>
              <a:t>2 </a:t>
            </a:r>
            <a:r>
              <a:rPr lang="en-GB" sz="3200" b="0" i="1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– x</a:t>
            </a:r>
            <a:r>
              <a:rPr lang="en-GB" sz="3200" b="0" i="1" u="none" strike="noStrike" baseline="-25000">
                <a:solidFill>
                  <a:srgbClr val="FFFFFF"/>
                </a:solidFill>
                <a:effectLst/>
                <a:uFillTx/>
                <a:latin typeface="Times New Roman"/>
              </a:rPr>
              <a:t>1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38" name="Text Box 14"/>
          <p:cNvSpPr/>
          <p:nvPr/>
        </p:nvSpPr>
        <p:spPr>
          <a:xfrm>
            <a:off x="7618320" y="3348000"/>
            <a:ext cx="1382760" cy="76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i="1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y</a:t>
            </a:r>
            <a:r>
              <a:rPr lang="en-GB" sz="3200" b="0" i="1" u="none" strike="noStrike" baseline="-25000">
                <a:solidFill>
                  <a:srgbClr val="FFFFFF"/>
                </a:solidFill>
                <a:effectLst/>
                <a:uFillTx/>
                <a:latin typeface="Times New Roman"/>
              </a:rPr>
              <a:t>2 </a:t>
            </a:r>
            <a:r>
              <a:rPr lang="en-GB" sz="3200" b="0" i="1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– y</a:t>
            </a:r>
            <a:r>
              <a:rPr lang="en-GB" sz="3200" b="0" i="1" u="none" strike="noStrike" baseline="-25000">
                <a:solidFill>
                  <a:srgbClr val="FFFFFF"/>
                </a:solidFill>
                <a:effectLst/>
                <a:uFillTx/>
                <a:latin typeface="Times New Roman"/>
              </a:rPr>
              <a:t>1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39" name="Text Box 16"/>
          <p:cNvSpPr/>
          <p:nvPr/>
        </p:nvSpPr>
        <p:spPr>
          <a:xfrm>
            <a:off x="7088040" y="4162320"/>
            <a:ext cx="1382760" cy="76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i="1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C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340" name="Group 20"/>
          <p:cNvGrpSpPr/>
          <p:nvPr/>
        </p:nvGrpSpPr>
        <p:grpSpPr>
          <a:xfrm>
            <a:off x="3924360" y="1916280"/>
            <a:ext cx="4895640" cy="3960720"/>
            <a:chOff x="3924360" y="1916280"/>
            <a:chExt cx="4895640" cy="3960720"/>
          </a:xfrm>
        </p:grpSpPr>
        <p:sp>
          <p:nvSpPr>
            <p:cNvPr id="341" name="Line 5"/>
            <p:cNvSpPr/>
            <p:nvPr/>
          </p:nvSpPr>
          <p:spPr>
            <a:xfrm>
              <a:off x="4798800" y="2098800"/>
              <a:ext cx="0" cy="3462120"/>
            </a:xfrm>
            <a:prstGeom prst="line">
              <a:avLst/>
            </a:prstGeom>
            <a:ln w="57240">
              <a:solidFill>
                <a:srgbClr val="FFFFFF"/>
              </a:solidFill>
              <a:miter/>
              <a:head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342" name="Line 6"/>
            <p:cNvSpPr/>
            <p:nvPr/>
          </p:nvSpPr>
          <p:spPr>
            <a:xfrm flipH="1">
              <a:off x="4608000" y="5178600"/>
              <a:ext cx="3559320" cy="0"/>
            </a:xfrm>
            <a:prstGeom prst="line">
              <a:avLst/>
            </a:prstGeom>
            <a:ln w="57240">
              <a:solidFill>
                <a:srgbClr val="FFFFFF"/>
              </a:solidFill>
              <a:miter/>
              <a:head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343" name="Text Box 17"/>
            <p:cNvSpPr/>
            <p:nvPr/>
          </p:nvSpPr>
          <p:spPr>
            <a:xfrm>
              <a:off x="7437240" y="5094360"/>
              <a:ext cx="1382760" cy="766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lnSpc>
                  <a:spcPct val="100000"/>
                </a:lnSpc>
                <a:spcBef>
                  <a:spcPts val="2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4000" b="0" i="1" u="none" strike="noStrik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x</a:t>
              </a:r>
              <a:endParaRPr lang="en-US" sz="4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344" name="Text Box 18"/>
            <p:cNvSpPr/>
            <p:nvPr/>
          </p:nvSpPr>
          <p:spPr>
            <a:xfrm>
              <a:off x="3924360" y="1916280"/>
              <a:ext cx="1382400" cy="765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lnSpc>
                  <a:spcPct val="100000"/>
                </a:lnSpc>
                <a:spcBef>
                  <a:spcPts val="2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3200" b="0" i="1" u="none" strike="noStrik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y</a:t>
              </a:r>
              <a:endParaRPr lang="en-US" sz="32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345" name="Text Box 19"/>
            <p:cNvSpPr/>
            <p:nvPr/>
          </p:nvSpPr>
          <p:spPr>
            <a:xfrm>
              <a:off x="3971880" y="5111640"/>
              <a:ext cx="1382760" cy="765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lnSpc>
                  <a:spcPct val="100000"/>
                </a:lnSpc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 i="1" u="none" strike="noStrik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O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346" name="Rectangle 26"/>
          <p:cNvSpPr/>
          <p:nvPr/>
        </p:nvSpPr>
        <p:spPr>
          <a:xfrm>
            <a:off x="880920" y="3071880"/>
            <a:ext cx="3749760" cy="11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Times New Roman"/>
              </a:rPr>
              <a:t>This is just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Times New Roman"/>
              </a:rPr>
              <a:t> Pythagoras’ Theorem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p:timing>
    <p:tnLst>
      <p:par>
        <p:cTn id="381" dur="indefinite" restart="never" nodeType="tmRoot">
          <p:childTnLst>
            <p:seq>
              <p:cTn id="382" dur="indefinite" nodeType="mainSeq">
                <p:childTnLst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8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92" dur="8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93" dur="8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4" dur="8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99" dur="8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400" dur="8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1" dur="8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06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11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16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421" dur="8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422" dur="8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3" dur="8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428" dur="8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429" dur="8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0" dur="8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435" dur="8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436" dur="8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7" dur="8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42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447" dur="8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448" dur="8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9" dur="8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Distance Formula</a:t>
            </a:r>
            <a:endParaRPr lang="en-US" sz="4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348" name="Rectangle 21"/>
          <p:cNvSpPr/>
          <p:nvPr/>
        </p:nvSpPr>
        <p:spPr>
          <a:xfrm>
            <a:off x="0" y="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-46440" rIns="90000" bIns="-46440" anchor="ctr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49" name="Text Box 22"/>
          <p:cNvSpPr/>
          <p:nvPr/>
        </p:nvSpPr>
        <p:spPr>
          <a:xfrm>
            <a:off x="1015920" y="1989000"/>
            <a:ext cx="789624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 length (distance ) of </a:t>
            </a:r>
            <a:r>
              <a:rPr lang="en-GB" sz="36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ANY</a:t>
            </a: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line can be given by the formula :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350" name="Object 3"/>
          <p:cNvGraphicFramePr/>
          <p:nvPr/>
        </p:nvGraphicFramePr>
        <p:xfrm>
          <a:off x="2570040" y="3436920"/>
          <a:ext cx="4402440" cy="7174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51" name="Object 3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570040" y="3436920"/>
                    <a:ext cx="4402440" cy="717480"/>
                  </a:xfrm>
                  <a:prstGeom prst="rect">
                    <a:avLst/>
                  </a:prstGeom>
                  <a:solidFill>
                    <a:srgbClr val="FFFF00"/>
                  </a:solidFill>
                  <a:ln w="7632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352" name="AutoShape 18"/>
          <p:cNvSpPr/>
          <p:nvPr/>
        </p:nvSpPr>
        <p:spPr>
          <a:xfrm>
            <a:off x="4973760" y="4268880"/>
            <a:ext cx="3779640" cy="2376360"/>
          </a:xfrm>
          <a:prstGeom prst="cloudCallout">
            <a:avLst>
              <a:gd name="adj1" fmla="val -67462"/>
              <a:gd name="adj2" fmla="val -43226"/>
            </a:avLst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Just Pythagoras Theorem in disguise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53" name="Rounded Rectangle 17"/>
          <p:cNvSpPr/>
          <p:nvPr/>
        </p:nvSpPr>
        <p:spPr>
          <a:xfrm>
            <a:off x="1066680" y="6004080"/>
            <a:ext cx="2149560" cy="644400"/>
          </a:xfrm>
          <a:prstGeom prst="roundRect">
            <a:avLst>
              <a:gd name="adj" fmla="val 16667"/>
            </a:avLst>
          </a:prstGeom>
          <a:solidFill>
            <a:srgbClr val="4D4D4D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Demo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p:timing>
    <p:tnLst>
      <p:par>
        <p:cTn id="450" dur="indefinite" restart="never" nodeType="tmRoot">
          <p:childTnLst>
            <p:seq>
              <p:cTn id="451" dur="indefinite" nodeType="mainSeq">
                <p:childTnLst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56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61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fill="hold">
                      <p:stCondLst>
                        <p:cond delay="indefinite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" presetClass="exit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 additive="repl">
                                        <p:cTn id="465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Rectangle 21"/>
          <p:cNvSpPr/>
          <p:nvPr/>
        </p:nvSpPr>
        <p:spPr>
          <a:xfrm>
            <a:off x="0" y="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-46440" rIns="90000" bIns="-46440" anchor="ctr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355" name="Object 3"/>
          <p:cNvGraphicFramePr/>
          <p:nvPr/>
        </p:nvGraphicFramePr>
        <p:xfrm>
          <a:off x="2448000" y="465120"/>
          <a:ext cx="4371840" cy="719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56" name="Object 3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448000" y="465120"/>
                    <a:ext cx="4371840" cy="719280"/>
                  </a:xfrm>
                  <a:prstGeom prst="rect">
                    <a:avLst/>
                  </a:prstGeom>
                  <a:solidFill>
                    <a:srgbClr val="FFFF00"/>
                  </a:solidFill>
                  <a:ln w="7632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pic>
        <p:nvPicPr>
          <p:cNvPr id="357" name="Picture 4"/>
          <p:cNvPicPr/>
          <p:nvPr/>
        </p:nvPicPr>
        <p:blipFill>
          <a:blip r:embed="rId3"/>
          <a:srcRect l="16500" t="23337" r="16999" b="17293"/>
          <a:stretch/>
        </p:blipFill>
        <p:spPr>
          <a:xfrm>
            <a:off x="960480" y="1965240"/>
            <a:ext cx="8107200" cy="4770360"/>
          </a:xfrm>
          <a:prstGeom prst="rect">
            <a:avLst/>
          </a:prstGeom>
          <a:noFill/>
          <a:ln w="38160">
            <a:solidFill>
              <a:srgbClr val="7F7F7F"/>
            </a:solidFill>
            <a:miter/>
          </a:ln>
        </p:spPr>
      </p:pic>
      <p:sp>
        <p:nvSpPr>
          <p:cNvPr id="358" name="TextBox 4"/>
          <p:cNvSpPr/>
          <p:nvPr/>
        </p:nvSpPr>
        <p:spPr>
          <a:xfrm>
            <a:off x="7022160" y="2606760"/>
            <a:ext cx="924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2√26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59" name="TextBox 5"/>
          <p:cNvSpPr/>
          <p:nvPr/>
        </p:nvSpPr>
        <p:spPr>
          <a:xfrm>
            <a:off x="7572240" y="4313160"/>
            <a:ext cx="738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8√2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60" name="TextBox 6"/>
          <p:cNvSpPr/>
          <p:nvPr/>
        </p:nvSpPr>
        <p:spPr>
          <a:xfrm>
            <a:off x="5421960" y="4068720"/>
            <a:ext cx="924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2√26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61" name="TextBox 7"/>
          <p:cNvSpPr/>
          <p:nvPr/>
        </p:nvSpPr>
        <p:spPr>
          <a:xfrm>
            <a:off x="1407240" y="4221000"/>
            <a:ext cx="2948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Isosceles Triangle !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62" name="Rounded Rectangle 9"/>
          <p:cNvSpPr/>
          <p:nvPr/>
        </p:nvSpPr>
        <p:spPr>
          <a:xfrm>
            <a:off x="6324480" y="5837400"/>
            <a:ext cx="2149560" cy="644400"/>
          </a:xfrm>
          <a:prstGeom prst="roundRect">
            <a:avLst>
              <a:gd name="adj" fmla="val 16667"/>
            </a:avLst>
          </a:prstGeom>
          <a:solidFill>
            <a:srgbClr val="4D4D4D"/>
          </a:solidFill>
          <a:ln w="38160">
            <a:solidFill>
              <a:srgbClr val="C0C0C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Demo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p:timing>
    <p:tnLst>
      <p:par>
        <p:cTn id="467" dur="indefinite" restart="never" nodeType="tmRoot">
          <p:childTnLst>
            <p:seq>
              <p:cTn id="468" dur="indefinite" nodeType="mainSeq">
                <p:childTnLst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473" dur="8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474" dur="8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5" dur="8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480" dur="8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481" dur="8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2" dur="8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487" dur="8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488" dur="8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9" dur="8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494" dur="8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495" dur="8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6" dur="8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Rectangle 21"/>
          <p:cNvSpPr/>
          <p:nvPr/>
        </p:nvSpPr>
        <p:spPr>
          <a:xfrm>
            <a:off x="0" y="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-46440" rIns="90000" bIns="-46440" anchor="ctr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64" name="TextBox 4"/>
          <p:cNvSpPr/>
          <p:nvPr/>
        </p:nvSpPr>
        <p:spPr>
          <a:xfrm>
            <a:off x="2572920" y="674640"/>
            <a:ext cx="38617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Distance Formula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65" name="TextBox 5"/>
          <p:cNvSpPr/>
          <p:nvPr/>
        </p:nvSpPr>
        <p:spPr>
          <a:xfrm>
            <a:off x="3558960" y="3046320"/>
            <a:ext cx="2203920" cy="19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9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 1.1</a:t>
            </a:r>
            <a:endParaRPr lang="en-US" sz="4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29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Page 3 </a:t>
            </a:r>
            <a:endParaRPr lang="en-US" sz="4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loud 3"/>
          <p:cNvSpPr/>
          <p:nvPr/>
        </p:nvSpPr>
        <p:spPr>
          <a:xfrm>
            <a:off x="2316240" y="2346480"/>
            <a:ext cx="3848040" cy="1662120"/>
          </a:xfrm>
          <a:custGeom>
            <a:avLst/>
            <a:gdLst>
              <a:gd name="textAreaLeft" fmla="*/ 530280 w 3848040"/>
              <a:gd name="textAreaRight" fmla="*/ 3044160 w 3848040"/>
              <a:gd name="textAreaTop" fmla="*/ 250920 h 1662120"/>
              <a:gd name="textAreaBottom" fmla="*/ 1334160 h 1662120"/>
              <a:gd name="GluePoint1X" fmla="*/ 3844893 w 43200"/>
              <a:gd name="GluePoint1Y" fmla="*/ 831057 h 43200"/>
              <a:gd name="GluePoint2X" fmla="*/ 1924050 w 43200"/>
              <a:gd name="GluePoint2Y" fmla="*/ 1660343 h 43200"/>
              <a:gd name="GluePoint3X" fmla="*/ 11936 w 43200"/>
              <a:gd name="GluePoint3Y" fmla="*/ 831057 h 43200"/>
              <a:gd name="GluePoint4X" fmla="*/ 1924050 w 43200"/>
              <a:gd name="GluePoint4Y" fmla="*/ 95033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D9D9D9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Where is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Straight Line Theory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Used in Higher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6" name="AutoShape 4"/>
          <p:cNvSpPr/>
          <p:nvPr/>
        </p:nvSpPr>
        <p:spPr>
          <a:xfrm>
            <a:off x="0" y="1562040"/>
            <a:ext cx="2424240" cy="871560"/>
          </a:xfrm>
          <a:prstGeom prst="cloudCallout">
            <a:avLst>
              <a:gd name="adj1" fmla="val 56467"/>
              <a:gd name="adj2" fmla="val 97550"/>
            </a:avLst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Recurrence Relations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7" name="AutoShape 4"/>
          <p:cNvSpPr/>
          <p:nvPr/>
        </p:nvSpPr>
        <p:spPr>
          <a:xfrm>
            <a:off x="3478320" y="639720"/>
            <a:ext cx="2100240" cy="579600"/>
          </a:xfrm>
          <a:prstGeom prst="cloudCallout">
            <a:avLst>
              <a:gd name="adj1" fmla="val 1379"/>
              <a:gd name="adj2" fmla="val 240106"/>
            </a:avLst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Circle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8" name="AutoShape 4"/>
          <p:cNvSpPr/>
          <p:nvPr/>
        </p:nvSpPr>
        <p:spPr>
          <a:xfrm>
            <a:off x="1203480" y="4848120"/>
            <a:ext cx="2971800" cy="638280"/>
          </a:xfrm>
          <a:prstGeom prst="cloudCallout">
            <a:avLst>
              <a:gd name="adj1" fmla="val 16537"/>
              <a:gd name="adj2" fmla="val -186907"/>
            </a:avLst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Differentiation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9" name="AutoShape 4"/>
          <p:cNvSpPr/>
          <p:nvPr/>
        </p:nvSpPr>
        <p:spPr>
          <a:xfrm>
            <a:off x="5996160" y="4041720"/>
            <a:ext cx="2701800" cy="941400"/>
          </a:xfrm>
          <a:prstGeom prst="cloudCallout">
            <a:avLst>
              <a:gd name="adj1" fmla="val -67296"/>
              <a:gd name="adj2" fmla="val -79805"/>
            </a:avLst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Logs &amp; Exponentials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40" name="AutoShape 4"/>
          <p:cNvSpPr/>
          <p:nvPr/>
        </p:nvSpPr>
        <p:spPr>
          <a:xfrm>
            <a:off x="6426360" y="1663560"/>
            <a:ext cx="2184120" cy="576360"/>
          </a:xfrm>
          <a:prstGeom prst="cloudCallout">
            <a:avLst>
              <a:gd name="adj1" fmla="val -71791"/>
              <a:gd name="adj2" fmla="val 108356"/>
            </a:avLst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Vector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4" dur="8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5" dur="8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1" dur="8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2" dur="8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8" dur="8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9" dur="8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5" dur="8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6" dur="8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597960" y="168120"/>
            <a:ext cx="7543800" cy="1432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Mid-Point of a line</a:t>
            </a:r>
            <a:endParaRPr lang="en-US" sz="36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367" name="Object 2"/>
          <p:cNvGraphicFramePr/>
          <p:nvPr/>
        </p:nvGraphicFramePr>
        <p:xfrm>
          <a:off x="1143000" y="5576760"/>
          <a:ext cx="3443400" cy="10684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68" name="Object 2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143000" y="5576760"/>
                    <a:ext cx="3443400" cy="106848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C0C0C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369" name="Text Box 8"/>
          <p:cNvSpPr/>
          <p:nvPr/>
        </p:nvSpPr>
        <p:spPr>
          <a:xfrm>
            <a:off x="5213520" y="3429000"/>
            <a:ext cx="1382400" cy="76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i="1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A(x</a:t>
            </a:r>
            <a:r>
              <a:rPr lang="en-GB" sz="2800" b="0" i="1" u="none" strike="noStrike" baseline="-25000">
                <a:solidFill>
                  <a:srgbClr val="FFFFFF"/>
                </a:solidFill>
                <a:effectLst/>
                <a:uFillTx/>
                <a:latin typeface="Times New Roman"/>
              </a:rPr>
              <a:t>1</a:t>
            </a:r>
            <a:r>
              <a:rPr lang="en-GB" sz="2800" b="0" i="1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,y</a:t>
            </a:r>
            <a:r>
              <a:rPr lang="en-GB" sz="2800" b="0" i="1" u="none" strike="noStrike" baseline="-25000">
                <a:solidFill>
                  <a:srgbClr val="FFFFFF"/>
                </a:solidFill>
                <a:effectLst/>
                <a:uFillTx/>
                <a:latin typeface="Times New Roman"/>
              </a:rPr>
              <a:t>1</a:t>
            </a:r>
            <a:r>
              <a:rPr lang="en-GB" sz="2800" b="0" i="1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)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70" name="Text Box 11"/>
          <p:cNvSpPr/>
          <p:nvPr/>
        </p:nvSpPr>
        <p:spPr>
          <a:xfrm>
            <a:off x="7748640" y="2517840"/>
            <a:ext cx="1382760" cy="76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i="1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B(x</a:t>
            </a:r>
            <a:r>
              <a:rPr lang="en-GB" sz="2800" b="0" i="1" u="none" strike="noStrike" baseline="-25000">
                <a:solidFill>
                  <a:srgbClr val="FFFFFF"/>
                </a:solidFill>
                <a:effectLst/>
                <a:uFillTx/>
                <a:latin typeface="Times New Roman"/>
              </a:rPr>
              <a:t>2,</a:t>
            </a:r>
            <a:r>
              <a:rPr lang="en-GB" sz="2800" b="0" i="1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y</a:t>
            </a:r>
            <a:r>
              <a:rPr lang="en-GB" sz="2800" b="0" i="1" u="none" strike="noStrike" baseline="-25000">
                <a:solidFill>
                  <a:srgbClr val="FFFFFF"/>
                </a:solidFill>
                <a:effectLst/>
                <a:uFillTx/>
                <a:latin typeface="Times New Roman"/>
              </a:rPr>
              <a:t>2</a:t>
            </a:r>
            <a:r>
              <a:rPr lang="en-GB" sz="2800" b="0" i="1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)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371" name="Group 20"/>
          <p:cNvGrpSpPr/>
          <p:nvPr/>
        </p:nvGrpSpPr>
        <p:grpSpPr>
          <a:xfrm>
            <a:off x="4365720" y="1916280"/>
            <a:ext cx="4895640" cy="3960720"/>
            <a:chOff x="4365720" y="1916280"/>
            <a:chExt cx="4895640" cy="3960720"/>
          </a:xfrm>
        </p:grpSpPr>
        <p:sp>
          <p:nvSpPr>
            <p:cNvPr id="372" name="Line 5"/>
            <p:cNvSpPr/>
            <p:nvPr/>
          </p:nvSpPr>
          <p:spPr>
            <a:xfrm>
              <a:off x="5240160" y="2098800"/>
              <a:ext cx="0" cy="3462120"/>
            </a:xfrm>
            <a:prstGeom prst="line">
              <a:avLst/>
            </a:prstGeom>
            <a:ln w="57240">
              <a:solidFill>
                <a:srgbClr val="FFFFFF"/>
              </a:solidFill>
              <a:miter/>
              <a:head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373" name="Line 6"/>
            <p:cNvSpPr/>
            <p:nvPr/>
          </p:nvSpPr>
          <p:spPr>
            <a:xfrm flipH="1">
              <a:off x="5049360" y="5178600"/>
              <a:ext cx="3559320" cy="0"/>
            </a:xfrm>
            <a:prstGeom prst="line">
              <a:avLst/>
            </a:prstGeom>
            <a:ln w="57240">
              <a:solidFill>
                <a:srgbClr val="FFFFFF"/>
              </a:solidFill>
              <a:miter/>
              <a:head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374" name="Text Box 17"/>
            <p:cNvSpPr/>
            <p:nvPr/>
          </p:nvSpPr>
          <p:spPr>
            <a:xfrm>
              <a:off x="7878600" y="5094360"/>
              <a:ext cx="1382760" cy="766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lnSpc>
                  <a:spcPct val="100000"/>
                </a:lnSpc>
                <a:spcBef>
                  <a:spcPts val="2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4000" b="0" i="1" u="none" strike="noStrik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x</a:t>
              </a:r>
              <a:endParaRPr lang="en-US" sz="4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375" name="Text Box 18"/>
            <p:cNvSpPr/>
            <p:nvPr/>
          </p:nvSpPr>
          <p:spPr>
            <a:xfrm>
              <a:off x="4365720" y="1916280"/>
              <a:ext cx="1382400" cy="765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lnSpc>
                  <a:spcPct val="100000"/>
                </a:lnSpc>
                <a:spcBef>
                  <a:spcPts val="2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3200" b="0" i="1" u="none" strike="noStrik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y</a:t>
              </a:r>
              <a:endParaRPr lang="en-US" sz="32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376" name="Text Box 19"/>
            <p:cNvSpPr/>
            <p:nvPr/>
          </p:nvSpPr>
          <p:spPr>
            <a:xfrm>
              <a:off x="4413240" y="5111640"/>
              <a:ext cx="1382760" cy="765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lnSpc>
                  <a:spcPct val="100000"/>
                </a:lnSpc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 i="1" u="none" strike="noStrik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O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377" name="Straight Connector 24"/>
          <p:cNvSpPr/>
          <p:nvPr/>
        </p:nvSpPr>
        <p:spPr>
          <a:xfrm flipH="1">
            <a:off x="5713560" y="4299120"/>
            <a:ext cx="2880" cy="884160"/>
          </a:xfrm>
          <a:prstGeom prst="line">
            <a:avLst/>
          </a:prstGeom>
          <a:ln w="38160">
            <a:solidFill>
              <a:srgbClr val="FFFFFF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78" name="Straight Connector 26"/>
          <p:cNvSpPr/>
          <p:nvPr/>
        </p:nvSpPr>
        <p:spPr>
          <a:xfrm>
            <a:off x="8047080" y="2971800"/>
            <a:ext cx="14400" cy="2117880"/>
          </a:xfrm>
          <a:prstGeom prst="line">
            <a:avLst/>
          </a:prstGeom>
          <a:ln w="38160">
            <a:solidFill>
              <a:srgbClr val="FFFFFF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79" name="TextBox 28"/>
          <p:cNvSpPr/>
          <p:nvPr/>
        </p:nvSpPr>
        <p:spPr>
          <a:xfrm>
            <a:off x="5555880" y="5105520"/>
            <a:ext cx="44028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80" name="TextBox 29"/>
          <p:cNvSpPr/>
          <p:nvPr/>
        </p:nvSpPr>
        <p:spPr>
          <a:xfrm>
            <a:off x="7813440" y="5105520"/>
            <a:ext cx="46872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81" name="Straight Connector 32"/>
          <p:cNvSpPr/>
          <p:nvPr/>
        </p:nvSpPr>
        <p:spPr>
          <a:xfrm>
            <a:off x="6918480" y="3703680"/>
            <a:ext cx="15840" cy="1461960"/>
          </a:xfrm>
          <a:prstGeom prst="line">
            <a:avLst/>
          </a:prstGeom>
          <a:ln w="38160">
            <a:solidFill>
              <a:srgbClr val="FFFFFF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82" name="TextBox 34"/>
          <p:cNvSpPr/>
          <p:nvPr/>
        </p:nvSpPr>
        <p:spPr>
          <a:xfrm>
            <a:off x="6602760" y="3094200"/>
            <a:ext cx="449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M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83" name="TextBox 35"/>
          <p:cNvSpPr/>
          <p:nvPr/>
        </p:nvSpPr>
        <p:spPr>
          <a:xfrm>
            <a:off x="4856040" y="3992400"/>
            <a:ext cx="41904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y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84" name="TextBox 36"/>
          <p:cNvSpPr/>
          <p:nvPr/>
        </p:nvSpPr>
        <p:spPr>
          <a:xfrm>
            <a:off x="4826160" y="2759040"/>
            <a:ext cx="44748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y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85" name="Straight Connector 37"/>
          <p:cNvSpPr/>
          <p:nvPr/>
        </p:nvSpPr>
        <p:spPr>
          <a:xfrm flipH="1">
            <a:off x="5284800" y="2955240"/>
            <a:ext cx="2610000" cy="33480"/>
          </a:xfrm>
          <a:prstGeom prst="line">
            <a:avLst/>
          </a:prstGeom>
          <a:ln w="38160">
            <a:solidFill>
              <a:srgbClr val="FFFFFF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13320" rIns="90000" bIns="-1332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86" name="Straight Connector 42"/>
          <p:cNvSpPr/>
          <p:nvPr/>
        </p:nvSpPr>
        <p:spPr>
          <a:xfrm flipH="1">
            <a:off x="5270040" y="4279320"/>
            <a:ext cx="459000" cy="4680"/>
          </a:xfrm>
          <a:prstGeom prst="line">
            <a:avLst/>
          </a:prstGeom>
          <a:ln w="38160">
            <a:solidFill>
              <a:srgbClr val="FFFFFF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2120" rIns="90000" bIns="-4212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87" name="Line 7"/>
          <p:cNvSpPr/>
          <p:nvPr/>
        </p:nvSpPr>
        <p:spPr>
          <a:xfrm flipV="1">
            <a:off x="5729400" y="2973240"/>
            <a:ext cx="2320920" cy="1306800"/>
          </a:xfrm>
          <a:prstGeom prst="line">
            <a:avLst/>
          </a:prstGeom>
          <a:ln w="57240">
            <a:solidFill>
              <a:srgbClr val="FFFF00"/>
            </a:solidFill>
            <a:miter/>
            <a:headEnd len="sm" type="oval" w="sm"/>
            <a:tailEnd len="sm" type="oval" w="sm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88" name="Oval 21"/>
          <p:cNvSpPr/>
          <p:nvPr/>
        </p:nvSpPr>
        <p:spPr>
          <a:xfrm>
            <a:off x="6821640" y="3565440"/>
            <a:ext cx="137880" cy="12240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0320" rIns="90000" bIns="4032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89" name="TextBox 44"/>
          <p:cNvSpPr/>
          <p:nvPr/>
        </p:nvSpPr>
        <p:spPr>
          <a:xfrm>
            <a:off x="798480" y="1935000"/>
            <a:ext cx="4262040" cy="15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 Mid-Point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Median / Bisector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between 2 points is given by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90" name="Cloud 45"/>
          <p:cNvSpPr/>
          <p:nvPr/>
        </p:nvSpPr>
        <p:spPr>
          <a:xfrm>
            <a:off x="669960" y="2971800"/>
            <a:ext cx="4100400" cy="2468160"/>
          </a:xfrm>
          <a:custGeom>
            <a:avLst/>
            <a:gdLst>
              <a:gd name="textAreaLeft" fmla="*/ 564840 w 4100400"/>
              <a:gd name="textAreaRight" fmla="*/ 3243960 w 4100400"/>
              <a:gd name="textAreaTop" fmla="*/ 372600 h 2468160"/>
              <a:gd name="textAreaBottom" fmla="*/ 1981080 h 2468160"/>
              <a:gd name="GluePoint1X" fmla="*/ 4097096 w 43200"/>
              <a:gd name="GluePoint1Y" fmla="*/ 1229519 h 43200"/>
              <a:gd name="GluePoint2X" fmla="*/ 2050257 w 43200"/>
              <a:gd name="GluePoint2Y" fmla="*/ 2456420 h 43200"/>
              <a:gd name="GluePoint3X" fmla="*/ 12719 w 43200"/>
              <a:gd name="GluePoint3Y" fmla="*/ 1229519 h 43200"/>
              <a:gd name="GluePoint4X" fmla="*/ 2050257 w 43200"/>
              <a:gd name="GluePoint4Y" fmla="*/ 140598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4D4D4D"/>
          </a:solidFill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Simply add both x coordinates together and divide by 2.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Then do the same with the y coordinates.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91" name="Rounded Rectangle 25"/>
          <p:cNvSpPr/>
          <p:nvPr/>
        </p:nvSpPr>
        <p:spPr>
          <a:xfrm>
            <a:off x="6324480" y="5837400"/>
            <a:ext cx="2149560" cy="509400"/>
          </a:xfrm>
          <a:prstGeom prst="roundRect">
            <a:avLst>
              <a:gd name="adj" fmla="val 16667"/>
            </a:avLst>
          </a:prstGeom>
          <a:solidFill>
            <a:srgbClr val="4D4D4D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Online Demo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p:timing>
    <p:tnLst>
      <p:par>
        <p:cTn id="497" dur="indefinite" restart="never" nodeType="tmRoot">
          <p:childTnLst>
            <p:seq>
              <p:cTn id="498" dur="indefinite" nodeType="mainSeq">
                <p:childTnLst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03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08" dur="8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09" dur="8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0" dur="8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2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515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>
                      <p:stCondLst>
                        <p:cond delay="indefinite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20" dur="8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21" dur="8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2" dur="8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2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8" fill="hold">
                      <p:stCondLst>
                        <p:cond delay="indefinite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32" dur="8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33" dur="8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4" dur="8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2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539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0" fill="hold">
                      <p:stCondLst>
                        <p:cond delay="indefinite"/>
                      </p:stCondLst>
                      <p:childTnLst>
                        <p:par>
                          <p:cTn id="541" fill="hold">
                            <p:stCondLst>
                              <p:cond delay="0"/>
                            </p:stCondLst>
                            <p:childTnLst>
                              <p:par>
                                <p:cTn id="54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44" dur="8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45" dur="8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6" dur="8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2" presetClass="entr" fill="hold" nodeType="clickEffect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1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2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3" fill="hold">
                      <p:stCondLst>
                        <p:cond delay="indefinite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57" dur="8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58" dur="8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9" dur="8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0" fill="hold">
                      <p:stCondLst>
                        <p:cond delay="indefinite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64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69" dur="8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70" dur="8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1" dur="8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76" dur="80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77" dur="80"/>
                                        <p:tgtEl>
                                          <p:spTgt spid="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8" dur="80"/>
                                        <p:tgtEl>
                                          <p:spTgt spid="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>
                      <p:stCondLst>
                        <p:cond delay="indefinite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83" dur="80"/>
                                        <p:tgtEl>
                                          <p:spTgt spid="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84" dur="80"/>
                                        <p:tgtEl>
                                          <p:spTgt spid="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5" dur="80"/>
                                        <p:tgtEl>
                                          <p:spTgt spid="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6" fill="hold">
                      <p:stCondLst>
                        <p:cond delay="indefinite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90" dur="80"/>
                                        <p:tgtEl>
                                          <p:spTgt spid="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91" dur="80"/>
                                        <p:tgtEl>
                                          <p:spTgt spid="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2" dur="80"/>
                                        <p:tgtEl>
                                          <p:spTgt spid="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3" fill="hold">
                      <p:stCondLst>
                        <p:cond delay="indefinite"/>
                      </p:stCondLst>
                      <p:childTnLst>
                        <p:par>
                          <p:cTn id="594" fill="hold">
                            <p:stCondLst>
                              <p:cond delay="0"/>
                            </p:stCondLst>
                            <p:childTnLst>
                              <p:par>
                                <p:cTn id="59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97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Rectangle 21"/>
          <p:cNvSpPr/>
          <p:nvPr/>
        </p:nvSpPr>
        <p:spPr>
          <a:xfrm>
            <a:off x="0" y="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-46440" rIns="90000" bIns="-46440" anchor="ctr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393" name="Object 2"/>
          <p:cNvGraphicFramePr/>
          <p:nvPr/>
        </p:nvGraphicFramePr>
        <p:xfrm>
          <a:off x="2784600" y="289080"/>
          <a:ext cx="3448080" cy="946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94" name="Object 2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784600" y="289080"/>
                    <a:ext cx="3448080" cy="94608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C0C0C0"/>
                    </a:solidFill>
                    <a:miter/>
                  </a:ln>
                </p:spPr>
              </p:pic>
            </p:oleObj>
          </a:graphicData>
        </a:graphic>
      </p:graphicFrame>
      <p:pic>
        <p:nvPicPr>
          <p:cNvPr id="395" name="Picture 5"/>
          <p:cNvPicPr/>
          <p:nvPr/>
        </p:nvPicPr>
        <p:blipFill>
          <a:blip r:embed="rId3"/>
          <a:srcRect l="16751" t="23543" r="16999" b="17500"/>
          <a:stretch/>
        </p:blipFill>
        <p:spPr>
          <a:xfrm>
            <a:off x="974880" y="1965240"/>
            <a:ext cx="8076960" cy="4710240"/>
          </a:xfrm>
          <a:prstGeom prst="rect">
            <a:avLst/>
          </a:prstGeom>
          <a:noFill/>
          <a:ln w="38160">
            <a:solidFill>
              <a:srgbClr val="7F7F7F"/>
            </a:solidFill>
            <a:miter/>
          </a:ln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Rectangle 21"/>
          <p:cNvSpPr/>
          <p:nvPr/>
        </p:nvSpPr>
        <p:spPr>
          <a:xfrm>
            <a:off x="0" y="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-46440" rIns="90000" bIns="-46440" anchor="ctr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97" name="TextBox 4"/>
          <p:cNvSpPr/>
          <p:nvPr/>
        </p:nvSpPr>
        <p:spPr>
          <a:xfrm>
            <a:off x="2572920" y="674640"/>
            <a:ext cx="38617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Distance Formula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98" name="TextBox 5"/>
          <p:cNvSpPr/>
          <p:nvPr/>
        </p:nvSpPr>
        <p:spPr>
          <a:xfrm>
            <a:off x="3558960" y="3046320"/>
            <a:ext cx="2203920" cy="19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9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 1.2</a:t>
            </a:r>
            <a:endParaRPr lang="en-US" sz="4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29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Page 4 </a:t>
            </a:r>
            <a:endParaRPr lang="en-US" sz="4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Date Placeholder 3"/>
          <p:cNvSpPr/>
          <p:nvPr/>
        </p:nvSpPr>
        <p:spPr>
          <a:xfrm>
            <a:off x="5562720" y="6400800"/>
            <a:ext cx="30016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spcBef>
                <a:spcPts val="81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C82468E-C321-42E9-B114-554F1E54C277}" type="datetime5">
              <a:rPr lang="en-US" sz="1300" b="0" u="none" strike="noStrike">
                <a:solidFill>
                  <a:srgbClr val="B9BBB2"/>
                </a:solidFill>
                <a:effectLst/>
                <a:uFillTx/>
                <a:latin typeface="Arial Narrow"/>
              </a:rPr>
              <a:t>Jul 11, 2026</a:t>
            </a:fld>
            <a:endParaRPr lang="en-US" sz="13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00" name="Footer Placeholder 4"/>
          <p:cNvSpPr/>
          <p:nvPr/>
        </p:nvSpPr>
        <p:spPr>
          <a:xfrm>
            <a:off x="1295280" y="6400800"/>
            <a:ext cx="4211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r">
              <a:spcBef>
                <a:spcPts val="81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300" b="0" u="none" strike="noStrike">
                <a:solidFill>
                  <a:srgbClr val="B9BBB2"/>
                </a:solidFill>
                <a:effectLst/>
                <a:uFillTx/>
                <a:latin typeface="Arial Narrow"/>
              </a:rPr>
              <a:t>www.mathsrevision.com</a:t>
            </a:r>
            <a:endParaRPr lang="en-US" sz="13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01" name="Slide Number Placeholder 5"/>
          <p:cNvSpPr/>
          <p:nvPr/>
        </p:nvSpPr>
        <p:spPr>
          <a:xfrm>
            <a:off x="8639280" y="6515280"/>
            <a:ext cx="46332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r"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D5FC36A-78D4-4A88-921F-A1F75E1B1084}" type="slidenum">
              <a:rPr lang="en-GB" sz="1600" b="0" u="none" strike="noStrike">
                <a:solidFill>
                  <a:srgbClr val="DFE0D4"/>
                </a:solidFill>
                <a:effectLst/>
                <a:uFillTx/>
                <a:latin typeface="Arial Narrow"/>
              </a:rPr>
              <a:t>&lt;number&gt;</a:t>
            </a:fld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402" name="Rectangle 2"/>
          <p:cNvPicPr/>
          <p:nvPr/>
        </p:nvPicPr>
        <p:blipFill>
          <a:blip r:embed="rId1"/>
          <a:stretch/>
        </p:blipFill>
        <p:spPr>
          <a:xfrm>
            <a:off x="1365120" y="262080"/>
            <a:ext cx="6413760" cy="963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3" name="Text Box 56"/>
          <p:cNvSpPr/>
          <p:nvPr/>
        </p:nvSpPr>
        <p:spPr>
          <a:xfrm>
            <a:off x="4107960" y="3843360"/>
            <a:ext cx="19306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m = tan </a:t>
            </a:r>
            <a:r>
              <a:rPr lang="el-GR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θ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04" name="Line 61"/>
          <p:cNvSpPr/>
          <p:nvPr/>
        </p:nvSpPr>
        <p:spPr>
          <a:xfrm>
            <a:off x="1359000" y="2346480"/>
            <a:ext cx="11160" cy="1454040"/>
          </a:xfrm>
          <a:prstGeom prst="line">
            <a:avLst/>
          </a:prstGeom>
          <a:ln w="38160">
            <a:solidFill>
              <a:srgbClr val="FFFFFF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05" name="Line 62"/>
          <p:cNvSpPr/>
          <p:nvPr/>
        </p:nvSpPr>
        <p:spPr>
          <a:xfrm>
            <a:off x="1176480" y="3514680"/>
            <a:ext cx="1218960" cy="0"/>
          </a:xfrm>
          <a:prstGeom prst="line">
            <a:avLst/>
          </a:prstGeom>
          <a:ln w="3816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06" name="TextBox 61"/>
          <p:cNvSpPr/>
          <p:nvPr/>
        </p:nvSpPr>
        <p:spPr>
          <a:xfrm>
            <a:off x="2663640" y="2163600"/>
            <a:ext cx="6112080" cy="15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The gradient of a line is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ALWAYS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equal to the tangent of the angle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made with the line and the positive x-axis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07" name="Arc 30"/>
          <p:cNvSpPr/>
          <p:nvPr/>
        </p:nvSpPr>
        <p:spPr>
          <a:xfrm>
            <a:off x="1322280" y="3149640"/>
            <a:ext cx="876240" cy="730080"/>
          </a:xfrm>
          <a:custGeom>
            <a:avLst/>
            <a:gdLst>
              <a:gd name="textAreaLeft" fmla="*/ 560520 w 876240"/>
              <a:gd name="textAreaRight" fmla="*/ 876600 w 876240"/>
              <a:gd name="textAreaTop" fmla="*/ 14400 h 730080"/>
              <a:gd name="textAreaBottom" fmla="*/ 365040 h 730080"/>
              <a:gd name="GluePoint1X" fmla="*/ 560577 w 876300"/>
              <a:gd name="GluePoint1Y" fmla="*/ 14543 h 730250"/>
              <a:gd name="GluePoint2X" fmla="*/ 438150 w 876300"/>
              <a:gd name="GluePoint2Y" fmla="*/ 365125 h 730250"/>
              <a:gd name="GluePoint3X" fmla="*/ 876300 w 876300"/>
              <a:gd name="GluePoint3Y" fmla="*/ 365125 h 73025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stroke="0" w="876300" h="730250">
                <a:moveTo>
                  <a:pt x="560577" y="14543"/>
                </a:moveTo>
                <a:lnTo>
                  <a:pt x="560577" y="14543"/>
                </a:lnTo>
                <a:arcTo wR="438150" hR="365125" stAng="-4245015" swAng="4245023"/>
                <a:lnTo>
                  <a:pt x="438150" y="365125"/>
                </a:lnTo>
                <a:close/>
              </a:path>
              <a:path fill="none" w="876300" h="730250">
                <a:moveTo>
                  <a:pt x="560577" y="14543"/>
                </a:moveTo>
                <a:lnTo>
                  <a:pt x="560577" y="14543"/>
                </a:lnTo>
                <a:arcTo wR="438150" hR="365125" stAng="-4245015" swAng="4245023"/>
              </a:path>
            </a:pathLst>
          </a:custGeom>
          <a:noFill/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08" name="TextBox 31"/>
          <p:cNvSpPr/>
          <p:nvPr/>
        </p:nvSpPr>
        <p:spPr>
          <a:xfrm>
            <a:off x="1766520" y="3112920"/>
            <a:ext cx="319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400" b="0" u="none" strike="noStrike">
                <a:solidFill>
                  <a:srgbClr val="FFFF00"/>
                </a:solidFill>
                <a:effectLst/>
                <a:uFillTx/>
                <a:latin typeface="Arial Narrow"/>
              </a:rPr>
              <a:t>θ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09" name="Line 63"/>
          <p:cNvSpPr/>
          <p:nvPr/>
        </p:nvSpPr>
        <p:spPr>
          <a:xfrm flipV="1">
            <a:off x="1030320" y="2784600"/>
            <a:ext cx="1241280" cy="1131840"/>
          </a:xfrm>
          <a:prstGeom prst="line">
            <a:avLst/>
          </a:prstGeom>
          <a:ln w="381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410" name="Group 56"/>
          <p:cNvGrpSpPr/>
          <p:nvPr/>
        </p:nvGrpSpPr>
        <p:grpSpPr>
          <a:xfrm>
            <a:off x="1222200" y="4602240"/>
            <a:ext cx="1962720" cy="1663560"/>
            <a:chOff x="1222200" y="4602240"/>
            <a:chExt cx="1962720" cy="1663560"/>
          </a:xfrm>
        </p:grpSpPr>
        <p:sp>
          <p:nvSpPr>
            <p:cNvPr id="411" name="Line 61"/>
            <p:cNvSpPr/>
            <p:nvPr/>
          </p:nvSpPr>
          <p:spPr>
            <a:xfrm>
              <a:off x="1404720" y="4602240"/>
              <a:ext cx="10800" cy="145368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  <a:head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12" name="Arc 20"/>
            <p:cNvSpPr/>
            <p:nvPr/>
          </p:nvSpPr>
          <p:spPr>
            <a:xfrm>
              <a:off x="1368000" y="5405400"/>
              <a:ext cx="876240" cy="730080"/>
            </a:xfrm>
            <a:custGeom>
              <a:avLst/>
              <a:gdLst>
                <a:gd name="textAreaLeft" fmla="*/ 560520 w 876240"/>
                <a:gd name="textAreaRight" fmla="*/ 876600 w 876240"/>
                <a:gd name="textAreaTop" fmla="*/ 14400 h 730080"/>
                <a:gd name="textAreaBottom" fmla="*/ 365040 h 730080"/>
                <a:gd name="GluePoint1X" fmla="*/ 560691 w 876436"/>
                <a:gd name="GluePoint1Y" fmla="*/ 14555 h 730537"/>
                <a:gd name="GluePoint2X" fmla="*/ 438218 w 876436"/>
                <a:gd name="GluePoint2Y" fmla="*/ 365269 h 730537"/>
                <a:gd name="GluePoint3X" fmla="*/ 876436 w 876436"/>
                <a:gd name="GluePoint3Y" fmla="*/ 365269 h 7305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stroke="0" w="876436" h="730537">
                  <a:moveTo>
                    <a:pt x="560691" y="14555"/>
                  </a:moveTo>
                  <a:lnTo>
                    <a:pt x="560691" y="14555"/>
                  </a:lnTo>
                  <a:arcTo wR="438218" hR="365269" stAng="-4245016" swAng="4245024"/>
                  <a:lnTo>
                    <a:pt x="438218" y="365269"/>
                  </a:lnTo>
                  <a:close/>
                </a:path>
                <a:path fill="none" w="876436" h="730537">
                  <a:moveTo>
                    <a:pt x="560691" y="14555"/>
                  </a:moveTo>
                  <a:lnTo>
                    <a:pt x="560691" y="14555"/>
                  </a:lnTo>
                  <a:arcTo wR="438218" hR="365269" stAng="-4245016" swAng="4245024"/>
                </a:path>
              </a:pathLst>
            </a:custGeom>
            <a:noFill/>
            <a:ln w="3816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ctr">
              <a:no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13" name="TextBox 31"/>
            <p:cNvSpPr/>
            <p:nvPr/>
          </p:nvSpPr>
          <p:spPr>
            <a:xfrm>
              <a:off x="1812240" y="5368680"/>
              <a:ext cx="3196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2400" b="0" u="none" strike="noStrike">
                  <a:solidFill>
                    <a:srgbClr val="FFFF00"/>
                  </a:solidFill>
                  <a:effectLst/>
                  <a:uFillTx/>
                  <a:latin typeface="Arial Narrow"/>
                </a:rPr>
                <a:t>θ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14" name="Right Triangle 23"/>
            <p:cNvSpPr/>
            <p:nvPr/>
          </p:nvSpPr>
          <p:spPr>
            <a:xfrm flipH="1">
              <a:off x="1553760" y="4754520"/>
              <a:ext cx="1159200" cy="990720"/>
            </a:xfrm>
            <a:prstGeom prst="rtTriangle">
              <a:avLst/>
            </a:prstGeom>
            <a:noFill/>
            <a:ln w="38160">
              <a:solidFill>
                <a:srgbClr val="0000C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ctr">
              <a:no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15" name="TextBox 24"/>
            <p:cNvSpPr/>
            <p:nvPr/>
          </p:nvSpPr>
          <p:spPr>
            <a:xfrm>
              <a:off x="2760840" y="5044320"/>
              <a:ext cx="4240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16" name="TextBox 25"/>
            <p:cNvSpPr/>
            <p:nvPr/>
          </p:nvSpPr>
          <p:spPr>
            <a:xfrm>
              <a:off x="1978200" y="5806080"/>
              <a:ext cx="40356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A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17" name="TextBox 26"/>
            <p:cNvSpPr/>
            <p:nvPr/>
          </p:nvSpPr>
          <p:spPr>
            <a:xfrm>
              <a:off x="1759320" y="4815720"/>
              <a:ext cx="41472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H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18" name="Rectangle 27"/>
            <p:cNvSpPr/>
            <p:nvPr/>
          </p:nvSpPr>
          <p:spPr>
            <a:xfrm>
              <a:off x="2498760" y="5532480"/>
              <a:ext cx="214200" cy="212760"/>
            </a:xfrm>
            <a:prstGeom prst="rect">
              <a:avLst/>
            </a:prstGeom>
            <a:noFill/>
            <a:ln w="38160">
              <a:solidFill>
                <a:srgbClr val="0000C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ctr">
              <a:no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19" name="Line 62"/>
            <p:cNvSpPr/>
            <p:nvPr/>
          </p:nvSpPr>
          <p:spPr>
            <a:xfrm>
              <a:off x="1222200" y="5754960"/>
              <a:ext cx="1795680" cy="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420" name="Straight Connector 29"/>
          <p:cNvSpPr/>
          <p:nvPr/>
        </p:nvSpPr>
        <p:spPr>
          <a:xfrm>
            <a:off x="6141960" y="4678200"/>
            <a:ext cx="0" cy="1295640"/>
          </a:xfrm>
          <a:prstGeom prst="line">
            <a:avLst/>
          </a:prstGeom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421" name="Group 37"/>
          <p:cNvGrpSpPr/>
          <p:nvPr/>
        </p:nvGrpSpPr>
        <p:grpSpPr>
          <a:xfrm>
            <a:off x="3850920" y="4915080"/>
            <a:ext cx="1310400" cy="963000"/>
            <a:chOff x="3850920" y="4915080"/>
            <a:chExt cx="1310400" cy="963000"/>
          </a:xfrm>
        </p:grpSpPr>
        <p:sp>
          <p:nvSpPr>
            <p:cNvPr id="422" name="TextBox 31"/>
            <p:cNvSpPr/>
            <p:nvPr/>
          </p:nvSpPr>
          <p:spPr>
            <a:xfrm>
              <a:off x="3850920" y="5158800"/>
              <a:ext cx="895680" cy="581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2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32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m </a:t>
              </a: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=</a:t>
              </a:r>
              <a:r>
                <a:rPr lang="en-GB" sz="32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 </a:t>
              </a:r>
              <a:endParaRPr lang="en-US" sz="32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pSp>
          <p:nvGrpSpPr>
            <p:cNvPr id="423" name="Group 36"/>
            <p:cNvGrpSpPr/>
            <p:nvPr/>
          </p:nvGrpSpPr>
          <p:grpSpPr>
            <a:xfrm>
              <a:off x="4746600" y="4915080"/>
              <a:ext cx="414720" cy="963000"/>
              <a:chOff x="4746600" y="4915080"/>
              <a:chExt cx="414720" cy="963000"/>
            </a:xfrm>
          </p:grpSpPr>
          <p:sp>
            <p:nvSpPr>
              <p:cNvPr id="424" name="TextBox 32"/>
              <p:cNvSpPr/>
              <p:nvPr/>
            </p:nvSpPr>
            <p:spPr>
              <a:xfrm>
                <a:off x="4764600" y="4915080"/>
                <a:ext cx="378720" cy="459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tIns="46800" rIns="90000" bIns="46800" anchor="t">
                <a:spAutoFit/>
              </a:bodyPr>
              <a:p>
                <a:pPr algn="ctr">
                  <a:lnSpc>
                    <a:spcPct val="100000"/>
                  </a:lnSpc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400" b="0" u="none" strike="noStrike">
                    <a:solidFill>
                      <a:srgbClr val="FFFF00"/>
                    </a:solidFill>
                    <a:effectLst/>
                    <a:uFillTx/>
                    <a:latin typeface="Comic Sans MS"/>
                  </a:rPr>
                  <a:t>V</a:t>
                </a: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425" name="TextBox 33"/>
              <p:cNvSpPr/>
              <p:nvPr/>
            </p:nvSpPr>
            <p:spPr>
              <a:xfrm>
                <a:off x="4746600" y="5418360"/>
                <a:ext cx="414720" cy="459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tIns="46800" rIns="90000" bIns="46800" anchor="t">
                <a:spAutoFit/>
              </a:bodyPr>
              <a:p>
                <a:pPr algn="ctr">
                  <a:lnSpc>
                    <a:spcPct val="100000"/>
                  </a:lnSpc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400" b="0" u="none" strike="noStrike">
                    <a:solidFill>
                      <a:srgbClr val="FFFF00"/>
                    </a:solidFill>
                    <a:effectLst/>
                    <a:uFillTx/>
                    <a:latin typeface="Comic Sans MS"/>
                  </a:rPr>
                  <a:t>H</a:t>
                </a: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426" name="Straight Connector 35"/>
              <p:cNvSpPr/>
              <p:nvPr/>
            </p:nvSpPr>
            <p:spPr>
              <a:xfrm>
                <a:off x="4778280" y="5397840"/>
                <a:ext cx="350640" cy="0"/>
              </a:xfrm>
              <a:prstGeom prst="line">
                <a:avLst/>
              </a:prstGeom>
              <a:ln w="9360">
                <a:solidFill>
                  <a:srgbClr val="FFFF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46800" rIns="90000" bIns="-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</p:grpSp>
      </p:grpSp>
      <p:grpSp>
        <p:nvGrpSpPr>
          <p:cNvPr id="427" name="Group 45"/>
          <p:cNvGrpSpPr/>
          <p:nvPr/>
        </p:nvGrpSpPr>
        <p:grpSpPr>
          <a:xfrm>
            <a:off x="5166720" y="4915080"/>
            <a:ext cx="821520" cy="963000"/>
            <a:chOff x="5166720" y="4915080"/>
            <a:chExt cx="821520" cy="963000"/>
          </a:xfrm>
        </p:grpSpPr>
        <p:grpSp>
          <p:nvGrpSpPr>
            <p:cNvPr id="428" name="Group 36"/>
            <p:cNvGrpSpPr/>
            <p:nvPr/>
          </p:nvGrpSpPr>
          <p:grpSpPr>
            <a:xfrm>
              <a:off x="5564160" y="4915080"/>
              <a:ext cx="424080" cy="963000"/>
              <a:chOff x="5564160" y="4915080"/>
              <a:chExt cx="424080" cy="963000"/>
            </a:xfrm>
          </p:grpSpPr>
          <p:sp>
            <p:nvSpPr>
              <p:cNvPr id="429" name="TextBox 41"/>
              <p:cNvSpPr/>
              <p:nvPr/>
            </p:nvSpPr>
            <p:spPr>
              <a:xfrm>
                <a:off x="5564160" y="4915080"/>
                <a:ext cx="424080" cy="459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tIns="46800" rIns="90000" bIns="46800" anchor="t">
                <a:spAutoFit/>
              </a:bodyPr>
              <a:p>
                <a:pPr algn="ctr">
                  <a:lnSpc>
                    <a:spcPct val="100000"/>
                  </a:lnSpc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400" b="0" u="none" strike="noStrike">
                    <a:solidFill>
                      <a:srgbClr val="FFFF00"/>
                    </a:solidFill>
                    <a:effectLst/>
                    <a:uFillTx/>
                    <a:latin typeface="Comic Sans MS"/>
                  </a:rPr>
                  <a:t>O</a:t>
                </a: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430" name="TextBox 42"/>
              <p:cNvSpPr/>
              <p:nvPr/>
            </p:nvSpPr>
            <p:spPr>
              <a:xfrm>
                <a:off x="5574240" y="5418360"/>
                <a:ext cx="403560" cy="459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tIns="46800" rIns="90000" bIns="46800" anchor="t">
                <a:spAutoFit/>
              </a:bodyPr>
              <a:p>
                <a:pPr algn="ctr">
                  <a:lnSpc>
                    <a:spcPct val="100000"/>
                  </a:lnSpc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400" b="0" u="none" strike="noStrike">
                    <a:solidFill>
                      <a:srgbClr val="FFFF00"/>
                    </a:solidFill>
                    <a:effectLst/>
                    <a:uFillTx/>
                    <a:latin typeface="Comic Sans MS"/>
                  </a:rPr>
                  <a:t>A</a:t>
                </a: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431" name="Straight Connector 43"/>
              <p:cNvSpPr/>
              <p:nvPr/>
            </p:nvSpPr>
            <p:spPr>
              <a:xfrm>
                <a:off x="5600520" y="5397840"/>
                <a:ext cx="351000" cy="0"/>
              </a:xfrm>
              <a:prstGeom prst="line">
                <a:avLst/>
              </a:prstGeom>
              <a:ln w="9360">
                <a:solidFill>
                  <a:srgbClr val="FFFF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46800" rIns="90000" bIns="-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</p:grpSp>
        <p:sp>
          <p:nvSpPr>
            <p:cNvPr id="432" name="TextBox 44"/>
            <p:cNvSpPr/>
            <p:nvPr/>
          </p:nvSpPr>
          <p:spPr>
            <a:xfrm>
              <a:off x="5166720" y="5174280"/>
              <a:ext cx="33624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=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grpSp>
        <p:nvGrpSpPr>
          <p:cNvPr id="433" name="Group 36"/>
          <p:cNvGrpSpPr/>
          <p:nvPr/>
        </p:nvGrpSpPr>
        <p:grpSpPr>
          <a:xfrm>
            <a:off x="7972200" y="4915080"/>
            <a:ext cx="424080" cy="963000"/>
            <a:chOff x="7972200" y="4915080"/>
            <a:chExt cx="424080" cy="963000"/>
          </a:xfrm>
        </p:grpSpPr>
        <p:sp>
          <p:nvSpPr>
            <p:cNvPr id="434" name="TextBox 52"/>
            <p:cNvSpPr/>
            <p:nvPr/>
          </p:nvSpPr>
          <p:spPr>
            <a:xfrm>
              <a:off x="7972200" y="4915080"/>
              <a:ext cx="4240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35" name="TextBox 53"/>
            <p:cNvSpPr/>
            <p:nvPr/>
          </p:nvSpPr>
          <p:spPr>
            <a:xfrm>
              <a:off x="7982280" y="5418360"/>
              <a:ext cx="40356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A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36" name="Straight Connector 54"/>
            <p:cNvSpPr/>
            <p:nvPr/>
          </p:nvSpPr>
          <p:spPr>
            <a:xfrm>
              <a:off x="8008920" y="5397840"/>
              <a:ext cx="351000" cy="0"/>
            </a:xfrm>
            <a:prstGeom prst="line">
              <a:avLst/>
            </a:prstGeom>
            <a:ln w="936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437" name="TextBox 55"/>
          <p:cNvSpPr/>
          <p:nvPr/>
        </p:nvSpPr>
        <p:spPr>
          <a:xfrm>
            <a:off x="6622920" y="5165640"/>
            <a:ext cx="13258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tan </a:t>
            </a:r>
            <a:r>
              <a:rPr lang="el-GR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θ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=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38" name="TextBox 57"/>
          <p:cNvSpPr/>
          <p:nvPr/>
        </p:nvSpPr>
        <p:spPr>
          <a:xfrm>
            <a:off x="6622200" y="3886200"/>
            <a:ext cx="1845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0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≤ </a:t>
            </a:r>
            <a:r>
              <a:rPr lang="el-GR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θ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&lt; 180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39" name="Rounded Rectangle 41"/>
          <p:cNvSpPr/>
          <p:nvPr/>
        </p:nvSpPr>
        <p:spPr>
          <a:xfrm>
            <a:off x="6324480" y="5927760"/>
            <a:ext cx="2149560" cy="644400"/>
          </a:xfrm>
          <a:prstGeom prst="roundRect">
            <a:avLst>
              <a:gd name="adj" fmla="val 16667"/>
            </a:avLst>
          </a:prstGeom>
          <a:solidFill>
            <a:srgbClr val="4D4D4D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Demo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p:transition spd="slow">
    <p:circle/>
  </p:transition>
  <p:timing>
    <p:tnLst>
      <p:par>
        <p:cTn id="598" dur="indefinite" restart="never" nodeType="tmRoot">
          <p:childTnLst>
            <p:seq>
              <p:cTn id="599" dur="indefinite" nodeType="mainSeq">
                <p:childTnLst>
                  <p:par>
                    <p:cTn id="600" fill="hold">
                      <p:stCondLst>
                        <p:cond delay="indefinite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04" dur="8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80,-52,-80)"/>
                                          </p:val>
                                        </p:tav>
                                        <p:tav tm="50000">
                                          <p:val>
                                            <p:strVal val="rgb(83,83,-37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05" dur="8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80,-52,-80)"/>
                                          </p:val>
                                        </p:tav>
                                        <p:tav tm="50000">
                                          <p:val>
                                            <p:strVal val="rgb(83,83,-37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6" dur="8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7" fill="hold">
                      <p:stCondLst>
                        <p:cond delay="indefinite"/>
                      </p:stCondLst>
                      <p:childTnLst>
                        <p:par>
                          <p:cTn id="608" fill="hold">
                            <p:stCondLst>
                              <p:cond delay="0"/>
                            </p:stCondLst>
                            <p:childTnLst>
                              <p:par>
                                <p:cTn id="60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11" dur="8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80,-52,-80)"/>
                                          </p:val>
                                        </p:tav>
                                        <p:tav tm="50000">
                                          <p:val>
                                            <p:strVal val="rgb(83,83,-37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12" dur="8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80,-52,-80)"/>
                                          </p:val>
                                        </p:tav>
                                        <p:tav tm="50000">
                                          <p:val>
                                            <p:strVal val="rgb(83,83,-37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3" dur="8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280"/>
                            </p:stCondLst>
                            <p:childTnLst>
                              <p:par>
                                <p:cTn id="615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17" dur="80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80,-52,-80)"/>
                                          </p:val>
                                        </p:tav>
                                        <p:tav tm="50000">
                                          <p:val>
                                            <p:strVal val="rgb(83,83,-37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18" dur="80"/>
                                        <p:tgtEl>
                                          <p:spTgt spid="4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80,-52,-80)"/>
                                          </p:val>
                                        </p:tav>
                                        <p:tav tm="50000">
                                          <p:val>
                                            <p:strVal val="rgb(83,83,-37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9" dur="80"/>
                                        <p:tgtEl>
                                          <p:spTgt spid="4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0" fill="hold">
                      <p:stCondLst>
                        <p:cond delay="indefinite"/>
                      </p:stCondLst>
                      <p:childTnLst>
                        <p:par>
                          <p:cTn id="621" fill="hold">
                            <p:stCondLst>
                              <p:cond delay="0"/>
                            </p:stCondLst>
                            <p:childTnLst>
                              <p:par>
                                <p:cTn id="622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24" dur="5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5" dur="5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26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7" fill="hold">
                      <p:stCondLst>
                        <p:cond delay="indefinite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631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2" fill="hold">
                      <p:stCondLst>
                        <p:cond delay="indefinite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36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7" fill="hold">
                      <p:stCondLst>
                        <p:cond delay="indefinite"/>
                      </p:stCondLst>
                      <p:childTnLst>
                        <p:par>
                          <p:cTn id="638" fill="hold">
                            <p:stCondLst>
                              <p:cond delay="0"/>
                            </p:stCondLst>
                            <p:childTnLst>
                              <p:par>
                                <p:cTn id="63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41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2" fill="hold">
                      <p:stCondLst>
                        <p:cond delay="indefinite"/>
                      </p:stCondLst>
                      <p:childTnLst>
                        <p:par>
                          <p:cTn id="643" fill="hold">
                            <p:stCondLst>
                              <p:cond delay="0"/>
                            </p:stCondLst>
                            <p:childTnLst>
                              <p:par>
                                <p:cTn id="64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46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7" fill="hold">
                      <p:stCondLst>
                        <p:cond delay="indefinite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51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Rectangle 21"/>
          <p:cNvSpPr/>
          <p:nvPr/>
        </p:nvSpPr>
        <p:spPr>
          <a:xfrm>
            <a:off x="0" y="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-46440" rIns="90000" bIns="-46440" anchor="ctr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m = tan </a:t>
            </a:r>
            <a:r>
              <a:rPr lang="el-GR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θ</a:t>
            </a:r>
            <a:endParaRPr lang="en-US" sz="4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grpSp>
        <p:nvGrpSpPr>
          <p:cNvPr id="442" name="Group 7"/>
          <p:cNvGrpSpPr/>
          <p:nvPr/>
        </p:nvGrpSpPr>
        <p:grpSpPr>
          <a:xfrm>
            <a:off x="974880" y="1981080"/>
            <a:ext cx="7899120" cy="3092400"/>
            <a:chOff x="974880" y="1981080"/>
            <a:chExt cx="7899120" cy="3092400"/>
          </a:xfrm>
        </p:grpSpPr>
        <p:pic>
          <p:nvPicPr>
            <p:cNvPr id="443" name="Picture 4"/>
            <p:cNvPicPr/>
            <p:nvPr/>
          </p:nvPicPr>
          <p:blipFill>
            <a:blip r:embed="rId1"/>
            <a:srcRect l="26752" t="30625" r="40376" b="47918"/>
            <a:stretch/>
          </p:blipFill>
          <p:spPr>
            <a:xfrm>
              <a:off x="974880" y="1981080"/>
              <a:ext cx="7899120" cy="3092400"/>
            </a:xfrm>
            <a:prstGeom prst="rect">
              <a:avLst/>
            </a:prstGeom>
            <a:noFill/>
            <a:ln w="38160">
              <a:solidFill>
                <a:srgbClr val="7F7F7F"/>
              </a:solidFill>
              <a:miter/>
            </a:ln>
          </p:spPr>
        </p:pic>
        <p:sp>
          <p:nvSpPr>
            <p:cNvPr id="444" name="TextBox 5"/>
            <p:cNvSpPr/>
            <p:nvPr/>
          </p:nvSpPr>
          <p:spPr>
            <a:xfrm>
              <a:off x="5044320" y="2749320"/>
              <a:ext cx="645840" cy="45972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60</a:t>
              </a:r>
              <a:r>
                <a:rPr lang="en-GB" sz="2400" b="0" u="none" strike="noStrike" baseline="30000">
                  <a:solidFill>
                    <a:srgbClr val="000000"/>
                  </a:solidFill>
                  <a:effectLst/>
                  <a:uFillTx/>
                  <a:latin typeface="Comic Sans MS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45" name="TextBox 6"/>
            <p:cNvSpPr/>
            <p:nvPr/>
          </p:nvSpPr>
          <p:spPr>
            <a:xfrm>
              <a:off x="7711560" y="3489120"/>
              <a:ext cx="645840" cy="45972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60</a:t>
              </a:r>
              <a:r>
                <a:rPr lang="en-GB" sz="2400" b="0" u="none" strike="noStrike" baseline="30000">
                  <a:solidFill>
                    <a:srgbClr val="000000"/>
                  </a:solidFill>
                  <a:effectLst/>
                  <a:uFillTx/>
                  <a:latin typeface="Comic Sans MS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446" name="TextBox 7"/>
          <p:cNvSpPr/>
          <p:nvPr/>
        </p:nvSpPr>
        <p:spPr>
          <a:xfrm>
            <a:off x="1260720" y="4282920"/>
            <a:ext cx="2479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33"/>
                </a:solidFill>
                <a:effectLst/>
                <a:uFillTx/>
                <a:latin typeface="Comic Sans MS"/>
              </a:rPr>
              <a:t>m = tan 60</a:t>
            </a:r>
            <a:r>
              <a:rPr lang="en-GB" sz="2400" b="0" u="none" strike="noStrike" baseline="30000">
                <a:solidFill>
                  <a:srgbClr val="000033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000033"/>
                </a:solidFill>
                <a:effectLst/>
                <a:uFillTx/>
                <a:latin typeface="Comic Sans MS"/>
              </a:rPr>
              <a:t> = √3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Rectangle 21"/>
          <p:cNvSpPr/>
          <p:nvPr/>
        </p:nvSpPr>
        <p:spPr>
          <a:xfrm>
            <a:off x="0" y="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-46440" rIns="90000" bIns="-46440" anchor="ctr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m = tan </a:t>
            </a:r>
            <a:r>
              <a:rPr lang="el-GR" sz="36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θ</a:t>
            </a:r>
            <a:endParaRPr lang="en-US" sz="36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pic>
        <p:nvPicPr>
          <p:cNvPr id="449" name="Picture 2"/>
          <p:cNvPicPr/>
          <p:nvPr/>
        </p:nvPicPr>
        <p:blipFill>
          <a:blip r:embed="rId1"/>
          <a:srcRect l="27342" t="35349" r="35604" b="21875"/>
          <a:stretch/>
        </p:blipFill>
        <p:spPr>
          <a:xfrm>
            <a:off x="1554120" y="1951200"/>
            <a:ext cx="6721560" cy="4654440"/>
          </a:xfrm>
          <a:prstGeom prst="rect">
            <a:avLst/>
          </a:prstGeom>
          <a:noFill/>
          <a:ln w="38160">
            <a:solidFill>
              <a:srgbClr val="7F7F7F"/>
            </a:solidFill>
            <a:miter/>
          </a:ln>
        </p:spPr>
      </p:pic>
      <p:sp>
        <p:nvSpPr>
          <p:cNvPr id="450" name="TextBox 5"/>
          <p:cNvSpPr/>
          <p:nvPr/>
        </p:nvSpPr>
        <p:spPr>
          <a:xfrm>
            <a:off x="5909760" y="2879640"/>
            <a:ext cx="1261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y = -2x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51" name="TextBox 6"/>
          <p:cNvSpPr/>
          <p:nvPr/>
        </p:nvSpPr>
        <p:spPr>
          <a:xfrm>
            <a:off x="5911200" y="3349800"/>
            <a:ext cx="1582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m = tan </a:t>
            </a: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θ</a:t>
            </a: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52" name="TextBox 7"/>
          <p:cNvSpPr/>
          <p:nvPr/>
        </p:nvSpPr>
        <p:spPr>
          <a:xfrm>
            <a:off x="5924520" y="3817800"/>
            <a:ext cx="1944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θ</a:t>
            </a: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 = tan</a:t>
            </a:r>
            <a:r>
              <a:rPr lang="en-GB" sz="2400" b="0" u="none" strike="noStrike" baseline="30000">
                <a:solidFill>
                  <a:srgbClr val="000000"/>
                </a:solidFill>
                <a:effectLst/>
                <a:uFillTx/>
                <a:latin typeface="Comic Sans MS"/>
              </a:rPr>
              <a:t>-1</a:t>
            </a: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 (-2)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53" name="TextBox 8"/>
          <p:cNvSpPr/>
          <p:nvPr/>
        </p:nvSpPr>
        <p:spPr>
          <a:xfrm>
            <a:off x="5913720" y="4286160"/>
            <a:ext cx="2164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θ</a:t>
            </a: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 = 180 – 63.4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54" name="TextBox 9"/>
          <p:cNvSpPr/>
          <p:nvPr/>
        </p:nvSpPr>
        <p:spPr>
          <a:xfrm>
            <a:off x="5917680" y="4754520"/>
            <a:ext cx="1519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θ</a:t>
            </a: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 = 116.6</a:t>
            </a:r>
            <a:r>
              <a:rPr lang="en-GB" sz="2400" b="0" u="none" strike="noStrike" baseline="30000">
                <a:solidFill>
                  <a:srgbClr val="000000"/>
                </a:solidFill>
                <a:effectLst/>
                <a:uFillTx/>
                <a:latin typeface="Comic Sans MS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p:timing>
    <p:tnLst>
      <p:par>
        <p:cTn id="652" dur="indefinite" restart="never" nodeType="tmRoot">
          <p:childTnLst>
            <p:seq>
              <p:cTn id="653" dur="indefinite" nodeType="mainSeq">
                <p:childTnLst>
                  <p:par>
                    <p:cTn id="654" fill="hold">
                      <p:stCondLst>
                        <p:cond delay="indefinite"/>
                      </p:stCondLst>
                      <p:childTnLst>
                        <p:par>
                          <p:cTn id="655" fill="hold">
                            <p:stCondLst>
                              <p:cond delay="0"/>
                            </p:stCondLst>
                            <p:childTnLst>
                              <p:par>
                                <p:cTn id="65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58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9" fill="hold">
                      <p:stCondLst>
                        <p:cond delay="indefinite"/>
                      </p:stCondLst>
                      <p:childTnLst>
                        <p:par>
                          <p:cTn id="660" fill="hold">
                            <p:stCondLst>
                              <p:cond delay="0"/>
                            </p:stCondLst>
                            <p:childTnLst>
                              <p:par>
                                <p:cTn id="66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63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4" fill="hold">
                      <p:stCondLst>
                        <p:cond delay="indefinite"/>
                      </p:stCondLst>
                      <p:childTnLst>
                        <p:par>
                          <p:cTn id="665" fill="hold">
                            <p:stCondLst>
                              <p:cond delay="0"/>
                            </p:stCondLst>
                            <p:childTnLst>
                              <p:par>
                                <p:cTn id="66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68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9" fill="hold">
                      <p:stCondLst>
                        <p:cond delay="indefinite"/>
                      </p:stCondLst>
                      <p:childTnLst>
                        <p:par>
                          <p:cTn id="670" fill="hold">
                            <p:stCondLst>
                              <p:cond delay="0"/>
                            </p:stCondLst>
                            <p:childTnLst>
                              <p:par>
                                <p:cTn id="67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73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78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Text Box 16"/>
          <p:cNvSpPr/>
          <p:nvPr/>
        </p:nvSpPr>
        <p:spPr>
          <a:xfrm>
            <a:off x="992880" y="4051440"/>
            <a:ext cx="28512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Find gradient of the line: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456" name="Object 2"/>
          <p:cNvGraphicFramePr/>
          <p:nvPr/>
        </p:nvGraphicFramePr>
        <p:xfrm>
          <a:off x="3124080" y="4729320"/>
          <a:ext cx="1312920" cy="7585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57" name="Object 2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124080" y="4729320"/>
                    <a:ext cx="1312920" cy="758520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58" name="Text Box 18"/>
          <p:cNvSpPr/>
          <p:nvPr/>
        </p:nvSpPr>
        <p:spPr>
          <a:xfrm>
            <a:off x="991440" y="5964120"/>
            <a:ext cx="2891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Use table of exact values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459" name="Object 3"/>
          <p:cNvGraphicFramePr/>
          <p:nvPr/>
        </p:nvGraphicFramePr>
        <p:xfrm>
          <a:off x="3944880" y="5761080"/>
          <a:ext cx="2586240" cy="7682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460" name="Object 3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944880" y="5761080"/>
                    <a:ext cx="2586240" cy="768240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61" name="Object 4"/>
          <p:cNvGraphicFramePr/>
          <p:nvPr/>
        </p:nvGraphicFramePr>
        <p:xfrm>
          <a:off x="3929040" y="3848040"/>
          <a:ext cx="3579840" cy="7668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462" name="Object 4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3929040" y="3848040"/>
                    <a:ext cx="3579840" cy="766800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463" name="Picture 22" descr="2000-1 Q 3"/>
          <p:cNvPicPr/>
          <p:nvPr/>
        </p:nvPicPr>
        <p:blipFill>
          <a:blip r:embed="rId7"/>
          <a:stretch/>
        </p:blipFill>
        <p:spPr>
          <a:xfrm>
            <a:off x="5867280" y="1274760"/>
            <a:ext cx="3198960" cy="2184480"/>
          </a:xfrm>
          <a:prstGeom prst="rect">
            <a:avLst/>
          </a:prstGeom>
          <a:noFill/>
          <a:ln w="76320">
            <a:solidFill>
              <a:srgbClr val="3B3B3B"/>
            </a:solidFill>
            <a:miter/>
          </a:ln>
        </p:spPr>
      </p:pic>
      <p:grpSp>
        <p:nvGrpSpPr>
          <p:cNvPr id="464" name="Group 23"/>
          <p:cNvGrpSpPr/>
          <p:nvPr/>
        </p:nvGrpSpPr>
        <p:grpSpPr>
          <a:xfrm>
            <a:off x="961920" y="4900680"/>
            <a:ext cx="1971720" cy="374760"/>
            <a:chOff x="961920" y="4900680"/>
            <a:chExt cx="1971720" cy="374760"/>
          </a:xfrm>
        </p:grpSpPr>
        <p:pic>
          <p:nvPicPr>
            <p:cNvPr id="465" name="Text Box 24"/>
            <p:cNvPicPr/>
            <p:nvPr/>
          </p:nvPicPr>
          <p:blipFill>
            <a:blip r:embed="rId8"/>
            <a:stretch/>
          </p:blipFill>
          <p:spPr>
            <a:xfrm>
              <a:off x="961920" y="4900680"/>
              <a:ext cx="1971720" cy="374760"/>
            </a:xfrm>
            <a:prstGeom prst="rect">
              <a:avLst/>
            </a:prstGeom>
            <a:noFill/>
            <a:ln w="0">
              <a:noFill/>
            </a:ln>
          </p:spPr>
        </p:pic>
        <p:graphicFrame>
          <p:nvGraphicFramePr>
            <p:cNvPr id="466" name="Object 5"/>
            <p:cNvGraphicFramePr/>
            <p:nvPr/>
          </p:nvGraphicFramePr>
          <p:xfrm>
            <a:off x="1613880" y="4922640"/>
            <a:ext cx="1012680" cy="287280"/>
          </p:xfrm>
          <a:graphic>
            <a:graphicData uri="http://schemas.openxmlformats.org/presentationml/2006/ole">
              <p:oleObj r:id="rId9" spid="">
                <p:embed/>
                <p:pic>
                  <p:nvPicPr>
                    <p:cNvPr id="467" name="Object 5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1613880" y="4922640"/>
                      <a:ext cx="1012680" cy="28728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468" name="Rectangle 26"/>
          <p:cNvSpPr/>
          <p:nvPr/>
        </p:nvSpPr>
        <p:spPr>
          <a:xfrm>
            <a:off x="797040" y="2149560"/>
            <a:ext cx="6057720" cy="164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>
              <a:lnSpc>
                <a:spcPct val="135000"/>
              </a:lnSpc>
              <a:spcBef>
                <a:spcPts val="1250"/>
              </a:spcBef>
              <a:tabLst>
                <a:tab pos="0" algn="l"/>
                <a:tab pos="304920" algn="l"/>
                <a:tab pos="609480" algn="l"/>
                <a:tab pos="990720" algn="l"/>
                <a:tab pos="6248520" algn="r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Find the size of the angle a° that the line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35000"/>
              </a:lnSpc>
              <a:spcBef>
                <a:spcPts val="1250"/>
              </a:spcBef>
              <a:tabLst>
                <a:tab pos="0" algn="l"/>
                <a:tab pos="304920" algn="l"/>
                <a:tab pos="609480" algn="l"/>
                <a:tab pos="990720" algn="l"/>
                <a:tab pos="6248520" algn="r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joining the points A(0, -1) and B(3</a:t>
            </a: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Symbol"/>
                <a:ea typeface="Symbol"/>
              </a:rPr>
              <a:t></a:t>
            </a: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3, 2)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35000"/>
              </a:lnSpc>
              <a:spcBef>
                <a:spcPts val="1250"/>
              </a:spcBef>
              <a:tabLst>
                <a:tab pos="0" algn="l"/>
                <a:tab pos="304920" algn="l"/>
                <a:tab pos="609480" algn="l"/>
                <a:tab pos="990720" algn="l"/>
                <a:tab pos="6248520" algn="r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makes with the positive direction of the x-axis.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69" name="PlaceHolder 1"/>
          <p:cNvSpPr>
            <a:spLocks noGrp="1"/>
          </p:cNvSpPr>
          <p:nvPr>
            <p:ph type="title"/>
          </p:nvPr>
        </p:nvSpPr>
        <p:spPr>
          <a:xfrm>
            <a:off x="1066320" y="21240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Exam Type Questions</a:t>
            </a:r>
            <a:endParaRPr lang="en-US" sz="4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pic>
        <p:nvPicPr>
          <p:cNvPr id="470" name="Picture 29" descr="TICK.jpg"/>
          <p:cNvPicPr/>
          <p:nvPr/>
        </p:nvPicPr>
        <p:blipFill>
          <a:blip r:embed="rId11"/>
          <a:stretch/>
        </p:blipFill>
        <p:spPr>
          <a:xfrm>
            <a:off x="6553080" y="5595840"/>
            <a:ext cx="1006560" cy="1000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79" dur="indefinite" restart="never" nodeType="tmRoot">
          <p:childTnLst>
            <p:seq>
              <p:cTn id="680" dur="indefinite" nodeType="mainSeq">
                <p:childTnLst>
                  <p:par>
                    <p:cTn id="681" fill="hold">
                      <p:stCondLst>
                        <p:cond delay="indefinite"/>
                      </p:stCondLst>
                      <p:childTnLst>
                        <p:par>
                          <p:cTn id="682" fill="hold">
                            <p:stCondLst>
                              <p:cond delay="0"/>
                            </p:stCondLst>
                            <p:childTnLst>
                              <p:par>
                                <p:cTn id="68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685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6" fill="hold">
                      <p:stCondLst>
                        <p:cond delay="indefinite"/>
                      </p:stCondLst>
                      <p:childTnLst>
                        <p:par>
                          <p:cTn id="687" fill="hold">
                            <p:stCondLst>
                              <p:cond delay="0"/>
                            </p:stCondLst>
                            <p:childTnLst>
                              <p:par>
                                <p:cTn id="68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690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695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6" fill="hold">
                      <p:stCondLst>
                        <p:cond delay="indefinite"/>
                      </p:stCondLst>
                      <p:childTnLst>
                        <p:par>
                          <p:cTn id="697" fill="hold">
                            <p:stCondLst>
                              <p:cond delay="0"/>
                            </p:stCondLst>
                            <p:childTnLst>
                              <p:par>
                                <p:cTn id="69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00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1" fill="hold">
                      <p:stCondLst>
                        <p:cond delay="indefinite"/>
                      </p:stCondLst>
                      <p:childTnLst>
                        <p:par>
                          <p:cTn id="702" fill="hold">
                            <p:stCondLst>
                              <p:cond delay="0"/>
                            </p:stCondLst>
                            <p:childTnLst>
                              <p:par>
                                <p:cTn id="70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05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6" fill="hold">
                      <p:stCondLst>
                        <p:cond delay="indefinite"/>
                      </p:stCondLst>
                      <p:childTnLst>
                        <p:par>
                          <p:cTn id="707" fill="hold">
                            <p:stCondLst>
                              <p:cond delay="0"/>
                            </p:stCondLst>
                            <p:childTnLst>
                              <p:par>
                                <p:cTn id="70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10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1" fill="hold">
                            <p:stCondLst>
                              <p:cond delay="500"/>
                            </p:stCondLst>
                            <p:childTnLst>
                              <p:par>
                                <p:cTn id="712" presetID="22" presetClass="entr" fill="hold" nodeType="after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14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Rectangle 16"/>
          <p:cNvSpPr/>
          <p:nvPr/>
        </p:nvSpPr>
        <p:spPr>
          <a:xfrm>
            <a:off x="800280" y="2143440"/>
            <a:ext cx="6057720" cy="155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35000"/>
              </a:lnSpc>
              <a:spcBef>
                <a:spcPts val="1250"/>
              </a:spcBef>
              <a:tabLst>
                <a:tab pos="0" algn="l"/>
                <a:tab pos="304920" algn="l"/>
                <a:tab pos="609480" algn="l"/>
                <a:tab pos="990720" algn="l"/>
                <a:tab pos="6248520" algn="r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 line AB makes an angle of 60</a:t>
            </a:r>
            <a:r>
              <a:rPr lang="en-GB" sz="20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</a:t>
            </a: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with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35000"/>
              </a:lnSpc>
              <a:spcBef>
                <a:spcPts val="1250"/>
              </a:spcBef>
              <a:tabLst>
                <a:tab pos="0" algn="l"/>
                <a:tab pos="304920" algn="l"/>
                <a:tab pos="609480" algn="l"/>
                <a:tab pos="990720" algn="l"/>
                <a:tab pos="6248520" algn="r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 y-axis, as shown in the diagram.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35000"/>
              </a:lnSpc>
              <a:spcBef>
                <a:spcPts val="499"/>
              </a:spcBef>
              <a:tabLst>
                <a:tab pos="0" algn="l"/>
                <a:tab pos="304920" algn="l"/>
                <a:tab pos="609480" algn="l"/>
                <a:tab pos="990720" algn="l"/>
                <a:tab pos="6248520" algn="r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Find the exact value of the gradient of AB.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72" name="Text Box 17"/>
          <p:cNvSpPr/>
          <p:nvPr/>
        </p:nvSpPr>
        <p:spPr>
          <a:xfrm>
            <a:off x="802800" y="4113360"/>
            <a:ext cx="3827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Find angle between AB and x-axis: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473" name="Object 2"/>
          <p:cNvGraphicFramePr/>
          <p:nvPr/>
        </p:nvGraphicFramePr>
        <p:xfrm>
          <a:off x="4473720" y="4106880"/>
          <a:ext cx="1609560" cy="3715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74" name="Object 2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473720" y="4106880"/>
                    <a:ext cx="1609560" cy="371520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75" name="Text Box 20"/>
          <p:cNvSpPr/>
          <p:nvPr/>
        </p:nvSpPr>
        <p:spPr>
          <a:xfrm>
            <a:off x="812160" y="5811840"/>
            <a:ext cx="2891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Use table of exact values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476" name="Picture 22" descr="1999-1%20Q%207"/>
          <p:cNvPicPr/>
          <p:nvPr/>
        </p:nvPicPr>
        <p:blipFill>
          <a:blip r:embed="rId3"/>
          <a:stretch/>
        </p:blipFill>
        <p:spPr>
          <a:xfrm>
            <a:off x="6754680" y="1706400"/>
            <a:ext cx="2343240" cy="2095560"/>
          </a:xfrm>
          <a:prstGeom prst="rect">
            <a:avLst/>
          </a:prstGeom>
          <a:noFill/>
          <a:ln w="76320">
            <a:solidFill>
              <a:srgbClr val="3B3B3B"/>
            </a:solidFill>
            <a:miter/>
          </a:ln>
        </p:spPr>
      </p:pic>
      <p:grpSp>
        <p:nvGrpSpPr>
          <p:cNvPr id="477" name="Group 23"/>
          <p:cNvGrpSpPr/>
          <p:nvPr/>
        </p:nvGrpSpPr>
        <p:grpSpPr>
          <a:xfrm>
            <a:off x="747720" y="4919760"/>
            <a:ext cx="1971720" cy="374400"/>
            <a:chOff x="747720" y="4919760"/>
            <a:chExt cx="1971720" cy="374400"/>
          </a:xfrm>
        </p:grpSpPr>
        <p:pic>
          <p:nvPicPr>
            <p:cNvPr id="478" name="Text Box 24"/>
            <p:cNvPicPr/>
            <p:nvPr/>
          </p:nvPicPr>
          <p:blipFill>
            <a:blip r:embed="rId4"/>
            <a:stretch/>
          </p:blipFill>
          <p:spPr>
            <a:xfrm>
              <a:off x="747720" y="4919760"/>
              <a:ext cx="1971720" cy="374400"/>
            </a:xfrm>
            <a:prstGeom prst="rect">
              <a:avLst/>
            </a:prstGeom>
            <a:noFill/>
            <a:ln w="0">
              <a:noFill/>
            </a:ln>
          </p:spPr>
        </p:pic>
        <p:graphicFrame>
          <p:nvGraphicFramePr>
            <p:cNvPr id="479" name="Object 6"/>
            <p:cNvGraphicFramePr/>
            <p:nvPr/>
          </p:nvGraphicFramePr>
          <p:xfrm>
            <a:off x="1399680" y="4941720"/>
            <a:ext cx="1012680" cy="286920"/>
          </p:xfrm>
          <a:graphic>
            <a:graphicData uri="http://schemas.openxmlformats.org/presentationml/2006/ole">
              <p:oleObj r:id="rId5" spid="">
                <p:embed/>
                <p:pic>
                  <p:nvPicPr>
                    <p:cNvPr id="480" name="Object 6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1399680" y="4941720"/>
                      <a:ext cx="1012680" cy="28692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graphicFrame>
        <p:nvGraphicFramePr>
          <p:cNvPr id="481" name="Object 4"/>
          <p:cNvGraphicFramePr/>
          <p:nvPr/>
        </p:nvGraphicFramePr>
        <p:xfrm>
          <a:off x="2879640" y="4881600"/>
          <a:ext cx="1309680" cy="41760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482" name="Object 4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2879640" y="4881600"/>
                    <a:ext cx="1309680" cy="417600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83" name="Object 5"/>
          <p:cNvGraphicFramePr/>
          <p:nvPr/>
        </p:nvGraphicFramePr>
        <p:xfrm>
          <a:off x="3900600" y="5605560"/>
          <a:ext cx="944280" cy="76680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484" name="Object 5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3900600" y="5605560"/>
                    <a:ext cx="944280" cy="766800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85" name="Text Box 28"/>
          <p:cNvSpPr/>
          <p:nvPr/>
        </p:nvSpPr>
        <p:spPr>
          <a:xfrm>
            <a:off x="5861160" y="4111560"/>
            <a:ext cx="3504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(x and y axes are perpendicular.)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86796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Typical Exam Questions</a:t>
            </a:r>
            <a:endParaRPr lang="en-US" sz="4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pic>
        <p:nvPicPr>
          <p:cNvPr id="487" name="Picture 31" descr="TICK.jpg"/>
          <p:cNvPicPr/>
          <p:nvPr/>
        </p:nvPicPr>
        <p:blipFill>
          <a:blip r:embed="rId11"/>
          <a:stretch/>
        </p:blipFill>
        <p:spPr>
          <a:xfrm>
            <a:off x="5353200" y="5662440"/>
            <a:ext cx="742680" cy="744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88" name="Freeform 17"/>
          <p:cNvSpPr/>
          <p:nvPr/>
        </p:nvSpPr>
        <p:spPr>
          <a:xfrm>
            <a:off x="7539120" y="2362320"/>
            <a:ext cx="176040" cy="376200"/>
          </a:xfrm>
          <a:custGeom>
            <a:avLst/>
            <a:gdLst>
              <a:gd name="textAreaLeft" fmla="*/ 0 w 176040"/>
              <a:gd name="textAreaRight" fmla="*/ 176400 w 176040"/>
              <a:gd name="textAreaTop" fmla="*/ 0 h 376200"/>
              <a:gd name="textAreaBottom" fmla="*/ 376560 h 376200"/>
              <a:gd name="GluePoint1X" fmla="*/ 42862 w 176212"/>
              <a:gd name="GluePoint1Y" fmla="*/ 0 h 376238"/>
              <a:gd name="GluePoint2X" fmla="*/ 157162 w 176212"/>
              <a:gd name="GluePoint2Y" fmla="*/ 23813 h 376238"/>
              <a:gd name="GluePoint3X" fmla="*/ 176212 w 176212"/>
              <a:gd name="GluePoint3Y" fmla="*/ 271463 h 376238"/>
              <a:gd name="GluePoint4X" fmla="*/ 100012 w 176212"/>
              <a:gd name="GluePoint4Y" fmla="*/ 347663 h 376238"/>
              <a:gd name="GluePoint5X" fmla="*/ 19050 w 176212"/>
              <a:gd name="GluePoint5Y" fmla="*/ 376238 h 376238"/>
              <a:gd name="GluePoint6X" fmla="*/ 0 w 176212"/>
              <a:gd name="GluePoint6Y" fmla="*/ 147638 h 376238"/>
              <a:gd name="GluePoint7X" fmla="*/ 42862 w 176212"/>
              <a:gd name="GluePoint7Y" fmla="*/ 0 h 376238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</a:cxnLst>
            <a:rect l="textAreaLeft" t="textAreaTop" r="textAreaRight" b="textAreaBottom"/>
            <a:pathLst>
              <a:path w="176212" h="376238">
                <a:moveTo>
                  <a:pt x="42862" y="0"/>
                </a:moveTo>
                <a:lnTo>
                  <a:pt x="157162" y="23813"/>
                </a:lnTo>
                <a:lnTo>
                  <a:pt x="176212" y="271463"/>
                </a:lnTo>
                <a:lnTo>
                  <a:pt x="100012" y="347663"/>
                </a:lnTo>
                <a:lnTo>
                  <a:pt x="19050" y="376238"/>
                </a:lnTo>
                <a:lnTo>
                  <a:pt x="0" y="147638"/>
                </a:lnTo>
                <a:lnTo>
                  <a:pt x="42862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89" name="TextBox 18"/>
          <p:cNvSpPr/>
          <p:nvPr/>
        </p:nvSpPr>
        <p:spPr>
          <a:xfrm>
            <a:off x="7437600" y="2376360"/>
            <a:ext cx="5295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60</a:t>
            </a:r>
            <a:r>
              <a:rPr lang="en-GB" sz="1800" b="0" u="none" strike="noStrike" baseline="30000">
                <a:solidFill>
                  <a:srgbClr val="000000"/>
                </a:solidFill>
                <a:effectLst/>
                <a:uFillTx/>
                <a:latin typeface="Comic Sans MS"/>
              </a:rPr>
              <a:t>o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15" dur="indefinite" restart="never" nodeType="tmRoot">
          <p:childTnLst>
            <p:seq>
              <p:cTn id="716" dur="indefinite" nodeType="mainSeq">
                <p:childTnLst>
                  <p:par>
                    <p:cTn id="717" fill="hold">
                      <p:stCondLst>
                        <p:cond delay="indefinite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21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2" fill="hold">
                      <p:stCondLst>
                        <p:cond delay="indefinite"/>
                      </p:stCondLst>
                      <p:childTnLst>
                        <p:par>
                          <p:cTn id="723" fill="hold">
                            <p:stCondLst>
                              <p:cond delay="0"/>
                            </p:stCondLst>
                            <p:childTnLst>
                              <p:par>
                                <p:cTn id="72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26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500"/>
                            </p:stCondLst>
                            <p:childTnLst>
                              <p:par>
                                <p:cTn id="728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30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1" fill="hold">
                      <p:stCondLst>
                        <p:cond delay="indefinite"/>
                      </p:stCondLst>
                      <p:childTnLst>
                        <p:par>
                          <p:cTn id="732" fill="hold">
                            <p:stCondLst>
                              <p:cond delay="0"/>
                            </p:stCondLst>
                            <p:childTnLst>
                              <p:par>
                                <p:cTn id="73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35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6" fill="hold">
                      <p:stCondLst>
                        <p:cond delay="indefinite"/>
                      </p:stCondLst>
                      <p:childTnLst>
                        <p:par>
                          <p:cTn id="737" fill="hold">
                            <p:stCondLst>
                              <p:cond delay="0"/>
                            </p:stCondLst>
                            <p:childTnLst>
                              <p:par>
                                <p:cTn id="73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40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1" fill="hold">
                      <p:stCondLst>
                        <p:cond delay="indefinite"/>
                      </p:stCondLst>
                      <p:childTnLst>
                        <p:par>
                          <p:cTn id="742" fill="hold">
                            <p:stCondLst>
                              <p:cond delay="0"/>
                            </p:stCondLst>
                            <p:childTnLst>
                              <p:par>
                                <p:cTn id="74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45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6" fill="hold">
                      <p:stCondLst>
                        <p:cond delay="indefinite"/>
                      </p:stCondLst>
                      <p:childTnLst>
                        <p:par>
                          <p:cTn id="747" fill="hold">
                            <p:stCondLst>
                              <p:cond delay="0"/>
                            </p:stCondLst>
                            <p:childTnLst>
                              <p:par>
                                <p:cTn id="74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50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>
                            <p:stCondLst>
                              <p:cond delay="500"/>
                            </p:stCondLst>
                            <p:childTnLst>
                              <p:par>
                                <p:cTn id="752" presetID="22" presetClass="entr" fill="hold" nodeType="after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54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title"/>
          </p:nvPr>
        </p:nvSpPr>
        <p:spPr>
          <a:xfrm>
            <a:off x="669960" y="-360"/>
            <a:ext cx="5379840" cy="114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Typical Exam Questions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91" name="Picture 29"/>
          <p:cNvPicPr/>
          <p:nvPr/>
        </p:nvPicPr>
        <p:blipFill>
          <a:blip r:embed="rId1"/>
          <a:stretch/>
        </p:blipFill>
        <p:spPr>
          <a:xfrm>
            <a:off x="0" y="905040"/>
            <a:ext cx="9083520" cy="2616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92" name="Picture 30"/>
          <p:cNvPicPr/>
          <p:nvPr/>
        </p:nvPicPr>
        <p:blipFill>
          <a:blip r:embed="rId2"/>
          <a:stretch/>
        </p:blipFill>
        <p:spPr>
          <a:xfrm>
            <a:off x="0" y="4208400"/>
            <a:ext cx="9144000" cy="1825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55" dur="indefinite" restart="never" nodeType="tmRoot">
          <p:childTnLst>
            <p:seq>
              <p:cTn id="756" dur="indefinite" nodeType="mainSeq">
                <p:childTnLst>
                  <p:par>
                    <p:cTn id="757" fill="hold">
                      <p:stCondLst>
                        <p:cond delay="indefinite"/>
                      </p:stCondLst>
                      <p:childTnLst>
                        <p:par>
                          <p:cTn id="758" fill="hold">
                            <p:stCondLst>
                              <p:cond delay="0"/>
                            </p:stCondLst>
                            <p:childTnLst>
                              <p:par>
                                <p:cTn id="7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Rectangle 21"/>
          <p:cNvSpPr/>
          <p:nvPr/>
        </p:nvSpPr>
        <p:spPr>
          <a:xfrm>
            <a:off x="0" y="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-46440" rIns="90000" bIns="-46440" anchor="ctr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94" name="TextBox 4"/>
          <p:cNvSpPr/>
          <p:nvPr/>
        </p:nvSpPr>
        <p:spPr>
          <a:xfrm>
            <a:off x="3249000" y="625320"/>
            <a:ext cx="262008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9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m = tan</a:t>
            </a:r>
            <a:r>
              <a:rPr lang="el-GR" sz="4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θ</a:t>
            </a:r>
            <a:endParaRPr lang="en-US" sz="4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95" name="TextBox 5"/>
          <p:cNvSpPr/>
          <p:nvPr/>
        </p:nvSpPr>
        <p:spPr>
          <a:xfrm>
            <a:off x="3558960" y="3046320"/>
            <a:ext cx="2203920" cy="19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9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 1.3</a:t>
            </a:r>
            <a:endParaRPr lang="en-US" sz="4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29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Page 5 </a:t>
            </a:r>
            <a:endParaRPr lang="en-US" sz="4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loud 3"/>
          <p:cNvSpPr/>
          <p:nvPr/>
        </p:nvSpPr>
        <p:spPr>
          <a:xfrm>
            <a:off x="3421080" y="3094200"/>
            <a:ext cx="2743200" cy="914400"/>
          </a:xfrm>
          <a:custGeom>
            <a:avLst/>
            <a:gdLst>
              <a:gd name="textAreaLeft" fmla="*/ 378000 w 2743200"/>
              <a:gd name="textAreaRight" fmla="*/ 2170080 w 2743200"/>
              <a:gd name="textAreaTop" fmla="*/ 137880 h 914400"/>
              <a:gd name="textAreaBottom" fmla="*/ 734040 h 914400"/>
              <a:gd name="GluePoint1X" fmla="*/ 2740914 w 43200"/>
              <a:gd name="GluePoint1Y" fmla="*/ 457200 h 43200"/>
              <a:gd name="GluePoint2X" fmla="*/ 1371600 w 43200"/>
              <a:gd name="GluePoint2Y" fmla="*/ 913426 h 43200"/>
              <a:gd name="GluePoint3X" fmla="*/ 8509 w 43200"/>
              <a:gd name="GluePoint3Y" fmla="*/ 457200 h 43200"/>
              <a:gd name="GluePoint4X" fmla="*/ 1371600 w 43200"/>
              <a:gd name="GluePoint4Y" fmla="*/ 52282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D9D9D9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Straight Line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y = </a:t>
            </a:r>
            <a:r>
              <a:rPr lang="en-GB" sz="18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m</a:t>
            </a:r>
            <a:r>
              <a:rPr lang="en-GB" sz="18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x + c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42" name="Group 65"/>
          <p:cNvGrpSpPr/>
          <p:nvPr/>
        </p:nvGrpSpPr>
        <p:grpSpPr>
          <a:xfrm>
            <a:off x="257040" y="4199040"/>
            <a:ext cx="1219320" cy="885600"/>
            <a:chOff x="257040" y="4199040"/>
            <a:chExt cx="1219320" cy="885600"/>
          </a:xfrm>
        </p:grpSpPr>
        <p:sp>
          <p:nvSpPr>
            <p:cNvPr id="143" name="Line 57"/>
            <p:cNvSpPr/>
            <p:nvPr/>
          </p:nvSpPr>
          <p:spPr>
            <a:xfrm>
              <a:off x="742680" y="4199040"/>
              <a:ext cx="0" cy="8571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head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44" name="Line 58"/>
            <p:cNvSpPr/>
            <p:nvPr/>
          </p:nvSpPr>
          <p:spPr>
            <a:xfrm>
              <a:off x="257040" y="4770360"/>
              <a:ext cx="121932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45" name="Line 59"/>
            <p:cNvSpPr/>
            <p:nvPr/>
          </p:nvSpPr>
          <p:spPr>
            <a:xfrm flipV="1">
              <a:off x="447480" y="4313160"/>
              <a:ext cx="733680" cy="619200"/>
            </a:xfrm>
            <a:prstGeom prst="line">
              <a:avLst/>
            </a:prstGeom>
            <a:ln w="28440">
              <a:solidFill>
                <a:srgbClr val="FF33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46" name="Line 59"/>
            <p:cNvSpPr/>
            <p:nvPr/>
          </p:nvSpPr>
          <p:spPr>
            <a:xfrm flipV="1">
              <a:off x="599760" y="4465440"/>
              <a:ext cx="733680" cy="619200"/>
            </a:xfrm>
            <a:prstGeom prst="line">
              <a:avLst/>
            </a:prstGeom>
            <a:ln w="28440">
              <a:solidFill>
                <a:srgbClr val="FF33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grpSp>
        <p:nvGrpSpPr>
          <p:cNvPr id="147" name="Group 64"/>
          <p:cNvGrpSpPr/>
          <p:nvPr/>
        </p:nvGrpSpPr>
        <p:grpSpPr>
          <a:xfrm>
            <a:off x="216000" y="5388120"/>
            <a:ext cx="1218960" cy="885600"/>
            <a:chOff x="216000" y="5388120"/>
            <a:chExt cx="1218960" cy="885600"/>
          </a:xfrm>
        </p:grpSpPr>
        <p:sp>
          <p:nvSpPr>
            <p:cNvPr id="148" name="Line 57"/>
            <p:cNvSpPr/>
            <p:nvPr/>
          </p:nvSpPr>
          <p:spPr>
            <a:xfrm>
              <a:off x="701640" y="5388120"/>
              <a:ext cx="0" cy="8571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head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49" name="Line 58"/>
            <p:cNvSpPr/>
            <p:nvPr/>
          </p:nvSpPr>
          <p:spPr>
            <a:xfrm>
              <a:off x="216000" y="5959440"/>
              <a:ext cx="121896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50" name="Line 59"/>
            <p:cNvSpPr/>
            <p:nvPr/>
          </p:nvSpPr>
          <p:spPr>
            <a:xfrm>
              <a:off x="588960" y="5635800"/>
              <a:ext cx="561960" cy="561960"/>
            </a:xfrm>
            <a:prstGeom prst="line">
              <a:avLst/>
            </a:prstGeom>
            <a:ln w="28440">
              <a:solidFill>
                <a:srgbClr val="0070C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51" name="Line 59"/>
            <p:cNvSpPr/>
            <p:nvPr/>
          </p:nvSpPr>
          <p:spPr>
            <a:xfrm flipV="1">
              <a:off x="558720" y="5654520"/>
              <a:ext cx="733320" cy="619200"/>
            </a:xfrm>
            <a:prstGeom prst="line">
              <a:avLst/>
            </a:prstGeom>
            <a:ln w="28440">
              <a:solidFill>
                <a:srgbClr val="0070C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52" name="Rectangle 14"/>
            <p:cNvSpPr/>
            <p:nvPr/>
          </p:nvSpPr>
          <p:spPr>
            <a:xfrm rot="2940000">
              <a:off x="871920" y="5852160"/>
              <a:ext cx="115560" cy="104760"/>
            </a:xfrm>
            <a:prstGeom prst="rect">
              <a:avLst/>
            </a:prstGeom>
            <a:solidFill>
              <a:srgbClr val="FF0000"/>
            </a:solidFill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grpSp>
        <p:nvGrpSpPr>
          <p:cNvPr id="153" name="Group 123"/>
          <p:cNvGrpSpPr/>
          <p:nvPr/>
        </p:nvGrpSpPr>
        <p:grpSpPr>
          <a:xfrm>
            <a:off x="3772080" y="4581360"/>
            <a:ext cx="3066840" cy="1390680"/>
            <a:chOff x="3772080" y="4581360"/>
            <a:chExt cx="3066840" cy="1390680"/>
          </a:xfrm>
        </p:grpSpPr>
        <p:pic>
          <p:nvPicPr>
            <p:cNvPr id="154" name="AutoShape 4"/>
            <p:cNvPicPr/>
            <p:nvPr/>
          </p:nvPicPr>
          <p:blipFill>
            <a:blip r:embed="rId1"/>
            <a:stretch/>
          </p:blipFill>
          <p:spPr>
            <a:xfrm>
              <a:off x="3772080" y="4581360"/>
              <a:ext cx="3066840" cy="13906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55" name="Text Box 7"/>
            <p:cNvPicPr/>
            <p:nvPr/>
          </p:nvPicPr>
          <p:blipFill>
            <a:blip r:embed="rId2"/>
            <a:stretch/>
          </p:blipFill>
          <p:spPr>
            <a:xfrm>
              <a:off x="4165200" y="5175720"/>
              <a:ext cx="2111040" cy="577800"/>
            </a:xfrm>
            <a:prstGeom prst="rect">
              <a:avLst/>
            </a:prstGeom>
            <a:noFill/>
            <a:ln w="0">
              <a:noFill/>
            </a:ln>
          </p:spPr>
        </p:pic>
        <p:graphicFrame>
          <p:nvGraphicFramePr>
            <p:cNvPr id="156" name="Object 75"/>
            <p:cNvGraphicFramePr/>
            <p:nvPr/>
          </p:nvGraphicFramePr>
          <p:xfrm>
            <a:off x="5542560" y="5179680"/>
            <a:ext cx="819000" cy="2923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157" name="Object 75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5542560" y="5179680"/>
                      <a:ext cx="819000" cy="292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158" name="AutoShape 4"/>
          <p:cNvSpPr/>
          <p:nvPr/>
        </p:nvSpPr>
        <p:spPr>
          <a:xfrm>
            <a:off x="6124680" y="5867280"/>
            <a:ext cx="1714320" cy="495360"/>
          </a:xfrm>
          <a:prstGeom prst="cloudCallout">
            <a:avLst>
              <a:gd name="adj1" fmla="val -73643"/>
              <a:gd name="adj2" fmla="val -204055"/>
            </a:avLst>
          </a:prstGeom>
          <a:solidFill>
            <a:srgbClr val="00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0000"/>
                </a:solidFill>
                <a:effectLst/>
                <a:uFillTx/>
                <a:latin typeface="Comic Sans MS"/>
                <a:ea typeface="Arial"/>
              </a:rPr>
              <a:t>m</a:t>
            </a: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 = tan </a:t>
            </a:r>
            <a:r>
              <a:rPr lang="el-GR" sz="1400" b="0" u="none" strike="noStrike">
                <a:solidFill>
                  <a:srgbClr val="000000"/>
                </a:solidFill>
                <a:effectLst/>
                <a:uFillTx/>
                <a:latin typeface="Arial Narrow"/>
                <a:ea typeface="Arial"/>
              </a:rPr>
              <a:t>θ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59" name="Group 124"/>
          <p:cNvGrpSpPr/>
          <p:nvPr/>
        </p:nvGrpSpPr>
        <p:grpSpPr>
          <a:xfrm>
            <a:off x="7580160" y="5721480"/>
            <a:ext cx="1219320" cy="857160"/>
            <a:chOff x="7580160" y="5721480"/>
            <a:chExt cx="1219320" cy="857160"/>
          </a:xfrm>
        </p:grpSpPr>
        <p:grpSp>
          <p:nvGrpSpPr>
            <p:cNvPr id="160" name="Group 67"/>
            <p:cNvGrpSpPr/>
            <p:nvPr/>
          </p:nvGrpSpPr>
          <p:grpSpPr>
            <a:xfrm>
              <a:off x="7580160" y="5721480"/>
              <a:ext cx="1219320" cy="857160"/>
              <a:chOff x="7580160" y="5721480"/>
              <a:chExt cx="1219320" cy="857160"/>
            </a:xfrm>
          </p:grpSpPr>
          <p:sp>
            <p:nvSpPr>
              <p:cNvPr id="161" name="Line 57"/>
              <p:cNvSpPr/>
              <p:nvPr/>
            </p:nvSpPr>
            <p:spPr>
              <a:xfrm>
                <a:off x="8065800" y="5721480"/>
                <a:ext cx="0" cy="85716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  <a:head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62" name="Line 58"/>
              <p:cNvSpPr/>
              <p:nvPr/>
            </p:nvSpPr>
            <p:spPr>
              <a:xfrm>
                <a:off x="7580160" y="6311880"/>
                <a:ext cx="1219320" cy="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46800" rIns="90000" bIns="-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63" name="Line 59"/>
              <p:cNvSpPr/>
              <p:nvPr/>
            </p:nvSpPr>
            <p:spPr>
              <a:xfrm flipV="1">
                <a:off x="7856280" y="5940360"/>
                <a:ext cx="733680" cy="619200"/>
              </a:xfrm>
              <a:prstGeom prst="line">
                <a:avLst/>
              </a:prstGeom>
              <a:ln w="28440">
                <a:solidFill>
                  <a:srgbClr val="FF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</p:grpSp>
        <p:sp>
          <p:nvSpPr>
            <p:cNvPr id="164" name="Rectangle 72"/>
            <p:cNvSpPr/>
            <p:nvPr/>
          </p:nvSpPr>
          <p:spPr>
            <a:xfrm>
              <a:off x="8296560" y="6032160"/>
              <a:ext cx="28512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800" b="0" u="none" strike="noStrike">
                  <a:solidFill>
                    <a:srgbClr val="000000"/>
                  </a:solidFill>
                  <a:effectLst/>
                  <a:uFillTx/>
                  <a:latin typeface="Arial Narrow"/>
                  <a:ea typeface="Arial"/>
                </a:rPr>
                <a:t>θ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165" name="AutoShape 4"/>
          <p:cNvSpPr/>
          <p:nvPr/>
        </p:nvSpPr>
        <p:spPr>
          <a:xfrm>
            <a:off x="318960" y="2536920"/>
            <a:ext cx="2424240" cy="871560"/>
          </a:xfrm>
          <a:prstGeom prst="cloudCallout">
            <a:avLst>
              <a:gd name="adj1" fmla="val 84759"/>
              <a:gd name="adj2" fmla="val 69574"/>
            </a:avLst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Possible values for gradient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66" name="Group 74"/>
          <p:cNvGrpSpPr/>
          <p:nvPr/>
        </p:nvGrpSpPr>
        <p:grpSpPr>
          <a:xfrm>
            <a:off x="262080" y="1479600"/>
            <a:ext cx="1218960" cy="941040"/>
            <a:chOff x="262080" y="1479600"/>
            <a:chExt cx="1218960" cy="941040"/>
          </a:xfrm>
        </p:grpSpPr>
        <p:sp>
          <p:nvSpPr>
            <p:cNvPr id="167" name="Line 76"/>
            <p:cNvSpPr/>
            <p:nvPr/>
          </p:nvSpPr>
          <p:spPr>
            <a:xfrm>
              <a:off x="747720" y="1479600"/>
              <a:ext cx="0" cy="8575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head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68" name="Line 77"/>
            <p:cNvSpPr/>
            <p:nvPr/>
          </p:nvSpPr>
          <p:spPr>
            <a:xfrm>
              <a:off x="262080" y="2051280"/>
              <a:ext cx="121896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69" name="Line 78"/>
            <p:cNvSpPr/>
            <p:nvPr/>
          </p:nvSpPr>
          <p:spPr>
            <a:xfrm flipV="1">
              <a:off x="452520" y="1593720"/>
              <a:ext cx="733320" cy="619200"/>
            </a:xfrm>
            <a:prstGeom prst="line">
              <a:avLst/>
            </a:prstGeom>
            <a:ln w="28440">
              <a:solidFill>
                <a:srgbClr val="FF33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0" name="Text Box 79"/>
            <p:cNvSpPr/>
            <p:nvPr/>
          </p:nvSpPr>
          <p:spPr>
            <a:xfrm>
              <a:off x="779400" y="2113200"/>
              <a:ext cx="6026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0" u="none" strike="noStrike">
                  <a:solidFill>
                    <a:srgbClr val="FF0000"/>
                  </a:solidFill>
                  <a:effectLst/>
                  <a:uFillTx/>
                  <a:latin typeface="Comic Sans MS"/>
                  <a:ea typeface="Arial"/>
                </a:rPr>
                <a:t>m</a:t>
              </a:r>
              <a:r>
                <a:rPr lang="en-GB" sz="1400" b="0" u="none" strike="noStrike">
                  <a:solidFill>
                    <a:srgbClr val="39F962"/>
                  </a:solidFill>
                  <a:effectLst/>
                  <a:uFillTx/>
                  <a:latin typeface="Comic Sans MS"/>
                  <a:ea typeface="Arial"/>
                </a:rPr>
                <a:t> </a:t>
              </a:r>
              <a:r>
                <a:rPr lang="en-GB" sz="14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  <a:ea typeface="Arial"/>
                </a:rPr>
                <a:t>&gt; 0</a:t>
              </a:r>
              <a:endParaRPr lang="en-US" sz="1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1" name="Oval 95"/>
            <p:cNvSpPr/>
            <p:nvPr/>
          </p:nvSpPr>
          <p:spPr>
            <a:xfrm>
              <a:off x="698400" y="1924200"/>
              <a:ext cx="88560" cy="8892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206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16200" rIns="90000" bIns="16200" anchor="ctr">
              <a:no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grpSp>
        <p:nvGrpSpPr>
          <p:cNvPr id="172" name="Group 80"/>
          <p:cNvGrpSpPr/>
          <p:nvPr/>
        </p:nvGrpSpPr>
        <p:grpSpPr>
          <a:xfrm>
            <a:off x="197280" y="297000"/>
            <a:ext cx="1472760" cy="857160"/>
            <a:chOff x="197280" y="297000"/>
            <a:chExt cx="1472760" cy="857160"/>
          </a:xfrm>
        </p:grpSpPr>
        <p:sp>
          <p:nvSpPr>
            <p:cNvPr id="173" name="Text Box 75"/>
            <p:cNvSpPr/>
            <p:nvPr/>
          </p:nvSpPr>
          <p:spPr>
            <a:xfrm>
              <a:off x="197280" y="539640"/>
              <a:ext cx="6026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0" u="none" strike="noStrike">
                  <a:solidFill>
                    <a:srgbClr val="FF0000"/>
                  </a:solidFill>
                  <a:effectLst/>
                  <a:uFillTx/>
                  <a:latin typeface="Comic Sans MS"/>
                  <a:ea typeface="Arial"/>
                </a:rPr>
                <a:t>m</a:t>
              </a:r>
              <a:r>
                <a:rPr lang="en-GB" sz="1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  <a:ea typeface="Arial"/>
                </a:rPr>
                <a:t> </a:t>
              </a:r>
              <a:r>
                <a:rPr lang="en-GB" sz="14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  <a:ea typeface="Arial"/>
                </a:rPr>
                <a:t>&lt; 0</a:t>
              </a:r>
              <a:endParaRPr lang="en-US" sz="1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4" name="Line 80"/>
            <p:cNvSpPr/>
            <p:nvPr/>
          </p:nvSpPr>
          <p:spPr>
            <a:xfrm>
              <a:off x="936720" y="297000"/>
              <a:ext cx="0" cy="8571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head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5" name="Line 81"/>
            <p:cNvSpPr/>
            <p:nvPr/>
          </p:nvSpPr>
          <p:spPr>
            <a:xfrm>
              <a:off x="450720" y="868320"/>
              <a:ext cx="121932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6" name="Line 82"/>
            <p:cNvSpPr/>
            <p:nvPr/>
          </p:nvSpPr>
          <p:spPr>
            <a:xfrm>
              <a:off x="584280" y="468360"/>
              <a:ext cx="809640" cy="581040"/>
            </a:xfrm>
            <a:prstGeom prst="line">
              <a:avLst/>
            </a:prstGeom>
            <a:ln w="28440">
              <a:solidFill>
                <a:srgbClr val="0000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7" name="Oval 94"/>
            <p:cNvSpPr/>
            <p:nvPr/>
          </p:nvSpPr>
          <p:spPr>
            <a:xfrm>
              <a:off x="898560" y="676440"/>
              <a:ext cx="69840" cy="6984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2880" rIns="90000" bIns="2880" anchor="ctr">
              <a:no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grpSp>
        <p:nvGrpSpPr>
          <p:cNvPr id="178" name="Group 86"/>
          <p:cNvGrpSpPr/>
          <p:nvPr/>
        </p:nvGrpSpPr>
        <p:grpSpPr>
          <a:xfrm>
            <a:off x="1728720" y="1573200"/>
            <a:ext cx="1521000" cy="857160"/>
            <a:chOff x="1728720" y="1573200"/>
            <a:chExt cx="1521000" cy="857160"/>
          </a:xfrm>
        </p:grpSpPr>
        <p:sp>
          <p:nvSpPr>
            <p:cNvPr id="179" name="Line 83"/>
            <p:cNvSpPr/>
            <p:nvPr/>
          </p:nvSpPr>
          <p:spPr>
            <a:xfrm>
              <a:off x="2516040" y="1573200"/>
              <a:ext cx="0" cy="8571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head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80" name="Line 84"/>
            <p:cNvSpPr/>
            <p:nvPr/>
          </p:nvSpPr>
          <p:spPr>
            <a:xfrm>
              <a:off x="2030400" y="2144520"/>
              <a:ext cx="121932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81" name="Line 85"/>
            <p:cNvSpPr/>
            <p:nvPr/>
          </p:nvSpPr>
          <p:spPr>
            <a:xfrm>
              <a:off x="1982520" y="2001600"/>
              <a:ext cx="1152720" cy="0"/>
            </a:xfrm>
            <a:prstGeom prst="line">
              <a:avLst/>
            </a:prstGeom>
            <a:ln w="28440">
              <a:solidFill>
                <a:srgbClr val="DC56B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82" name="Text Box 86"/>
            <p:cNvSpPr/>
            <p:nvPr/>
          </p:nvSpPr>
          <p:spPr>
            <a:xfrm>
              <a:off x="1728720" y="1711080"/>
              <a:ext cx="62568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0" u="none" strike="noStrike">
                  <a:solidFill>
                    <a:srgbClr val="FF0000"/>
                  </a:solidFill>
                  <a:effectLst/>
                  <a:uFillTx/>
                  <a:latin typeface="Comic Sans MS"/>
                  <a:ea typeface="Arial"/>
                </a:rPr>
                <a:t>m</a:t>
              </a:r>
              <a:r>
                <a:rPr lang="en-GB" sz="1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  <a:ea typeface="Arial"/>
                </a:rPr>
                <a:t> </a:t>
              </a:r>
              <a:r>
                <a:rPr lang="en-GB" sz="14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  <a:ea typeface="Arial"/>
                </a:rPr>
                <a:t>= 0</a:t>
              </a:r>
              <a:endParaRPr lang="en-US" sz="1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83" name="Oval 93"/>
            <p:cNvSpPr/>
            <p:nvPr/>
          </p:nvSpPr>
          <p:spPr>
            <a:xfrm>
              <a:off x="2476080" y="1941840"/>
              <a:ext cx="88920" cy="8892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16200" rIns="90000" bIns="16200" anchor="ctr">
              <a:no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grpSp>
        <p:nvGrpSpPr>
          <p:cNvPr id="184" name="Group 93"/>
          <p:cNvGrpSpPr/>
          <p:nvPr/>
        </p:nvGrpSpPr>
        <p:grpSpPr>
          <a:xfrm>
            <a:off x="1925640" y="249120"/>
            <a:ext cx="1845720" cy="1261800"/>
            <a:chOff x="1925640" y="249120"/>
            <a:chExt cx="1845720" cy="1261800"/>
          </a:xfrm>
        </p:grpSpPr>
        <p:sp>
          <p:nvSpPr>
            <p:cNvPr id="185" name="Line 87"/>
            <p:cNvSpPr/>
            <p:nvPr/>
          </p:nvSpPr>
          <p:spPr>
            <a:xfrm>
              <a:off x="2411640" y="283680"/>
              <a:ext cx="0" cy="8575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head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86" name="Line 88"/>
            <p:cNvSpPr/>
            <p:nvPr/>
          </p:nvSpPr>
          <p:spPr>
            <a:xfrm>
              <a:off x="1925640" y="855720"/>
              <a:ext cx="122004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87" name="Line 89"/>
            <p:cNvSpPr/>
            <p:nvPr/>
          </p:nvSpPr>
          <p:spPr>
            <a:xfrm flipH="1" flipV="1">
              <a:off x="2715120" y="249120"/>
              <a:ext cx="1080" cy="949680"/>
            </a:xfrm>
            <a:prstGeom prst="line">
              <a:avLst/>
            </a:prstGeom>
            <a:ln w="28440">
              <a:solidFill>
                <a:srgbClr val="00206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88" name="Text Box 90"/>
            <p:cNvSpPr/>
            <p:nvPr/>
          </p:nvSpPr>
          <p:spPr>
            <a:xfrm>
              <a:off x="2429640" y="1203480"/>
              <a:ext cx="134172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0" u="none" strike="noStrike">
                  <a:solidFill>
                    <a:srgbClr val="FF0000"/>
                  </a:solidFill>
                  <a:effectLst/>
                  <a:uFillTx/>
                  <a:latin typeface="Comic Sans MS"/>
                  <a:ea typeface="Arial"/>
                </a:rPr>
                <a:t>m</a:t>
              </a:r>
              <a:r>
                <a:rPr lang="en-GB" sz="1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  <a:ea typeface="Arial"/>
                </a:rPr>
                <a:t> </a:t>
              </a:r>
              <a:r>
                <a:rPr lang="en-GB" sz="14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  <a:ea typeface="Arial"/>
                </a:rPr>
                <a:t>= undefined</a:t>
              </a:r>
              <a:endParaRPr lang="en-US" sz="1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89" name="Oval 91"/>
            <p:cNvSpPr/>
            <p:nvPr/>
          </p:nvSpPr>
          <p:spPr>
            <a:xfrm>
              <a:off x="2665800" y="812880"/>
              <a:ext cx="88920" cy="8892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16200" rIns="90000" bIns="16200" anchor="ctr">
              <a:no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grpSp>
        <p:nvGrpSpPr>
          <p:cNvPr id="190" name="Group 125"/>
          <p:cNvGrpSpPr/>
          <p:nvPr/>
        </p:nvGrpSpPr>
        <p:grpSpPr>
          <a:xfrm>
            <a:off x="3478320" y="192240"/>
            <a:ext cx="2800080" cy="1314360"/>
            <a:chOff x="3478320" y="192240"/>
            <a:chExt cx="2800080" cy="1314360"/>
          </a:xfrm>
        </p:grpSpPr>
        <p:pic>
          <p:nvPicPr>
            <p:cNvPr id="191" name="Group 22"/>
            <p:cNvPicPr/>
            <p:nvPr/>
          </p:nvPicPr>
          <p:blipFill>
            <a:blip r:embed="rId5"/>
            <a:stretch/>
          </p:blipFill>
          <p:spPr>
            <a:xfrm>
              <a:off x="3478320" y="192240"/>
              <a:ext cx="2800080" cy="1314360"/>
            </a:xfrm>
            <a:prstGeom prst="rect">
              <a:avLst/>
            </a:prstGeom>
            <a:noFill/>
            <a:ln w="0">
              <a:noFill/>
            </a:ln>
          </p:spPr>
        </p:pic>
        <p:graphicFrame>
          <p:nvGraphicFramePr>
            <p:cNvPr id="192" name="Object 76"/>
            <p:cNvGraphicFramePr/>
            <p:nvPr/>
          </p:nvGraphicFramePr>
          <p:xfrm>
            <a:off x="3876840" y="538560"/>
            <a:ext cx="1827000" cy="128160"/>
          </p:xfrm>
          <a:graphic>
            <a:graphicData uri="http://schemas.openxmlformats.org/presentationml/2006/ole">
              <p:oleObj r:id="rId6" spid="">
                <p:embed/>
                <p:pic>
                  <p:nvPicPr>
                    <p:cNvPr id="193" name="Object 76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876840" y="538560"/>
                      <a:ext cx="1827000" cy="12816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194" name="AutoShape 4"/>
          <p:cNvSpPr/>
          <p:nvPr/>
        </p:nvSpPr>
        <p:spPr>
          <a:xfrm>
            <a:off x="1150920" y="5707080"/>
            <a:ext cx="3333600" cy="942840"/>
          </a:xfrm>
          <a:prstGeom prst="cloudCallout">
            <a:avLst>
              <a:gd name="adj1" fmla="val 48476"/>
              <a:gd name="adj2" fmla="val -107222"/>
            </a:avLst>
          </a:prstGeom>
          <a:solidFill>
            <a:srgbClr val="00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For Perpendicular lines the following is true.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m</a:t>
            </a:r>
            <a:r>
              <a:rPr lang="en-GB" sz="1400" b="0" u="none" strike="noStrike" baseline="-25000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1</a:t>
            </a: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.m</a:t>
            </a:r>
            <a:r>
              <a:rPr lang="en-GB" sz="1400" b="0" u="none" strike="noStrike" baseline="-25000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2</a:t>
            </a: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 = -1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5" name="AutoShape 4"/>
          <p:cNvSpPr/>
          <p:nvPr/>
        </p:nvSpPr>
        <p:spPr>
          <a:xfrm>
            <a:off x="1400040" y="4390920"/>
            <a:ext cx="2400480" cy="1314720"/>
          </a:xfrm>
          <a:prstGeom prst="cloudCallout">
            <a:avLst>
              <a:gd name="adj1" fmla="val 68453"/>
              <a:gd name="adj2" fmla="val -1574"/>
            </a:avLst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Parallel lines have same gradient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96" name="Group 127"/>
          <p:cNvPicPr/>
          <p:nvPr/>
        </p:nvPicPr>
        <p:blipFill>
          <a:blip r:embed="rId8"/>
          <a:stretch/>
        </p:blipFill>
        <p:spPr>
          <a:xfrm>
            <a:off x="5675400" y="3017880"/>
            <a:ext cx="3219480" cy="200484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197" name="Group 87"/>
          <p:cNvGrpSpPr/>
          <p:nvPr/>
        </p:nvGrpSpPr>
        <p:grpSpPr>
          <a:xfrm>
            <a:off x="5877000" y="262080"/>
            <a:ext cx="3267000" cy="2628720"/>
            <a:chOff x="5877000" y="262080"/>
            <a:chExt cx="3267000" cy="2628720"/>
          </a:xfrm>
        </p:grpSpPr>
        <p:pic>
          <p:nvPicPr>
            <p:cNvPr id="198" name="Group 126"/>
            <p:cNvPicPr/>
            <p:nvPr/>
          </p:nvPicPr>
          <p:blipFill>
            <a:blip r:embed="rId9"/>
            <a:stretch/>
          </p:blipFill>
          <p:spPr>
            <a:xfrm>
              <a:off x="5877000" y="262080"/>
              <a:ext cx="3267000" cy="26287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99" name="Rectangle 76"/>
            <p:cNvPicPr/>
            <p:nvPr/>
          </p:nvPicPr>
          <p:blipFill>
            <a:blip r:embed="rId10"/>
            <a:stretch/>
          </p:blipFill>
          <p:spPr>
            <a:xfrm>
              <a:off x="7268400" y="1934280"/>
              <a:ext cx="1294560" cy="360720"/>
            </a:xfrm>
            <a:prstGeom prst="rect">
              <a:avLst/>
            </a:prstGeom>
            <a:noFill/>
            <a:ln w="0">
              <a:noFill/>
            </a:ln>
          </p:spPr>
        </p:pic>
        <p:graphicFrame>
          <p:nvGraphicFramePr>
            <p:cNvPr id="200" name="Object 76"/>
            <p:cNvGraphicFramePr/>
            <p:nvPr/>
          </p:nvGraphicFramePr>
          <p:xfrm>
            <a:off x="6959520" y="442440"/>
            <a:ext cx="1771560" cy="453240"/>
          </p:xfrm>
          <a:graphic>
            <a:graphicData uri="http://schemas.openxmlformats.org/presentationml/2006/ole">
              <p:oleObj r:id="rId11" spid="">
                <p:embed/>
                <p:pic>
                  <p:nvPicPr>
                    <p:cNvPr id="201" name="Object 76"/>
                    <p:cNvPicPr/>
                    <p:nvPr/>
                  </p:nvPicPr>
                  <p:blipFill>
                    <a:blip r:embed="rId12"/>
                    <a:stretch/>
                  </p:blipFill>
                  <p:spPr>
                    <a:xfrm>
                      <a:off x="6959520" y="442440"/>
                      <a:ext cx="1771560" cy="4532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pic>
          <p:nvPicPr>
            <p:cNvPr id="202" name="Straight Connector 85"/>
            <p:cNvPicPr/>
            <p:nvPr/>
          </p:nvPicPr>
          <p:blipFill>
            <a:blip r:embed="rId13"/>
            <a:stretch/>
          </p:blipFill>
          <p:spPr>
            <a:xfrm>
              <a:off x="8520840" y="857520"/>
              <a:ext cx="42120" cy="174600"/>
            </a:xfrm>
            <a:prstGeom prst="rect">
              <a:avLst/>
            </a:prstGeom>
            <a:noFill/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8" dur="indefinite" restart="never" nodeType="tmRoot">
          <p:childTnLst>
            <p:seq>
              <p:cTn id="39" dur="indefinite" nodeType="mainSeq">
                <p:childTnLst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49" dur="8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0" dur="8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8" dur="8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79" dur="8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9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1" dur="8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2" dur="8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4" dur="8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5" dur="8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8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Collinearity</a:t>
            </a:r>
            <a:endParaRPr lang="en-US" sz="36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grpSp>
        <p:nvGrpSpPr>
          <p:cNvPr id="497" name="Group 25"/>
          <p:cNvGrpSpPr/>
          <p:nvPr/>
        </p:nvGrpSpPr>
        <p:grpSpPr>
          <a:xfrm>
            <a:off x="4248000" y="2625840"/>
            <a:ext cx="4895640" cy="3960720"/>
            <a:chOff x="4248000" y="2625840"/>
            <a:chExt cx="4895640" cy="3960720"/>
          </a:xfrm>
        </p:grpSpPr>
        <p:sp>
          <p:nvSpPr>
            <p:cNvPr id="498" name="Text Box 8"/>
            <p:cNvSpPr/>
            <p:nvPr/>
          </p:nvSpPr>
          <p:spPr>
            <a:xfrm>
              <a:off x="4858920" y="4454640"/>
              <a:ext cx="1382760" cy="765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lnSpc>
                  <a:spcPct val="100000"/>
                </a:lnSpc>
                <a:spcBef>
                  <a:spcPts val="1749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A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99" name="Text Box 11"/>
            <p:cNvSpPr/>
            <p:nvPr/>
          </p:nvSpPr>
          <p:spPr>
            <a:xfrm>
              <a:off x="7331040" y="3132000"/>
              <a:ext cx="1382760" cy="766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lnSpc>
                  <a:spcPct val="100000"/>
                </a:lnSpc>
                <a:spcBef>
                  <a:spcPts val="1749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C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pSp>
          <p:nvGrpSpPr>
            <p:cNvPr id="500" name="Group 20"/>
            <p:cNvGrpSpPr/>
            <p:nvPr/>
          </p:nvGrpSpPr>
          <p:grpSpPr>
            <a:xfrm>
              <a:off x="4248000" y="2625840"/>
              <a:ext cx="4895640" cy="3960720"/>
              <a:chOff x="4248000" y="2625840"/>
              <a:chExt cx="4895640" cy="3960720"/>
            </a:xfrm>
          </p:grpSpPr>
          <p:sp>
            <p:nvSpPr>
              <p:cNvPr id="501" name="Line 5"/>
              <p:cNvSpPr/>
              <p:nvPr/>
            </p:nvSpPr>
            <p:spPr>
              <a:xfrm>
                <a:off x="5122440" y="2808360"/>
                <a:ext cx="0" cy="3462120"/>
              </a:xfrm>
              <a:prstGeom prst="line">
                <a:avLst/>
              </a:prstGeom>
              <a:ln w="57240">
                <a:solidFill>
                  <a:srgbClr val="FFFFFF"/>
                </a:solidFill>
                <a:miter/>
                <a:head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502" name="Line 6"/>
              <p:cNvSpPr/>
              <p:nvPr/>
            </p:nvSpPr>
            <p:spPr>
              <a:xfrm flipH="1">
                <a:off x="4931640" y="5888160"/>
                <a:ext cx="3559320" cy="0"/>
              </a:xfrm>
              <a:prstGeom prst="line">
                <a:avLst/>
              </a:prstGeom>
              <a:ln w="57240">
                <a:solidFill>
                  <a:srgbClr val="FFFFFF"/>
                </a:solidFill>
                <a:miter/>
                <a:head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46800" rIns="90000" bIns="-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503" name="Text Box 17"/>
              <p:cNvSpPr/>
              <p:nvPr/>
            </p:nvSpPr>
            <p:spPr>
              <a:xfrm>
                <a:off x="7760880" y="5803920"/>
                <a:ext cx="1382760" cy="766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lnSpc>
                    <a:spcPct val="100000"/>
                  </a:lnSpc>
                  <a:spcBef>
                    <a:spcPts val="2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4000" b="0" i="1" u="none" strike="noStrike">
                    <a:solidFill>
                      <a:srgbClr val="FFFFFF"/>
                    </a:solidFill>
                    <a:effectLst/>
                    <a:uFillTx/>
                    <a:latin typeface="Times New Roman"/>
                  </a:rPr>
                  <a:t>x</a:t>
                </a:r>
                <a:endParaRPr lang="en-US" sz="4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504" name="Text Box 18"/>
              <p:cNvSpPr/>
              <p:nvPr/>
            </p:nvSpPr>
            <p:spPr>
              <a:xfrm>
                <a:off x="4248000" y="2625840"/>
                <a:ext cx="1382400" cy="765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lnSpc>
                    <a:spcPct val="100000"/>
                  </a:lnSpc>
                  <a:spcBef>
                    <a:spcPts val="2001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3200" b="0" i="1" u="none" strike="noStrike">
                    <a:solidFill>
                      <a:srgbClr val="FFFFFF"/>
                    </a:solidFill>
                    <a:effectLst/>
                    <a:uFillTx/>
                    <a:latin typeface="Times New Roman"/>
                  </a:rPr>
                  <a:t>y</a:t>
                </a:r>
                <a:endParaRPr lang="en-US" sz="32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505" name="Text Box 19"/>
              <p:cNvSpPr/>
              <p:nvPr/>
            </p:nvSpPr>
            <p:spPr>
              <a:xfrm>
                <a:off x="4295520" y="5821200"/>
                <a:ext cx="1382760" cy="7653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lnSpc>
                    <a:spcPct val="100000"/>
                  </a:lnSpc>
                  <a:spcBef>
                    <a:spcPts val="125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b="0" i="1" u="none" strike="noStrike">
                    <a:solidFill>
                      <a:srgbClr val="FFFFFF"/>
                    </a:solidFill>
                    <a:effectLst/>
                    <a:uFillTx/>
                    <a:latin typeface="Times New Roman"/>
                  </a:rPr>
                  <a:t>O</a:t>
                </a:r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</p:grpSp>
        <p:sp>
          <p:nvSpPr>
            <p:cNvPr id="506" name="TextBox 28"/>
            <p:cNvSpPr/>
            <p:nvPr/>
          </p:nvSpPr>
          <p:spPr>
            <a:xfrm>
              <a:off x="5438160" y="5815080"/>
              <a:ext cx="440280" cy="510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x</a:t>
              </a:r>
              <a:r>
                <a:rPr lang="en-GB" sz="2400" b="0" u="none" strike="noStrike" baseline="-25000">
                  <a:solidFill>
                    <a:srgbClr val="FFFFFF"/>
                  </a:solidFill>
                  <a:effectLst/>
                  <a:uFillTx/>
                  <a:latin typeface="Comic Sans MS"/>
                </a:rPr>
                <a:t>1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507" name="TextBox 29"/>
            <p:cNvSpPr/>
            <p:nvPr/>
          </p:nvSpPr>
          <p:spPr>
            <a:xfrm>
              <a:off x="7696080" y="5815080"/>
              <a:ext cx="468720" cy="510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x</a:t>
              </a:r>
              <a:r>
                <a:rPr lang="en-GB" sz="2400" b="0" u="none" strike="noStrike" baseline="-25000">
                  <a:solidFill>
                    <a:srgbClr val="FFFFFF"/>
                  </a:solidFill>
                  <a:effectLst/>
                  <a:uFillTx/>
                  <a:latin typeface="Comic Sans MS"/>
                </a:rPr>
                <a:t>2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508" name="TextBox 34"/>
            <p:cNvSpPr/>
            <p:nvPr/>
          </p:nvSpPr>
          <p:spPr>
            <a:xfrm>
              <a:off x="6485040" y="3803760"/>
              <a:ext cx="37296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B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509" name="Line 7"/>
            <p:cNvSpPr/>
            <p:nvPr/>
          </p:nvSpPr>
          <p:spPr>
            <a:xfrm flipV="1">
              <a:off x="5611680" y="3682800"/>
              <a:ext cx="2320920" cy="1306440"/>
            </a:xfrm>
            <a:prstGeom prst="line">
              <a:avLst/>
            </a:prstGeom>
            <a:ln w="57240">
              <a:solidFill>
                <a:srgbClr val="FFFF00"/>
              </a:solidFill>
              <a:miter/>
              <a:headEnd len="sm" type="oval" w="sm"/>
              <a:tailEnd len="sm" type="oval" w="sm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510" name="Oval 21"/>
            <p:cNvSpPr/>
            <p:nvPr/>
          </p:nvSpPr>
          <p:spPr>
            <a:xfrm>
              <a:off x="6703920" y="4275360"/>
              <a:ext cx="137880" cy="122040"/>
            </a:xfrm>
            <a:prstGeom prst="ellipse">
              <a:avLst/>
            </a:prstGeom>
            <a:solidFill>
              <a:srgbClr val="FF0000"/>
            </a:solidFill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39960" rIns="90000" bIns="39960" anchor="t">
              <a:sp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511" name="TextBox 44"/>
          <p:cNvSpPr/>
          <p:nvPr/>
        </p:nvSpPr>
        <p:spPr>
          <a:xfrm>
            <a:off x="946080" y="1887480"/>
            <a:ext cx="819792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Points are said to be </a:t>
            </a:r>
            <a:r>
              <a:rPr lang="en-GB" sz="24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collinear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if they lie on the same straight.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12" name="Cloud 45"/>
          <p:cNvSpPr/>
          <p:nvPr/>
        </p:nvSpPr>
        <p:spPr>
          <a:xfrm>
            <a:off x="258840" y="2971800"/>
            <a:ext cx="4911480" cy="2888640"/>
          </a:xfrm>
          <a:custGeom>
            <a:avLst/>
            <a:gdLst>
              <a:gd name="textAreaLeft" fmla="*/ 676800 w 4911480"/>
              <a:gd name="textAreaRight" fmla="*/ 3885480 w 4911480"/>
              <a:gd name="textAreaTop" fmla="*/ 435960 h 2888640"/>
              <a:gd name="textAreaBottom" fmla="*/ 2318760 h 2888640"/>
              <a:gd name="GluePoint1X" fmla="*/ 4907632 w 43200"/>
              <a:gd name="GluePoint1Y" fmla="*/ 1440657 h 43200"/>
              <a:gd name="GluePoint2X" fmla="*/ 2455863 w 43200"/>
              <a:gd name="GluePoint2Y" fmla="*/ 2878245 h 43200"/>
              <a:gd name="GluePoint3X" fmla="*/ 15235 w 43200"/>
              <a:gd name="GluePoint3Y" fmla="*/ 1440657 h 43200"/>
              <a:gd name="GluePoint4X" fmla="*/ 2455863 w 43200"/>
              <a:gd name="GluePoint4Y" fmla="*/ 164742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4D4D4D"/>
          </a:solidFill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The coordinates A,B C </a:t>
            </a: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are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collinear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since they lie on the same straight line.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D,E,F are </a:t>
            </a: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not collinear 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they do not lie on the same straight line.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13" name="Oval 30"/>
          <p:cNvSpPr/>
          <p:nvPr/>
        </p:nvSpPr>
        <p:spPr>
          <a:xfrm>
            <a:off x="5516640" y="4932360"/>
            <a:ext cx="137880" cy="12240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0320" rIns="90000" bIns="4032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14" name="Oval 31"/>
          <p:cNvSpPr/>
          <p:nvPr/>
        </p:nvSpPr>
        <p:spPr>
          <a:xfrm>
            <a:off x="7859880" y="3633840"/>
            <a:ext cx="137880" cy="12204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39960" rIns="90000" bIns="3996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515" name="Group 52"/>
          <p:cNvGrpSpPr/>
          <p:nvPr/>
        </p:nvGrpSpPr>
        <p:grpSpPr>
          <a:xfrm>
            <a:off x="6363000" y="4313160"/>
            <a:ext cx="1980360" cy="1368000"/>
            <a:chOff x="6363000" y="4313160"/>
            <a:chExt cx="1980360" cy="1368000"/>
          </a:xfrm>
        </p:grpSpPr>
        <p:sp>
          <p:nvSpPr>
            <p:cNvPr id="516" name="TextBox 53"/>
            <p:cNvSpPr/>
            <p:nvPr/>
          </p:nvSpPr>
          <p:spPr>
            <a:xfrm>
              <a:off x="6363000" y="5221440"/>
              <a:ext cx="4006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D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pSp>
          <p:nvGrpSpPr>
            <p:cNvPr id="517" name="Group 50"/>
            <p:cNvGrpSpPr/>
            <p:nvPr/>
          </p:nvGrpSpPr>
          <p:grpSpPr>
            <a:xfrm>
              <a:off x="6674040" y="4313160"/>
              <a:ext cx="1669320" cy="1275480"/>
              <a:chOff x="6674040" y="4313160"/>
              <a:chExt cx="1669320" cy="1275480"/>
            </a:xfrm>
          </p:grpSpPr>
          <p:sp>
            <p:nvSpPr>
              <p:cNvPr id="518" name="Straight Connector 55"/>
              <p:cNvSpPr/>
              <p:nvPr/>
            </p:nvSpPr>
            <p:spPr>
              <a:xfrm flipV="1">
                <a:off x="6705000" y="5044680"/>
                <a:ext cx="700920" cy="487800"/>
              </a:xfrm>
              <a:prstGeom prst="line">
                <a:avLst/>
              </a:prstGeom>
              <a:ln w="38160">
                <a:solidFill>
                  <a:srgbClr val="66CC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519" name="Oval 56"/>
              <p:cNvSpPr/>
              <p:nvPr/>
            </p:nvSpPr>
            <p:spPr>
              <a:xfrm>
                <a:off x="6674040" y="5466600"/>
                <a:ext cx="137880" cy="122040"/>
              </a:xfrm>
              <a:prstGeom prst="ellipse">
                <a:avLst/>
              </a:prstGeom>
              <a:solidFill>
                <a:srgbClr val="FF0000"/>
              </a:solidFill>
              <a:ln w="38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39960" rIns="90000" bIns="39960" anchor="t">
                <a:sp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520" name="Straight Connector 57"/>
              <p:cNvSpPr/>
              <p:nvPr/>
            </p:nvSpPr>
            <p:spPr>
              <a:xfrm flipV="1">
                <a:off x="7375680" y="4795560"/>
                <a:ext cx="822240" cy="280080"/>
              </a:xfrm>
              <a:prstGeom prst="line">
                <a:avLst/>
              </a:prstGeom>
              <a:ln w="38160">
                <a:solidFill>
                  <a:srgbClr val="66CC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521" name="Oval 58"/>
              <p:cNvSpPr/>
              <p:nvPr/>
            </p:nvSpPr>
            <p:spPr>
              <a:xfrm>
                <a:off x="8198280" y="4734360"/>
                <a:ext cx="137880" cy="122040"/>
              </a:xfrm>
              <a:prstGeom prst="ellipse">
                <a:avLst/>
              </a:prstGeom>
              <a:solidFill>
                <a:srgbClr val="FF0000"/>
              </a:solidFill>
              <a:ln w="38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39960" rIns="90000" bIns="39960" anchor="t">
                <a:sp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522" name="Oval 59"/>
              <p:cNvSpPr/>
              <p:nvPr/>
            </p:nvSpPr>
            <p:spPr>
              <a:xfrm>
                <a:off x="7283520" y="5024160"/>
                <a:ext cx="137880" cy="122040"/>
              </a:xfrm>
              <a:prstGeom prst="ellipse">
                <a:avLst/>
              </a:prstGeom>
              <a:solidFill>
                <a:srgbClr val="FF0000"/>
              </a:solidFill>
              <a:ln w="38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39960" rIns="90000" bIns="39960" anchor="t">
                <a:sp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523" name="TextBox 60"/>
              <p:cNvSpPr/>
              <p:nvPr/>
            </p:nvSpPr>
            <p:spPr>
              <a:xfrm>
                <a:off x="7032600" y="4687920"/>
                <a:ext cx="371160" cy="459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tIns="46800" rIns="90000" bIns="46800" anchor="t">
                <a:spAutoFit/>
              </a:bodyPr>
              <a:p>
                <a:pPr algn="ctr">
                  <a:lnSpc>
                    <a:spcPct val="100000"/>
                  </a:lnSpc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4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rPr>
                  <a:t>E</a:t>
                </a: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524" name="TextBox 61"/>
              <p:cNvSpPr/>
              <p:nvPr/>
            </p:nvSpPr>
            <p:spPr>
              <a:xfrm>
                <a:off x="7977600" y="4313160"/>
                <a:ext cx="365760" cy="459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tIns="46800" rIns="90000" bIns="46800" anchor="t">
                <a:spAutoFit/>
              </a:bodyPr>
              <a:p>
                <a:pPr algn="ctr">
                  <a:lnSpc>
                    <a:spcPct val="100000"/>
                  </a:lnSpc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4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rPr>
                  <a:t>F</a:t>
                </a: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</p:grpSp>
      </p:grpSp>
    </p:spTree>
  </p:cSld>
  <p:timing>
    <p:tnLst>
      <p:par>
        <p:cTn id="761" dur="indefinite" restart="never" nodeType="tmRoot">
          <p:childTnLst>
            <p:seq>
              <p:cTn id="762" dur="indefinite" nodeType="mainSeq">
                <p:childTnLst>
                  <p:par>
                    <p:cTn id="763" fill="hold">
                      <p:stCondLst>
                        <p:cond delay="indefinite"/>
                      </p:stCondLst>
                      <p:childTnLst>
                        <p:par>
                          <p:cTn id="764" fill="hold">
                            <p:stCondLst>
                              <p:cond delay="0"/>
                            </p:stCondLst>
                            <p:childTnLst>
                              <p:par>
                                <p:cTn id="76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67" dur="8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768" dur="8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9" dur="8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0" fill="hold">
                      <p:stCondLst>
                        <p:cond delay="indefinite"/>
                      </p:stCondLst>
                      <p:childTnLst>
                        <p:par>
                          <p:cTn id="771" fill="hold">
                            <p:stCondLst>
                              <p:cond delay="0"/>
                            </p:stCondLst>
                            <p:childTnLst>
                              <p:par>
                                <p:cTn id="77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74" dur="8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775" dur="8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6" dur="8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7" fill="hold">
                      <p:stCondLst>
                        <p:cond delay="indefinite"/>
                      </p:stCondLst>
                      <p:childTnLst>
                        <p:par>
                          <p:cTn id="778" fill="hold">
                            <p:stCondLst>
                              <p:cond delay="0"/>
                            </p:stCondLst>
                            <p:childTnLst>
                              <p:par>
                                <p:cTn id="77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81" dur="80"/>
                                        <p:tgtEl>
                                          <p:spTgt spid="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782" dur="80"/>
                                        <p:tgtEl>
                                          <p:spTgt spid="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3" dur="80"/>
                                        <p:tgtEl>
                                          <p:spTgt spid="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4" fill="hold">
                      <p:stCondLst>
                        <p:cond delay="indefinite"/>
                      </p:stCondLst>
                      <p:childTnLst>
                        <p:par>
                          <p:cTn id="785" fill="hold">
                            <p:stCondLst>
                              <p:cond delay="0"/>
                            </p:stCondLst>
                            <p:childTnLst>
                              <p:par>
                                <p:cTn id="78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88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9" fill="hold">
                      <p:stCondLst>
                        <p:cond delay="indefinite"/>
                      </p:stCondLst>
                      <p:childTnLst>
                        <p:par>
                          <p:cTn id="790" fill="hold">
                            <p:stCondLst>
                              <p:cond delay="0"/>
                            </p:stCondLst>
                            <p:childTnLst>
                              <p:par>
                                <p:cTn id="79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93" dur="80"/>
                                        <p:tgtEl>
                                          <p:spTgt spid="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794" dur="80"/>
                                        <p:tgtEl>
                                          <p:spTgt spid="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5" dur="80"/>
                                        <p:tgtEl>
                                          <p:spTgt spid="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Rectangle 21"/>
          <p:cNvSpPr/>
          <p:nvPr/>
        </p:nvSpPr>
        <p:spPr>
          <a:xfrm>
            <a:off x="0" y="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-46440" rIns="90000" bIns="-46440" anchor="ctr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Straight Line Theory</a:t>
            </a:r>
            <a:endParaRPr lang="en-US" sz="36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pic>
        <p:nvPicPr>
          <p:cNvPr id="527" name="Picture 2"/>
          <p:cNvPicPr/>
          <p:nvPr/>
        </p:nvPicPr>
        <p:blipFill>
          <a:blip r:embed="rId1"/>
          <a:srcRect l="16423" t="41811" r="44787" b="39439"/>
          <a:stretch/>
        </p:blipFill>
        <p:spPr>
          <a:xfrm>
            <a:off x="1133640" y="2022480"/>
            <a:ext cx="7688160" cy="2228760"/>
          </a:xfrm>
          <a:prstGeom prst="rect">
            <a:avLst/>
          </a:prstGeom>
          <a:noFill/>
          <a:ln w="38160">
            <a:solidFill>
              <a:srgbClr val="7F7F7F"/>
            </a:solidFill>
            <a:miter/>
          </a:ln>
        </p:spPr>
      </p:pic>
      <p:graphicFrame>
        <p:nvGraphicFramePr>
          <p:cNvPr id="528" name="Object 6"/>
          <p:cNvGraphicFramePr/>
          <p:nvPr/>
        </p:nvGraphicFramePr>
        <p:xfrm>
          <a:off x="1174680" y="4454640"/>
          <a:ext cx="1241640" cy="77292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29" name="Object 6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174680" y="4454640"/>
                    <a:ext cx="1241640" cy="772920"/>
                  </a:xfrm>
                  <a:prstGeom prst="rect">
                    <a:avLst/>
                  </a:prstGeom>
                  <a:solidFill>
                    <a:srgbClr val="FFFFFF"/>
                  </a:solidFill>
                  <a:ln w="25560">
                    <a:solidFill>
                      <a:srgbClr val="C0C0C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530" name="Object 7"/>
          <p:cNvGraphicFramePr/>
          <p:nvPr/>
        </p:nvGraphicFramePr>
        <p:xfrm>
          <a:off x="1147680" y="5405400"/>
          <a:ext cx="1656000" cy="66204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531" name="Object 7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1147680" y="5405400"/>
                    <a:ext cx="1656000" cy="662040"/>
                  </a:xfrm>
                  <a:prstGeom prst="rect">
                    <a:avLst/>
                  </a:prstGeom>
                  <a:solidFill>
                    <a:srgbClr val="FFFFFF"/>
                  </a:solidFill>
                  <a:ln w="25560">
                    <a:solidFill>
                      <a:srgbClr val="C0C0C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532" name="Object 8"/>
          <p:cNvGraphicFramePr/>
          <p:nvPr/>
        </p:nvGraphicFramePr>
        <p:xfrm>
          <a:off x="3008160" y="5403960"/>
          <a:ext cx="1684440" cy="66348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533" name="Object 8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3008160" y="5403960"/>
                    <a:ext cx="1684440" cy="663480"/>
                  </a:xfrm>
                  <a:prstGeom prst="rect">
                    <a:avLst/>
                  </a:prstGeom>
                  <a:solidFill>
                    <a:srgbClr val="FFFFFF"/>
                  </a:solidFill>
                  <a:ln w="25560">
                    <a:solidFill>
                      <a:srgbClr val="C0C0C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534" name="TextBox 12"/>
          <p:cNvSpPr/>
          <p:nvPr/>
        </p:nvSpPr>
        <p:spPr>
          <a:xfrm>
            <a:off x="5228280" y="4465800"/>
            <a:ext cx="3871800" cy="136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Since m</a:t>
            </a:r>
            <a:r>
              <a:rPr lang="en-GB" sz="2000" b="0" u="none" strike="noStrike" baseline="-25000">
                <a:solidFill>
                  <a:srgbClr val="FFFF00"/>
                </a:solidFill>
                <a:effectLst/>
                <a:uFillTx/>
                <a:latin typeface="Comic Sans MS"/>
              </a:rPr>
              <a:t>PQ</a:t>
            </a: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= m</a:t>
            </a:r>
            <a:r>
              <a:rPr lang="en-GB" sz="2000" b="0" u="none" strike="noStrike" baseline="-25000">
                <a:solidFill>
                  <a:srgbClr val="FFFF00"/>
                </a:solidFill>
                <a:effectLst/>
                <a:uFillTx/>
                <a:latin typeface="Comic Sans MS"/>
              </a:rPr>
              <a:t>QR </a:t>
            </a: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and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they have a point in common Q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PQR are collinear.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35" name="Cloud 13"/>
          <p:cNvSpPr/>
          <p:nvPr/>
        </p:nvSpPr>
        <p:spPr>
          <a:xfrm>
            <a:off x="503280" y="450000"/>
            <a:ext cx="2574720" cy="782280"/>
          </a:xfrm>
          <a:custGeom>
            <a:avLst/>
            <a:gdLst>
              <a:gd name="textAreaLeft" fmla="*/ 354600 w 2574720"/>
              <a:gd name="textAreaRight" fmla="*/ 2036880 w 2574720"/>
              <a:gd name="textAreaTop" fmla="*/ 118080 h 782280"/>
              <a:gd name="textAreaBottom" fmla="*/ 627840 h 782280"/>
              <a:gd name="GluePoint1X" fmla="*/ 2572779 w 43200"/>
              <a:gd name="GluePoint1Y" fmla="*/ 351632 h 43200"/>
              <a:gd name="GluePoint2X" fmla="*/ 1287463 w 43200"/>
              <a:gd name="GluePoint2Y" fmla="*/ 702514 h 43200"/>
              <a:gd name="GluePoint3X" fmla="*/ 7987 w 43200"/>
              <a:gd name="GluePoint3Y" fmla="*/ 351632 h 43200"/>
              <a:gd name="GluePoint4X" fmla="*/ 1287463 w 43200"/>
              <a:gd name="GluePoint4Y" fmla="*/ 40210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00FFFF"/>
          </a:solidFill>
          <a:ln w="9360">
            <a:solidFill>
              <a:srgbClr val="0000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33"/>
                </a:solidFill>
                <a:effectLst/>
                <a:uFillTx/>
                <a:latin typeface="Comic Sans MS"/>
              </a:rPr>
              <a:t>D</a:t>
            </a:r>
            <a:r>
              <a:rPr lang="en-GB" sz="2400" b="0" u="none" strike="noStrike" baseline="-25000">
                <a:solidFill>
                  <a:srgbClr val="000033"/>
                </a:solidFill>
                <a:effectLst/>
                <a:uFillTx/>
                <a:latin typeface="Comic Sans MS"/>
              </a:rPr>
              <a:t>PQ</a:t>
            </a:r>
            <a:r>
              <a:rPr lang="en-GB" sz="2400" b="0" u="none" strike="noStrike">
                <a:solidFill>
                  <a:srgbClr val="000033"/>
                </a:solidFill>
                <a:effectLst/>
                <a:uFillTx/>
                <a:latin typeface="Comic Sans MS"/>
              </a:rPr>
              <a:t>=√2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36" name="Cloud 14"/>
          <p:cNvSpPr/>
          <p:nvPr/>
        </p:nvSpPr>
        <p:spPr>
          <a:xfrm>
            <a:off x="3718080" y="221400"/>
            <a:ext cx="2576520" cy="782280"/>
          </a:xfrm>
          <a:custGeom>
            <a:avLst/>
            <a:gdLst>
              <a:gd name="textAreaLeft" fmla="*/ 354960 w 2576520"/>
              <a:gd name="textAreaRight" fmla="*/ 2038320 w 2576520"/>
              <a:gd name="textAreaTop" fmla="*/ 118080 h 782280"/>
              <a:gd name="textAreaBottom" fmla="*/ 627840 h 782280"/>
              <a:gd name="GluePoint1X" fmla="*/ 2574366 w 43200"/>
              <a:gd name="GluePoint1Y" fmla="*/ 351632 h 43200"/>
              <a:gd name="GluePoint2X" fmla="*/ 1288257 w 43200"/>
              <a:gd name="GluePoint2Y" fmla="*/ 702514 h 43200"/>
              <a:gd name="GluePoint3X" fmla="*/ 7992 w 43200"/>
              <a:gd name="GluePoint3Y" fmla="*/ 351632 h 43200"/>
              <a:gd name="GluePoint4X" fmla="*/ 1288257 w 43200"/>
              <a:gd name="GluePoint4Y" fmla="*/ 40210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00FFFF"/>
          </a:solidFill>
          <a:ln w="9360">
            <a:solidFill>
              <a:srgbClr val="0000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33"/>
                </a:solidFill>
                <a:effectLst/>
                <a:uFillTx/>
                <a:latin typeface="Comic Sans MS"/>
              </a:rPr>
              <a:t>D</a:t>
            </a:r>
            <a:r>
              <a:rPr lang="en-GB" sz="2400" b="0" u="none" strike="noStrike" baseline="-25000">
                <a:solidFill>
                  <a:srgbClr val="000033"/>
                </a:solidFill>
                <a:effectLst/>
                <a:uFillTx/>
                <a:latin typeface="Comic Sans MS"/>
              </a:rPr>
              <a:t>PQ</a:t>
            </a:r>
            <a:r>
              <a:rPr lang="en-GB" sz="2400" b="0" u="none" strike="noStrike">
                <a:solidFill>
                  <a:srgbClr val="000033"/>
                </a:solidFill>
                <a:effectLst/>
                <a:uFillTx/>
                <a:latin typeface="Comic Sans MS"/>
              </a:rPr>
              <a:t>=2√2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37" name="Cloud 15"/>
          <p:cNvSpPr/>
          <p:nvPr/>
        </p:nvSpPr>
        <p:spPr>
          <a:xfrm>
            <a:off x="6354720" y="-50040"/>
            <a:ext cx="2576520" cy="2489400"/>
          </a:xfrm>
          <a:custGeom>
            <a:avLst/>
            <a:gdLst>
              <a:gd name="textAreaLeft" fmla="*/ 354960 w 2576520"/>
              <a:gd name="textAreaRight" fmla="*/ 2038320 w 2576520"/>
              <a:gd name="textAreaTop" fmla="*/ 375840 h 2489400"/>
              <a:gd name="textAreaBottom" fmla="*/ 1998360 h 2489400"/>
              <a:gd name="GluePoint1X" fmla="*/ 2574365 w 43200"/>
              <a:gd name="GluePoint1Y" fmla="*/ 1194594 h 43200"/>
              <a:gd name="GluePoint2X" fmla="*/ 1288256 w 43200"/>
              <a:gd name="GluePoint2Y" fmla="*/ 2386644 h 43200"/>
              <a:gd name="GluePoint3X" fmla="*/ 7992 w 43200"/>
              <a:gd name="GluePoint3Y" fmla="*/ 1194594 h 43200"/>
              <a:gd name="GluePoint4X" fmla="*/ 1288256 w 43200"/>
              <a:gd name="GluePoint4Y" fmla="*/ 136604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00FFFF"/>
          </a:solidFill>
          <a:ln w="9360">
            <a:solidFill>
              <a:srgbClr val="0000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33"/>
                </a:solidFill>
                <a:effectLst/>
                <a:uFillTx/>
                <a:latin typeface="Comic Sans MS"/>
              </a:rPr>
              <a:t>Ratio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33"/>
                </a:solidFill>
                <a:effectLst/>
                <a:uFillTx/>
                <a:latin typeface="Comic Sans MS"/>
              </a:rPr>
              <a:t>D</a:t>
            </a:r>
            <a:r>
              <a:rPr lang="en-GB" sz="2400" b="0" u="none" strike="noStrike" baseline="-25000">
                <a:solidFill>
                  <a:srgbClr val="000033"/>
                </a:solidFill>
                <a:effectLst/>
                <a:uFillTx/>
                <a:latin typeface="Comic Sans MS"/>
              </a:rPr>
              <a:t>PQ</a:t>
            </a:r>
            <a:r>
              <a:rPr lang="en-GB" sz="2400" b="0" u="none" strike="noStrike">
                <a:solidFill>
                  <a:srgbClr val="000033"/>
                </a:solidFill>
                <a:effectLst/>
                <a:uFillTx/>
                <a:latin typeface="Comic Sans MS"/>
              </a:rPr>
              <a:t>:</a:t>
            </a:r>
            <a:r>
              <a:rPr lang="en-GB" sz="2400" b="0" u="none" strike="noStrike">
                <a:solidFill>
                  <a:srgbClr val="000033"/>
                </a:solidFill>
                <a:effectLst/>
                <a:uFillTx/>
                <a:latin typeface="Arial Narrow"/>
              </a:rPr>
              <a:t>D</a:t>
            </a:r>
            <a:r>
              <a:rPr lang="en-GB" sz="2400" b="0" u="none" strike="noStrike" baseline="-25000">
                <a:solidFill>
                  <a:srgbClr val="000033"/>
                </a:solidFill>
                <a:effectLst/>
                <a:uFillTx/>
                <a:latin typeface="Arial Narrow"/>
              </a:rPr>
              <a:t>PQ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33"/>
                </a:solidFill>
                <a:effectLst/>
                <a:uFillTx/>
                <a:latin typeface="Comic Sans MS"/>
              </a:rPr>
              <a:t>1:2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p:timing>
    <p:tnLst>
      <p:par>
        <p:cTn id="796" dur="indefinite" restart="never" nodeType="tmRoot">
          <p:childTnLst>
            <p:seq>
              <p:cTn id="797" dur="indefinite" nodeType="mainSeq">
                <p:childTnLst>
                  <p:par>
                    <p:cTn id="798" fill="hold">
                      <p:stCondLst>
                        <p:cond delay="indefinite"/>
                      </p:stCondLst>
                      <p:childTnLst>
                        <p:par>
                          <p:cTn id="799" fill="hold">
                            <p:stCondLst>
                              <p:cond delay="0"/>
                            </p:stCondLst>
                            <p:childTnLst>
                              <p:par>
                                <p:cTn id="80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02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3" fill="hold">
                      <p:stCondLst>
                        <p:cond delay="indefinite"/>
                      </p:stCondLst>
                      <p:childTnLst>
                        <p:par>
                          <p:cTn id="804" fill="hold">
                            <p:stCondLst>
                              <p:cond delay="0"/>
                            </p:stCondLst>
                            <p:childTnLst>
                              <p:par>
                                <p:cTn id="80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07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8" fill="hold">
                      <p:stCondLst>
                        <p:cond delay="indefinite"/>
                      </p:stCondLst>
                      <p:childTnLst>
                        <p:par>
                          <p:cTn id="809" fill="hold">
                            <p:stCondLst>
                              <p:cond delay="0"/>
                            </p:stCondLst>
                            <p:childTnLst>
                              <p:par>
                                <p:cTn id="81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12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3" fill="hold">
                      <p:stCondLst>
                        <p:cond delay="indefinite"/>
                      </p:stCondLst>
                      <p:childTnLst>
                        <p:par>
                          <p:cTn id="814" fill="hold">
                            <p:stCondLst>
                              <p:cond delay="0"/>
                            </p:stCondLst>
                            <p:childTnLst>
                              <p:par>
                                <p:cTn id="81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17" dur="80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18" dur="80"/>
                                        <p:tgtEl>
                                          <p:spTgt spid="5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9" dur="80"/>
                                        <p:tgtEl>
                                          <p:spTgt spid="5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0" fill="hold">
                      <p:stCondLst>
                        <p:cond delay="indefinite"/>
                      </p:stCondLst>
                      <p:childTnLst>
                        <p:par>
                          <p:cTn id="821" fill="hold">
                            <p:stCondLst>
                              <p:cond delay="0"/>
                            </p:stCondLst>
                            <p:childTnLst>
                              <p:par>
                                <p:cTn id="82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24" dur="8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25" dur="8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6" dur="8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31" dur="8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32" dur="8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3" dur="8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4" fill="hold">
                      <p:stCondLst>
                        <p:cond delay="indefinite"/>
                      </p:stCondLst>
                      <p:childTnLst>
                        <p:par>
                          <p:cTn id="835" fill="hold">
                            <p:stCondLst>
                              <p:cond delay="0"/>
                            </p:stCondLst>
                            <p:childTnLst>
                              <p:par>
                                <p:cTn id="83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38" dur="80"/>
                                        <p:tgtEl>
                                          <p:spTgt spid="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39" dur="80"/>
                                        <p:tgtEl>
                                          <p:spTgt spid="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0" dur="80"/>
                                        <p:tgtEl>
                                          <p:spTgt spid="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1" fill="hold">
                      <p:stCondLst>
                        <p:cond delay="indefinite"/>
                      </p:stCondLst>
                      <p:childTnLst>
                        <p:par>
                          <p:cTn id="842" fill="hold">
                            <p:stCondLst>
                              <p:cond delay="0"/>
                            </p:stCondLst>
                            <p:childTnLst>
                              <p:par>
                                <p:cTn id="84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45" dur="80"/>
                                        <p:tgtEl>
                                          <p:spTgt spid="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46" dur="80"/>
                                        <p:tgtEl>
                                          <p:spTgt spid="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7" dur="80"/>
                                        <p:tgtEl>
                                          <p:spTgt spid="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8" fill="hold">
                      <p:stCondLst>
                        <p:cond delay="indefinite"/>
                      </p:stCondLst>
                      <p:childTnLst>
                        <p:par>
                          <p:cTn id="849" fill="hold">
                            <p:stCondLst>
                              <p:cond delay="0"/>
                            </p:stCondLst>
                            <p:childTnLst>
                              <p:par>
                                <p:cTn id="85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52" dur="80"/>
                                        <p:tgtEl>
                                          <p:spTgt spid="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53" dur="80"/>
                                        <p:tgtEl>
                                          <p:spTgt spid="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4" dur="80"/>
                                        <p:tgtEl>
                                          <p:spTgt spid="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Rectangle 21"/>
          <p:cNvSpPr/>
          <p:nvPr/>
        </p:nvSpPr>
        <p:spPr>
          <a:xfrm>
            <a:off x="0" y="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-46440" rIns="90000" bIns="-46440" anchor="ctr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39" name="TextBox 4"/>
          <p:cNvSpPr/>
          <p:nvPr/>
        </p:nvSpPr>
        <p:spPr>
          <a:xfrm>
            <a:off x="2160720" y="625320"/>
            <a:ext cx="4525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9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Collinear Points</a:t>
            </a:r>
            <a:endParaRPr lang="en-US" sz="4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40" name="TextBox 5"/>
          <p:cNvSpPr/>
          <p:nvPr/>
        </p:nvSpPr>
        <p:spPr>
          <a:xfrm>
            <a:off x="3557880" y="3046320"/>
            <a:ext cx="2021760" cy="19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9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 1.4</a:t>
            </a:r>
            <a:endParaRPr lang="en-US" sz="4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29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Page 6</a:t>
            </a:r>
            <a:endParaRPr lang="en-US" sz="4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Line 22"/>
          <p:cNvSpPr/>
          <p:nvPr/>
        </p:nvSpPr>
        <p:spPr>
          <a:xfrm flipH="1" flipV="1">
            <a:off x="3633480" y="3419280"/>
            <a:ext cx="765000" cy="1206360"/>
          </a:xfrm>
          <a:prstGeom prst="line">
            <a:avLst/>
          </a:prstGeom>
          <a:ln w="28440">
            <a:solidFill>
              <a:srgbClr val="00FF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42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Gradient of perpendicular lines</a:t>
            </a:r>
            <a:br>
              <a:rPr sz="3200"/>
            </a:br>
            <a:endParaRPr lang="en-US" sz="32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543" name="Object 2"/>
          <p:cNvGraphicFramePr/>
          <p:nvPr/>
        </p:nvGraphicFramePr>
        <p:xfrm>
          <a:off x="6878520" y="2913120"/>
          <a:ext cx="2016360" cy="8222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44" name="Object 2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878520" y="2913120"/>
                    <a:ext cx="2016360" cy="822240"/>
                  </a:xfrm>
                  <a:prstGeom prst="rect">
                    <a:avLst/>
                  </a:prstGeom>
                  <a:solidFill>
                    <a:srgbClr val="FFFFFF"/>
                  </a:solidFill>
                  <a:ln w="7632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545" name="Text Box 16"/>
          <p:cNvSpPr/>
          <p:nvPr/>
        </p:nvSpPr>
        <p:spPr>
          <a:xfrm>
            <a:off x="949320" y="1895400"/>
            <a:ext cx="8113680" cy="431280"/>
          </a:xfrm>
          <a:prstGeom prst="rect">
            <a:avLst/>
          </a:prstGeom>
          <a:solidFill>
            <a:srgbClr val="363636"/>
          </a:solidFill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544680" indent="-544680" algn="ctr">
              <a:lnSpc>
                <a:spcPct val="100000"/>
              </a:lnSpc>
              <a:spcBef>
                <a:spcPts val="1250"/>
              </a:spcBef>
              <a:tabLst>
                <a:tab pos="0" algn="l"/>
                <a:tab pos="1085760" algn="l"/>
                <a:tab pos="1628640" algn="l"/>
                <a:tab pos="2171880" algn="l"/>
                <a:tab pos="2714760" algn="l"/>
                <a:tab pos="3257640" algn="l"/>
                <a:tab pos="3800520" algn="l"/>
                <a:tab pos="4343400" algn="l"/>
                <a:tab pos="4886280" algn="l"/>
                <a:tab pos="5429160" algn="l"/>
                <a:tab pos="5972040" algn="l"/>
                <a:tab pos="6515280" algn="l"/>
                <a:tab pos="7058160" algn="l"/>
                <a:tab pos="7601040" algn="l"/>
                <a:tab pos="8143920" algn="l"/>
                <a:tab pos="8686800" algn="l"/>
                <a:tab pos="9229680" algn="l"/>
                <a:tab pos="9772560" algn="l"/>
                <a:tab pos="10315440" algn="l"/>
                <a:tab pos="1085868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If 2 lines with gradients m</a:t>
            </a:r>
            <a:r>
              <a:rPr lang="en-GB" sz="18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and m</a:t>
            </a:r>
            <a:r>
              <a:rPr lang="en-GB" sz="18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are perpendicular then  m</a:t>
            </a:r>
            <a:r>
              <a:rPr lang="en-GB" sz="18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Times New Roman"/>
                <a:ea typeface="Times New Roman"/>
              </a:rPr>
              <a:t>×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m</a:t>
            </a:r>
            <a:r>
              <a:rPr lang="en-GB" sz="18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 -1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46" name="Text Box 17"/>
          <p:cNvSpPr/>
          <p:nvPr/>
        </p:nvSpPr>
        <p:spPr>
          <a:xfrm>
            <a:off x="355680" y="2224080"/>
            <a:ext cx="8748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544680" indent="-544680"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1085760" algn="l"/>
                <a:tab pos="1628640" algn="l"/>
                <a:tab pos="2171880" algn="l"/>
                <a:tab pos="2714760" algn="l"/>
                <a:tab pos="3257640" algn="l"/>
                <a:tab pos="3800520" algn="l"/>
                <a:tab pos="4343400" algn="l"/>
                <a:tab pos="4886280" algn="l"/>
                <a:tab pos="5429160" algn="l"/>
                <a:tab pos="5972040" algn="l"/>
                <a:tab pos="6515280" algn="l"/>
                <a:tab pos="7058160" algn="l"/>
                <a:tab pos="7601040" algn="l"/>
                <a:tab pos="8143920" algn="l"/>
                <a:tab pos="8686800" algn="l"/>
                <a:tab pos="9229680" algn="l"/>
                <a:tab pos="9772560" algn="l"/>
                <a:tab pos="10315440" algn="l"/>
                <a:tab pos="10858680" algn="l"/>
              </a:tabLst>
            </a:pP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When rotated through 90º about the origin A (a, b) 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→</a:t>
            </a: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B (-b, a)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47" name="Text Box 28"/>
          <p:cNvSpPr/>
          <p:nvPr/>
        </p:nvSpPr>
        <p:spPr>
          <a:xfrm>
            <a:off x="3765600" y="3224160"/>
            <a:ext cx="1386000" cy="33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</a:t>
            </a: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48" name="Text Box 24"/>
          <p:cNvSpPr/>
          <p:nvPr/>
        </p:nvSpPr>
        <p:spPr>
          <a:xfrm>
            <a:off x="2936880" y="3065400"/>
            <a:ext cx="1386000" cy="63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B(-b,a)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49" name="Text Box 25"/>
          <p:cNvSpPr/>
          <p:nvPr/>
        </p:nvSpPr>
        <p:spPr>
          <a:xfrm>
            <a:off x="2857680" y="4667400"/>
            <a:ext cx="1385640" cy="63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-b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50" name="Line 30"/>
          <p:cNvSpPr/>
          <p:nvPr/>
        </p:nvSpPr>
        <p:spPr>
          <a:xfrm>
            <a:off x="3625920" y="3443400"/>
            <a:ext cx="0" cy="1306440"/>
          </a:xfrm>
          <a:prstGeom prst="line">
            <a:avLst/>
          </a:prstGeom>
          <a:ln w="28440">
            <a:solidFill>
              <a:srgbClr val="FFFFFF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51" name="Text Box 23"/>
          <p:cNvSpPr/>
          <p:nvPr/>
        </p:nvSpPr>
        <p:spPr>
          <a:xfrm>
            <a:off x="4950000" y="3497400"/>
            <a:ext cx="1385640" cy="63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A(a,b)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52" name="Text Box 26"/>
          <p:cNvSpPr/>
          <p:nvPr/>
        </p:nvSpPr>
        <p:spPr>
          <a:xfrm>
            <a:off x="5372280" y="4602240"/>
            <a:ext cx="838080" cy="35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53" name="Line 20"/>
          <p:cNvSpPr/>
          <p:nvPr/>
        </p:nvSpPr>
        <p:spPr>
          <a:xfrm flipH="1">
            <a:off x="3138120" y="4657680"/>
            <a:ext cx="3568680" cy="0"/>
          </a:xfrm>
          <a:prstGeom prst="line">
            <a:avLst/>
          </a:prstGeom>
          <a:ln w="38160">
            <a:solidFill>
              <a:srgbClr val="FFFFFF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54" name="Text Box 32"/>
          <p:cNvSpPr/>
          <p:nvPr/>
        </p:nvSpPr>
        <p:spPr>
          <a:xfrm>
            <a:off x="3610080" y="4600440"/>
            <a:ext cx="1385640" cy="5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55" name="Text Box 33"/>
          <p:cNvSpPr/>
          <p:nvPr/>
        </p:nvSpPr>
        <p:spPr>
          <a:xfrm>
            <a:off x="3602160" y="2492280"/>
            <a:ext cx="138744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y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56" name="Text Box 34"/>
          <p:cNvSpPr/>
          <p:nvPr/>
        </p:nvSpPr>
        <p:spPr>
          <a:xfrm>
            <a:off x="5940360" y="4602240"/>
            <a:ext cx="138744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557" name="Object 3"/>
          <p:cNvGraphicFramePr/>
          <p:nvPr/>
        </p:nvGraphicFramePr>
        <p:xfrm>
          <a:off x="287280" y="3511440"/>
          <a:ext cx="2967120" cy="8226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58" name="Object 3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87280" y="3511440"/>
                    <a:ext cx="2967120" cy="822600"/>
                  </a:xfrm>
                  <a:prstGeom prst="rect">
                    <a:avLst/>
                  </a:prstGeom>
                  <a:solidFill>
                    <a:srgbClr val="FFFFFF"/>
                  </a:solidFill>
                  <a:ln w="7632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559" name="Object 4"/>
          <p:cNvGraphicFramePr/>
          <p:nvPr/>
        </p:nvGraphicFramePr>
        <p:xfrm>
          <a:off x="2205000" y="5003640"/>
          <a:ext cx="5022720" cy="8226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560" name="Object 4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2205000" y="5003640"/>
                    <a:ext cx="5022720" cy="822600"/>
                  </a:xfrm>
                  <a:prstGeom prst="rect">
                    <a:avLst/>
                  </a:prstGeom>
                  <a:solidFill>
                    <a:srgbClr val="FFFFFF"/>
                  </a:solidFill>
                  <a:ln w="7632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561" name="Text Box 50"/>
          <p:cNvSpPr/>
          <p:nvPr/>
        </p:nvSpPr>
        <p:spPr>
          <a:xfrm>
            <a:off x="592200" y="5935680"/>
            <a:ext cx="8507520" cy="822960"/>
          </a:xfrm>
          <a:prstGeom prst="rect">
            <a:avLst/>
          </a:prstGeom>
          <a:solidFill>
            <a:srgbClr val="363636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544680" indent="-544680"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1085760" algn="l"/>
                <a:tab pos="1628640" algn="l"/>
                <a:tab pos="2171880" algn="l"/>
                <a:tab pos="2714760" algn="l"/>
                <a:tab pos="3257640" algn="l"/>
                <a:tab pos="3800520" algn="l"/>
                <a:tab pos="4343400" algn="l"/>
                <a:tab pos="4886280" algn="l"/>
                <a:tab pos="5429160" algn="l"/>
                <a:tab pos="5972040" algn="l"/>
                <a:tab pos="6515280" algn="l"/>
                <a:tab pos="7058160" algn="l"/>
                <a:tab pos="7601040" algn="l"/>
                <a:tab pos="8143920" algn="l"/>
                <a:tab pos="8686800" algn="l"/>
                <a:tab pos="9229680" algn="l"/>
                <a:tab pos="9772560" algn="l"/>
                <a:tab pos="10315440" algn="l"/>
                <a:tab pos="10858680" algn="l"/>
              </a:tabLst>
            </a:pP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Conversely: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544680" indent="-544680"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1085760" algn="l"/>
                <a:tab pos="1628640" algn="l"/>
                <a:tab pos="2171880" algn="l"/>
                <a:tab pos="2714760" algn="l"/>
                <a:tab pos="3257640" algn="l"/>
                <a:tab pos="3800520" algn="l"/>
                <a:tab pos="4343400" algn="l"/>
                <a:tab pos="4886280" algn="l"/>
                <a:tab pos="5429160" algn="l"/>
                <a:tab pos="5972040" algn="l"/>
                <a:tab pos="6515280" algn="l"/>
                <a:tab pos="7058160" algn="l"/>
                <a:tab pos="7601040" algn="l"/>
                <a:tab pos="8143920" algn="l"/>
                <a:tab pos="8686800" algn="l"/>
                <a:tab pos="9229680" algn="l"/>
                <a:tab pos="9772560" algn="l"/>
                <a:tab pos="10315440" algn="l"/>
                <a:tab pos="10858680" algn="l"/>
              </a:tabLst>
            </a:pP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If m</a:t>
            </a:r>
            <a:r>
              <a:rPr lang="en-GB" sz="1800" b="0" u="none" strike="noStrike" baseline="-25000">
                <a:solidFill>
                  <a:srgbClr val="FFFF00"/>
                </a:solidFill>
                <a:effectLst/>
                <a:uFillTx/>
                <a:latin typeface="Comic Sans MS"/>
              </a:rPr>
              <a:t>1</a:t>
            </a: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Times New Roman"/>
                <a:ea typeface="Times New Roman"/>
              </a:rPr>
              <a:t>×</a:t>
            </a: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m</a:t>
            </a:r>
            <a:r>
              <a:rPr lang="en-GB" sz="1800" b="0" u="none" strike="noStrike" baseline="-25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= -1 then the two lines with gradients m</a:t>
            </a:r>
            <a:r>
              <a:rPr lang="en-GB" sz="1800" b="0" u="none" strike="noStrike" baseline="-25000">
                <a:solidFill>
                  <a:srgbClr val="FFFF00"/>
                </a:solidFill>
                <a:effectLst/>
                <a:uFillTx/>
                <a:latin typeface="Comic Sans MS"/>
              </a:rPr>
              <a:t>1</a:t>
            </a: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and m</a:t>
            </a:r>
            <a:r>
              <a:rPr lang="en-GB" sz="1800" b="0" u="none" strike="noStrike" baseline="-25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are perpendicular.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62" name="Straight Connector 30"/>
          <p:cNvSpPr/>
          <p:nvPr/>
        </p:nvSpPr>
        <p:spPr>
          <a:xfrm flipH="1" flipV="1">
            <a:off x="4424040" y="3909960"/>
            <a:ext cx="1376280" cy="7920"/>
          </a:xfrm>
          <a:prstGeom prst="line">
            <a:avLst/>
          </a:prstGeom>
          <a:ln w="28440">
            <a:solidFill>
              <a:srgbClr val="FFFFFF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38880" rIns="90000" bIns="-3888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63" name="Text Box 27"/>
          <p:cNvSpPr/>
          <p:nvPr/>
        </p:nvSpPr>
        <p:spPr>
          <a:xfrm>
            <a:off x="4272120" y="3719520"/>
            <a:ext cx="423720" cy="30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</a:t>
            </a: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b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64" name="Straight Connector 32"/>
          <p:cNvSpPr/>
          <p:nvPr/>
        </p:nvSpPr>
        <p:spPr>
          <a:xfrm flipH="1" flipV="1">
            <a:off x="3643200" y="3419640"/>
            <a:ext cx="719280" cy="1440"/>
          </a:xfrm>
          <a:prstGeom prst="line">
            <a:avLst/>
          </a:prstGeom>
          <a:ln w="28440">
            <a:solidFill>
              <a:srgbClr val="FFFFFF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5360" rIns="90000" bIns="-4536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65" name="Straight Connector 35"/>
          <p:cNvSpPr/>
          <p:nvPr/>
        </p:nvSpPr>
        <p:spPr>
          <a:xfrm>
            <a:off x="5800680" y="3909960"/>
            <a:ext cx="0" cy="709560"/>
          </a:xfrm>
          <a:prstGeom prst="line">
            <a:avLst/>
          </a:prstGeom>
          <a:ln w="28440">
            <a:solidFill>
              <a:srgbClr val="FFFFFF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66" name="Line 21"/>
          <p:cNvSpPr/>
          <p:nvPr/>
        </p:nvSpPr>
        <p:spPr>
          <a:xfrm flipV="1">
            <a:off x="4390920" y="3917520"/>
            <a:ext cx="1409760" cy="716040"/>
          </a:xfrm>
          <a:prstGeom prst="line">
            <a:avLst/>
          </a:prstGeom>
          <a:ln w="28440">
            <a:solidFill>
              <a:srgbClr val="00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67" name="Rectangle 29"/>
          <p:cNvSpPr/>
          <p:nvPr/>
        </p:nvSpPr>
        <p:spPr>
          <a:xfrm rot="19920600">
            <a:off x="4356000" y="4473360"/>
            <a:ext cx="144720" cy="145800"/>
          </a:xfrm>
          <a:prstGeom prst="rect">
            <a:avLst/>
          </a:prstGeom>
          <a:solidFill>
            <a:srgbClr val="009900"/>
          </a:solidFill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68" name="Line 19"/>
          <p:cNvSpPr/>
          <p:nvPr/>
        </p:nvSpPr>
        <p:spPr>
          <a:xfrm>
            <a:off x="4395960" y="2638440"/>
            <a:ext cx="0" cy="2320920"/>
          </a:xfrm>
          <a:prstGeom prst="line">
            <a:avLst/>
          </a:prstGeom>
          <a:ln w="38160">
            <a:solidFill>
              <a:srgbClr val="FFFFFF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69" name="TextBox 26"/>
          <p:cNvSpPr/>
          <p:nvPr/>
        </p:nvSpPr>
        <p:spPr>
          <a:xfrm>
            <a:off x="1002960" y="1322280"/>
            <a:ext cx="2066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Investigation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70" name="Rounded Rectangle 41"/>
          <p:cNvSpPr/>
          <p:nvPr/>
        </p:nvSpPr>
        <p:spPr>
          <a:xfrm>
            <a:off x="7437600" y="5119560"/>
            <a:ext cx="1630080" cy="644400"/>
          </a:xfrm>
          <a:prstGeom prst="roundRect">
            <a:avLst>
              <a:gd name="adj" fmla="val 16667"/>
            </a:avLst>
          </a:prstGeom>
          <a:solidFill>
            <a:srgbClr val="4D4D4D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Demo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p:timing>
    <p:tnLst>
      <p:par>
        <p:cTn id="855" dur="indefinite" restart="never" nodeType="tmRoot">
          <p:childTnLst>
            <p:seq>
              <p:cTn id="856" dur="indefinite" nodeType="mainSeq">
                <p:childTnLst>
                  <p:par>
                    <p:cTn id="857" fill="hold">
                      <p:stCondLst>
                        <p:cond delay="indefinite"/>
                      </p:stCondLst>
                      <p:childTnLst>
                        <p:par>
                          <p:cTn id="858" fill="hold">
                            <p:stCondLst>
                              <p:cond delay="0"/>
                            </p:stCondLst>
                            <p:childTnLst>
                              <p:par>
                                <p:cTn id="85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61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2" fill="hold">
                      <p:stCondLst>
                        <p:cond delay="indefinite"/>
                      </p:stCondLst>
                      <p:childTnLst>
                        <p:par>
                          <p:cTn id="863" fill="hold">
                            <p:stCondLst>
                              <p:cond delay="0"/>
                            </p:stCondLst>
                            <p:childTnLst>
                              <p:par>
                                <p:cTn id="86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66" dur="8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67" dur="8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8" dur="8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9" fill="hold">
                      <p:stCondLst>
                        <p:cond delay="indefinite"/>
                      </p:stCondLst>
                      <p:childTnLst>
                        <p:par>
                          <p:cTn id="870" fill="hold">
                            <p:stCondLst>
                              <p:cond delay="0"/>
                            </p:stCondLst>
                            <p:childTnLst>
                              <p:par>
                                <p:cTn id="871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873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4" fill="hold">
                      <p:stCondLst>
                        <p:cond delay="indefinite"/>
                      </p:stCondLst>
                      <p:childTnLst>
                        <p:par>
                          <p:cTn id="875" fill="hold">
                            <p:stCondLst>
                              <p:cond delay="0"/>
                            </p:stCondLst>
                            <p:childTnLst>
                              <p:par>
                                <p:cTn id="87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78" dur="80"/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79" dur="80"/>
                                        <p:tgtEl>
                                          <p:spTgt spid="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0" dur="80"/>
                                        <p:tgtEl>
                                          <p:spTgt spid="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1" fill="hold">
                      <p:stCondLst>
                        <p:cond delay="indefinite"/>
                      </p:stCondLst>
                      <p:childTnLst>
                        <p:par>
                          <p:cTn id="882" fill="hold">
                            <p:stCondLst>
                              <p:cond delay="0"/>
                            </p:stCondLst>
                            <p:childTnLst>
                              <p:par>
                                <p:cTn id="88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85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6" fill="hold">
                      <p:stCondLst>
                        <p:cond delay="indefinite"/>
                      </p:stCondLst>
                      <p:childTnLst>
                        <p:par>
                          <p:cTn id="887" fill="hold">
                            <p:stCondLst>
                              <p:cond delay="0"/>
                            </p:stCondLst>
                            <p:childTnLst>
                              <p:par>
                                <p:cTn id="88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90" dur="80"/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91" dur="80"/>
                                        <p:tgtEl>
                                          <p:spTgt spid="5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2" dur="80"/>
                                        <p:tgtEl>
                                          <p:spTgt spid="5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3" fill="hold">
                      <p:stCondLst>
                        <p:cond delay="indefinite"/>
                      </p:stCondLst>
                      <p:childTnLst>
                        <p:par>
                          <p:cTn id="894" fill="hold">
                            <p:stCondLst>
                              <p:cond delay="0"/>
                            </p:stCondLst>
                            <p:childTnLst>
                              <p:par>
                                <p:cTn id="89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97" dur="80"/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98" dur="80"/>
                                        <p:tgtEl>
                                          <p:spTgt spid="5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9" dur="80"/>
                                        <p:tgtEl>
                                          <p:spTgt spid="5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0" fill="hold">
                      <p:stCondLst>
                        <p:cond delay="indefinite"/>
                      </p:stCondLst>
                      <p:childTnLst>
                        <p:par>
                          <p:cTn id="901" fill="hold">
                            <p:stCondLst>
                              <p:cond delay="0"/>
                            </p:stCondLst>
                            <p:childTnLst>
                              <p:par>
                                <p:cTn id="902" presetID="2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904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5" fill="hold">
                      <p:stCondLst>
                        <p:cond delay="indefinite"/>
                      </p:stCondLst>
                      <p:childTnLst>
                        <p:par>
                          <p:cTn id="906" fill="hold">
                            <p:stCondLst>
                              <p:cond delay="0"/>
                            </p:stCondLst>
                            <p:childTnLst>
                              <p:par>
                                <p:cTn id="90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9" fill="hold">
                      <p:stCondLst>
                        <p:cond delay="indefinite"/>
                      </p:stCondLst>
                      <p:childTnLst>
                        <p:par>
                          <p:cTn id="910" fill="hold">
                            <p:stCondLst>
                              <p:cond delay="0"/>
                            </p:stCondLst>
                            <p:childTnLst>
                              <p:par>
                                <p:cTn id="91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13" dur="8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14" dur="8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5" dur="8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6" fill="hold">
                      <p:stCondLst>
                        <p:cond delay="indefinite"/>
                      </p:stCondLst>
                      <p:childTnLst>
                        <p:par>
                          <p:cTn id="917" fill="hold">
                            <p:stCondLst>
                              <p:cond delay="0"/>
                            </p:stCondLst>
                            <p:childTnLst>
                              <p:par>
                                <p:cTn id="918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920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1" fill="hold">
                      <p:stCondLst>
                        <p:cond delay="indefinite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25" dur="80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26" dur="80"/>
                                        <p:tgtEl>
                                          <p:spTgt spid="5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7" dur="80"/>
                                        <p:tgtEl>
                                          <p:spTgt spid="5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8" fill="hold">
                      <p:stCondLst>
                        <p:cond delay="indefinite"/>
                      </p:stCondLst>
                      <p:childTnLst>
                        <p:par>
                          <p:cTn id="929" fill="hold">
                            <p:stCondLst>
                              <p:cond delay="0"/>
                            </p:stCondLst>
                            <p:childTnLst>
                              <p:par>
                                <p:cTn id="93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32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3" fill="hold">
                      <p:stCondLst>
                        <p:cond delay="indefinite"/>
                      </p:stCondLst>
                      <p:childTnLst>
                        <p:par>
                          <p:cTn id="934" fill="hold">
                            <p:stCondLst>
                              <p:cond delay="0"/>
                            </p:stCondLst>
                            <p:childTnLst>
                              <p:par>
                                <p:cTn id="93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37" dur="8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38" dur="8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9" dur="8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0" fill="hold">
                      <p:stCondLst>
                        <p:cond delay="indefinite"/>
                      </p:stCondLst>
                      <p:childTnLst>
                        <p:par>
                          <p:cTn id="941" fill="hold">
                            <p:stCondLst>
                              <p:cond delay="0"/>
                            </p:stCondLst>
                            <p:childTnLst>
                              <p:par>
                                <p:cTn id="94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44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5" fill="hold">
                      <p:stCondLst>
                        <p:cond delay="indefinite"/>
                      </p:stCondLst>
                      <p:childTnLst>
                        <p:par>
                          <p:cTn id="946" fill="hold">
                            <p:stCondLst>
                              <p:cond delay="0"/>
                            </p:stCondLst>
                            <p:childTnLst>
                              <p:par>
                                <p:cTn id="94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49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0" fill="hold">
                      <p:stCondLst>
                        <p:cond delay="indefinite"/>
                      </p:stCondLst>
                      <p:childTnLst>
                        <p:par>
                          <p:cTn id="951" fill="hold">
                            <p:stCondLst>
                              <p:cond delay="0"/>
                            </p:stCondLst>
                            <p:childTnLst>
                              <p:par>
                                <p:cTn id="95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54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5" fill="hold">
                      <p:stCondLst>
                        <p:cond delay="indefinite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59" dur="8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60" dur="8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1" dur="8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Rectangle 21"/>
          <p:cNvSpPr/>
          <p:nvPr/>
        </p:nvSpPr>
        <p:spPr>
          <a:xfrm>
            <a:off x="4479840" y="-230040"/>
            <a:ext cx="184320" cy="46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72" name="PlaceHolder 1"/>
          <p:cNvSpPr>
            <a:spLocks noGrp="1"/>
          </p:cNvSpPr>
          <p:nvPr>
            <p:ph type="title"/>
          </p:nvPr>
        </p:nvSpPr>
        <p:spPr>
          <a:xfrm>
            <a:off x="944280" y="182160"/>
            <a:ext cx="7543800" cy="701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Straight Line Theory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73" name="Picture 2"/>
          <p:cNvPicPr/>
          <p:nvPr/>
        </p:nvPicPr>
        <p:blipFill>
          <a:blip r:embed="rId1"/>
          <a:stretch/>
        </p:blipFill>
        <p:spPr>
          <a:xfrm>
            <a:off x="195120" y="1023840"/>
            <a:ext cx="8361360" cy="3243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74" name="Picture 3"/>
          <p:cNvPicPr/>
          <p:nvPr/>
        </p:nvPicPr>
        <p:blipFill>
          <a:blip r:embed="rId2"/>
          <a:stretch/>
        </p:blipFill>
        <p:spPr>
          <a:xfrm>
            <a:off x="384120" y="4440240"/>
            <a:ext cx="4843440" cy="1747800"/>
          </a:xfrm>
          <a:prstGeom prst="rect">
            <a:avLst/>
          </a:prstGeom>
          <a:noFill/>
          <a:ln w="38160">
            <a:solidFill>
              <a:srgbClr val="A6A6A6"/>
            </a:solidFill>
            <a:miter/>
          </a:ln>
        </p:spPr>
      </p:pic>
    </p:spTree>
  </p:cSld>
  <p:timing>
    <p:tnLst>
      <p:par>
        <p:cTn id="962" dur="indefinite" restart="never" nodeType="tmRoot">
          <p:childTnLst>
            <p:seq>
              <p:cTn id="963" dur="indefinite" nodeType="mainSeq">
                <p:childTnLst>
                  <p:par>
                    <p:cTn id="964" fill="hold">
                      <p:stCondLst>
                        <p:cond delay="indefinite"/>
                      </p:stCondLst>
                      <p:childTnLst>
                        <p:par>
                          <p:cTn id="965" fill="hold">
                            <p:stCondLst>
                              <p:cond delay="0"/>
                            </p:stCondLst>
                            <p:childTnLst>
                              <p:par>
                                <p:cTn id="96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Rectangle 21"/>
          <p:cNvSpPr/>
          <p:nvPr/>
        </p:nvSpPr>
        <p:spPr>
          <a:xfrm>
            <a:off x="0" y="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-46440" rIns="90000" bIns="-46440" anchor="ctr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76" name="TextBox 4"/>
          <p:cNvSpPr/>
          <p:nvPr/>
        </p:nvSpPr>
        <p:spPr>
          <a:xfrm>
            <a:off x="2160720" y="625320"/>
            <a:ext cx="4525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9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Collinear Points</a:t>
            </a:r>
            <a:endParaRPr lang="en-US" sz="4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77" name="TextBox 5"/>
          <p:cNvSpPr/>
          <p:nvPr/>
        </p:nvSpPr>
        <p:spPr>
          <a:xfrm>
            <a:off x="3557880" y="3046320"/>
            <a:ext cx="2021760" cy="19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9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 1.5</a:t>
            </a:r>
            <a:endParaRPr lang="en-US" sz="4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29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Page 8</a:t>
            </a:r>
            <a:endParaRPr lang="en-US" sz="4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Isosceles Triangle 21"/>
          <p:cNvSpPr/>
          <p:nvPr/>
        </p:nvSpPr>
        <p:spPr>
          <a:xfrm>
            <a:off x="3216240" y="3597120"/>
            <a:ext cx="2392560" cy="1797120"/>
          </a:xfrm>
          <a:prstGeom prst="triangle">
            <a:avLst>
              <a:gd name="adj" fmla="val 50000"/>
            </a:avLst>
          </a:prstGeom>
          <a:solidFill>
            <a:srgbClr val="A5B592"/>
          </a:solidFill>
          <a:ln w="38160">
            <a:solidFill>
              <a:srgbClr val="33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79" name="Date Placeholder 3"/>
          <p:cNvSpPr/>
          <p:nvPr/>
        </p:nvSpPr>
        <p:spPr>
          <a:xfrm>
            <a:off x="5791320" y="6203880"/>
            <a:ext cx="2590560" cy="38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9DA9457-082D-4B88-AE96-BD39D6BE3C13}" type="datetime5">
              <a:rPr lang="en-US" sz="1200" b="0" u="none" strike="noStrike">
                <a:solidFill>
                  <a:srgbClr val="FEFAC9"/>
                </a:solidFill>
                <a:effectLst/>
                <a:uFillTx/>
                <a:latin typeface="Arial Narrow"/>
              </a:rPr>
              <a:t>Jul 11, 2026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80" name="Slide Number Placeholder 5"/>
          <p:cNvSpPr/>
          <p:nvPr/>
        </p:nvSpPr>
        <p:spPr>
          <a:xfrm>
            <a:off x="8410680" y="6181560"/>
            <a:ext cx="6094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ctr"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1B8BAD9-6FE0-4A7F-AE41-9ED167560D2B}" type="slidenum">
              <a:rPr lang="en-GB" sz="1600" b="0" u="none" strike="noStrike">
                <a:solidFill>
                  <a:srgbClr val="FEFAC9"/>
                </a:solidFill>
                <a:effectLst/>
                <a:uFillTx/>
                <a:latin typeface="Arial Narrow"/>
              </a:rPr>
              <a:t>&lt;number&gt;</a:t>
            </a:fld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81" name="Footer Placeholder 4"/>
          <p:cNvSpPr/>
          <p:nvPr/>
        </p:nvSpPr>
        <p:spPr>
          <a:xfrm>
            <a:off x="2133720" y="6203880"/>
            <a:ext cx="3581280" cy="38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u="none" strike="noStrike">
                <a:solidFill>
                  <a:srgbClr val="FEFAC9"/>
                </a:solidFill>
                <a:effectLst/>
                <a:uFillTx/>
                <a:latin typeface="Arial Narrow"/>
              </a:rPr>
              <a:t>www.mathsrevision.com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582" name="Rectangle 2"/>
          <p:cNvPicPr/>
          <p:nvPr/>
        </p:nvPicPr>
        <p:blipFill>
          <a:blip r:embed="rId1"/>
          <a:stretch/>
        </p:blipFill>
        <p:spPr>
          <a:xfrm>
            <a:off x="450720" y="146160"/>
            <a:ext cx="8242560" cy="1231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83" name="Text Box 56"/>
          <p:cNvSpPr/>
          <p:nvPr/>
        </p:nvSpPr>
        <p:spPr>
          <a:xfrm>
            <a:off x="4008960" y="3141720"/>
            <a:ext cx="4784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84" name="Straight Connector 22"/>
          <p:cNvSpPr/>
          <p:nvPr/>
        </p:nvSpPr>
        <p:spPr>
          <a:xfrm>
            <a:off x="4405320" y="3622680"/>
            <a:ext cx="6480" cy="1771560"/>
          </a:xfrm>
          <a:prstGeom prst="line">
            <a:avLst/>
          </a:prstGeom>
          <a:ln w="38160">
            <a:solidFill>
              <a:srgbClr val="33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85" name="Text Box 56"/>
          <p:cNvSpPr/>
          <p:nvPr/>
        </p:nvSpPr>
        <p:spPr>
          <a:xfrm>
            <a:off x="2922120" y="5311800"/>
            <a:ext cx="4374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B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86" name="Text Box 56"/>
          <p:cNvSpPr/>
          <p:nvPr/>
        </p:nvSpPr>
        <p:spPr>
          <a:xfrm>
            <a:off x="4197240" y="5380200"/>
            <a:ext cx="4744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D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87" name="Text Box 56"/>
          <p:cNvSpPr/>
          <p:nvPr/>
        </p:nvSpPr>
        <p:spPr>
          <a:xfrm>
            <a:off x="5574960" y="5281560"/>
            <a:ext cx="4258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88" name="Rectangle 37"/>
          <p:cNvSpPr/>
          <p:nvPr/>
        </p:nvSpPr>
        <p:spPr>
          <a:xfrm>
            <a:off x="4218120" y="5214960"/>
            <a:ext cx="188640" cy="173160"/>
          </a:xfrm>
          <a:prstGeom prst="rect">
            <a:avLst/>
          </a:prstGeom>
          <a:solidFill>
            <a:srgbClr val="A5B592"/>
          </a:solidFill>
          <a:ln w="38160">
            <a:solidFill>
              <a:srgbClr val="33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cxnSp>
        <p:nvCxnSpPr>
          <p:cNvPr id="589" name="Straight Arrow Connector 41"/>
          <p:cNvCxnSpPr/>
          <p:nvPr/>
        </p:nvCxnSpPr>
        <p:spPr>
          <a:xfrm>
            <a:off x="2637000" y="2392200"/>
            <a:ext cx="1676880" cy="2469240"/>
          </a:xfrm>
          <a:prstGeom prst="straightConnector1">
            <a:avLst/>
          </a:prstGeom>
          <a:ln w="28440">
            <a:solidFill>
              <a:srgbClr val="333300"/>
            </a:solidFill>
            <a:miter/>
            <a:tailEnd len="med" type="arrow" w="med"/>
          </a:ln>
        </p:spPr>
      </p:cxnSp>
      <p:sp>
        <p:nvSpPr>
          <p:cNvPr id="590" name="TextBox 42"/>
          <p:cNvSpPr/>
          <p:nvPr/>
        </p:nvSpPr>
        <p:spPr>
          <a:xfrm>
            <a:off x="633600" y="1946160"/>
            <a:ext cx="763380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FFFF"/>
                </a:solidFill>
                <a:effectLst/>
                <a:uFillTx/>
                <a:latin typeface="Comic Sans MS"/>
              </a:rPr>
              <a:t>Perpendicular bisector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 a line that cuts another line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into two equal parts at an angle of 90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91" name="Straight Connector 44"/>
          <p:cNvSpPr/>
          <p:nvPr/>
        </p:nvSpPr>
        <p:spPr>
          <a:xfrm flipH="1">
            <a:off x="3870360" y="5297400"/>
            <a:ext cx="1440" cy="173160"/>
          </a:xfrm>
          <a:prstGeom prst="line">
            <a:avLst/>
          </a:prstGeom>
          <a:ln w="28440">
            <a:solidFill>
              <a:srgbClr val="33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92" name="Straight Connector 45"/>
          <p:cNvSpPr/>
          <p:nvPr/>
        </p:nvSpPr>
        <p:spPr>
          <a:xfrm flipH="1">
            <a:off x="4997520" y="5297400"/>
            <a:ext cx="1440" cy="173160"/>
          </a:xfrm>
          <a:prstGeom prst="line">
            <a:avLst/>
          </a:prstGeom>
          <a:ln w="28440">
            <a:solidFill>
              <a:srgbClr val="33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93" name="Rectangle 27"/>
          <p:cNvSpPr/>
          <p:nvPr/>
        </p:nvSpPr>
        <p:spPr>
          <a:xfrm>
            <a:off x="4400640" y="5214960"/>
            <a:ext cx="190440" cy="173160"/>
          </a:xfrm>
          <a:prstGeom prst="rect">
            <a:avLst/>
          </a:prstGeom>
          <a:solidFill>
            <a:srgbClr val="A5B592"/>
          </a:solidFill>
          <a:ln w="38160">
            <a:solidFill>
              <a:srgbClr val="33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94" name="Rounded Rectangle 41"/>
          <p:cNvSpPr/>
          <p:nvPr/>
        </p:nvSpPr>
        <p:spPr>
          <a:xfrm>
            <a:off x="6492960" y="5500800"/>
            <a:ext cx="2149560" cy="644400"/>
          </a:xfrm>
          <a:prstGeom prst="roundRect">
            <a:avLst>
              <a:gd name="adj" fmla="val 16667"/>
            </a:avLst>
          </a:prstGeom>
          <a:solidFill>
            <a:srgbClr val="4D4D4D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Demo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p:transition spd="slow">
    <p:circle/>
  </p:transition>
  <p:timing>
    <p:tnLst>
      <p:par>
        <p:cTn id="968" dur="indefinite" restart="never" nodeType="tmRoot">
          <p:childTnLst>
            <p:seq>
              <p:cTn id="969" dur="indefinite" nodeType="mainSeq">
                <p:childTnLst>
                  <p:par>
                    <p:cTn id="970" fill="hold">
                      <p:stCondLst>
                        <p:cond delay="indefinite"/>
                      </p:stCondLst>
                      <p:childTnLst>
                        <p:par>
                          <p:cTn id="971" fill="hold">
                            <p:stCondLst>
                              <p:cond delay="0"/>
                            </p:stCondLst>
                            <p:childTnLst>
                              <p:par>
                                <p:cTn id="97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74" dur="80"/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80,-52,-80)"/>
                                          </p:val>
                                        </p:tav>
                                        <p:tav tm="50000">
                                          <p:val>
                                            <p:strVal val="rgb(83,83,-37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75" dur="80"/>
                                        <p:tgtEl>
                                          <p:spTgt spid="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80,-52,-80)"/>
                                          </p:val>
                                        </p:tav>
                                        <p:tav tm="50000">
                                          <p:val>
                                            <p:strVal val="rgb(83,83,-37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6" dur="80"/>
                                        <p:tgtEl>
                                          <p:spTgt spid="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7" fill="hold">
                      <p:stCondLst>
                        <p:cond delay="indefinite"/>
                      </p:stCondLst>
                      <p:childTnLst>
                        <p:par>
                          <p:cTn id="978" fill="hold">
                            <p:stCondLst>
                              <p:cond delay="0"/>
                            </p:stCondLst>
                            <p:childTnLst>
                              <p:par>
                                <p:cTn id="979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981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2" fill="hold">
                      <p:stCondLst>
                        <p:cond delay="indefinite"/>
                      </p:stCondLst>
                      <p:childTnLst>
                        <p:par>
                          <p:cTn id="983" fill="hold">
                            <p:stCondLst>
                              <p:cond delay="0"/>
                            </p:stCondLst>
                            <p:childTnLst>
                              <p:par>
                                <p:cTn id="98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86" dur="8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80,-52,-80)"/>
                                          </p:val>
                                        </p:tav>
                                        <p:tav tm="50000">
                                          <p:val>
                                            <p:strVal val="rgb(83,83,-37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87" dur="8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80,-52,-80)"/>
                                          </p:val>
                                        </p:tav>
                                        <p:tav tm="50000">
                                          <p:val>
                                            <p:strVal val="rgb(83,83,-37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8" dur="8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9" fill="hold">
                      <p:stCondLst>
                        <p:cond delay="indefinite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993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4" presetID="22" presetClass="entr" fill="hold" nodeType="with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996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3" fill="hold">
                      <p:stCondLst>
                        <p:cond delay="indefinite"/>
                      </p:stCondLst>
                      <p:childTnLst>
                        <p:par>
                          <p:cTn id="1004" fill="hold">
                            <p:stCondLst>
                              <p:cond delay="0"/>
                            </p:stCondLst>
                            <p:childTnLst>
                              <p:par>
                                <p:cTn id="100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07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Rectangle 21"/>
          <p:cNvSpPr/>
          <p:nvPr/>
        </p:nvSpPr>
        <p:spPr>
          <a:xfrm>
            <a:off x="4479840" y="-230040"/>
            <a:ext cx="184320" cy="46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96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Straight Line Theory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97" name="Picture 2"/>
          <p:cNvPicPr/>
          <p:nvPr/>
        </p:nvPicPr>
        <p:blipFill>
          <a:blip r:embed="rId1"/>
          <a:stretch/>
        </p:blipFill>
        <p:spPr>
          <a:xfrm>
            <a:off x="66600" y="1595520"/>
            <a:ext cx="9077400" cy="619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98" name="Picture 3"/>
          <p:cNvPicPr/>
          <p:nvPr/>
        </p:nvPicPr>
        <p:blipFill>
          <a:blip r:embed="rId2"/>
          <a:srcRect l="0" t="3324" r="0" b="0"/>
          <a:stretch/>
        </p:blipFill>
        <p:spPr>
          <a:xfrm>
            <a:off x="0" y="3946680"/>
            <a:ext cx="8980560" cy="1722240"/>
          </a:xfrm>
          <a:prstGeom prst="rect">
            <a:avLst/>
          </a:prstGeom>
          <a:noFill/>
          <a:ln w="0">
            <a:noFill/>
          </a:ln>
        </p:spPr>
      </p:pic>
    </p:spTree>
  </p:cSld>
  <p:timing>
    <p:tnLst>
      <p:par>
        <p:cTn id="1008" dur="indefinite" restart="never" nodeType="tmRoot">
          <p:childTnLst>
            <p:seq>
              <p:cTn id="1009" dur="indefinite" nodeType="mainSeq">
                <p:childTnLst>
                  <p:par>
                    <p:cTn id="1010" fill="hold">
                      <p:stCondLst>
                        <p:cond delay="indefinite"/>
                      </p:stCondLst>
                      <p:childTnLst>
                        <p:par>
                          <p:cTn id="1011" fill="hold">
                            <p:stCondLst>
                              <p:cond delay="0"/>
                            </p:stCondLst>
                            <p:childTnLst>
                              <p:par>
                                <p:cTn id="101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Rectangle 21"/>
          <p:cNvSpPr/>
          <p:nvPr/>
        </p:nvSpPr>
        <p:spPr>
          <a:xfrm>
            <a:off x="4479840" y="-230040"/>
            <a:ext cx="184320" cy="46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00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Straight Line Theory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01" name="Picture 2"/>
          <p:cNvPicPr/>
          <p:nvPr/>
        </p:nvPicPr>
        <p:blipFill>
          <a:blip r:embed="rId1"/>
          <a:stretch/>
        </p:blipFill>
        <p:spPr>
          <a:xfrm>
            <a:off x="365040" y="1325520"/>
            <a:ext cx="8682120" cy="2408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02" name="Picture 3"/>
          <p:cNvPicPr/>
          <p:nvPr/>
        </p:nvPicPr>
        <p:blipFill>
          <a:blip r:embed="rId2"/>
          <a:stretch/>
        </p:blipFill>
        <p:spPr>
          <a:xfrm>
            <a:off x="190440" y="4643280"/>
            <a:ext cx="8861400" cy="1741680"/>
          </a:xfrm>
          <a:prstGeom prst="rect">
            <a:avLst/>
          </a:prstGeom>
          <a:noFill/>
          <a:ln w="0">
            <a:noFill/>
          </a:ln>
        </p:spPr>
      </p:pic>
    </p:spTree>
  </p:cSld>
  <p:timing>
    <p:tnLst>
      <p:par>
        <p:cTn id="1014" dur="indefinite" restart="never" nodeType="tmRoot">
          <p:childTnLst>
            <p:seq>
              <p:cTn id="1015" dur="indefinite" nodeType="mainSeq">
                <p:childTnLst>
                  <p:par>
                    <p:cTn id="1016" fill="hold">
                      <p:stCondLst>
                        <p:cond delay="indefinite"/>
                      </p:stCondLst>
                      <p:childTnLst>
                        <p:par>
                          <p:cTn id="1017" fill="hold">
                            <p:stCondLst>
                              <p:cond delay="0"/>
                            </p:stCondLst>
                            <p:childTnLst>
                              <p:par>
                                <p:cTn id="101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Rectangle 21"/>
          <p:cNvSpPr/>
          <p:nvPr/>
        </p:nvSpPr>
        <p:spPr>
          <a:xfrm>
            <a:off x="0" y="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-46440" rIns="90000" bIns="-46440" anchor="ctr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04" name="TextBox 4"/>
          <p:cNvSpPr/>
          <p:nvPr/>
        </p:nvSpPr>
        <p:spPr>
          <a:xfrm>
            <a:off x="1487520" y="625320"/>
            <a:ext cx="553860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Perpendicular Bisector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05" name="TextBox 5"/>
          <p:cNvSpPr/>
          <p:nvPr/>
        </p:nvSpPr>
        <p:spPr>
          <a:xfrm>
            <a:off x="3558600" y="3046320"/>
            <a:ext cx="2296080" cy="19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9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 1.6</a:t>
            </a:r>
            <a:endParaRPr lang="en-US" sz="4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29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Page 10</a:t>
            </a:r>
            <a:endParaRPr lang="en-US" sz="4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Straight Line Facts</a:t>
            </a:r>
            <a:endParaRPr lang="en-US" sz="4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204" name="Text Box 18"/>
          <p:cNvSpPr/>
          <p:nvPr/>
        </p:nvSpPr>
        <p:spPr>
          <a:xfrm>
            <a:off x="5929200" y="3502080"/>
            <a:ext cx="2664000" cy="1081080"/>
          </a:xfrm>
          <a:prstGeom prst="rect">
            <a:avLst/>
          </a:prstGeom>
          <a:solidFill>
            <a:srgbClr val="FFFFFF"/>
          </a:solidFill>
          <a:ln w="76320">
            <a:solidFill>
              <a:srgbClr val="75757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Y – axis Intercept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05" name="Rectangle 21"/>
          <p:cNvSpPr/>
          <p:nvPr/>
        </p:nvSpPr>
        <p:spPr>
          <a:xfrm>
            <a:off x="0" y="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-46440" rIns="90000" bIns="-46440" anchor="ctr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206" name="Object 2"/>
          <p:cNvGraphicFramePr/>
          <p:nvPr/>
        </p:nvGraphicFramePr>
        <p:xfrm>
          <a:off x="1432080" y="3436920"/>
          <a:ext cx="3246120" cy="12175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07" name="Object 2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32080" y="3436920"/>
                    <a:ext cx="3246120" cy="1217520"/>
                  </a:xfrm>
                  <a:prstGeom prst="rect">
                    <a:avLst/>
                  </a:prstGeom>
                  <a:solidFill>
                    <a:srgbClr val="FFFFFF"/>
                  </a:solidFill>
                  <a:ln w="7632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208" name="Text Box 22"/>
          <p:cNvSpPr/>
          <p:nvPr/>
        </p:nvSpPr>
        <p:spPr>
          <a:xfrm>
            <a:off x="1763640" y="1776240"/>
            <a:ext cx="525636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9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y = </a:t>
            </a:r>
            <a:r>
              <a:rPr lang="en-GB" sz="4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m</a:t>
            </a:r>
            <a:r>
              <a:rPr lang="en-GB" sz="4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 + </a:t>
            </a:r>
            <a:r>
              <a:rPr lang="en-GB" sz="4800" b="0" u="none" strike="noStrike">
                <a:solidFill>
                  <a:srgbClr val="00FF00"/>
                </a:solidFill>
                <a:effectLst/>
                <a:uFillTx/>
                <a:latin typeface="Comic Sans MS"/>
              </a:rPr>
              <a:t>c</a:t>
            </a:r>
            <a:endParaRPr lang="en-US" sz="4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09" name="Line 19"/>
          <p:cNvSpPr/>
          <p:nvPr/>
        </p:nvSpPr>
        <p:spPr>
          <a:xfrm>
            <a:off x="5715000" y="2430360"/>
            <a:ext cx="1071720" cy="1071720"/>
          </a:xfrm>
          <a:prstGeom prst="line">
            <a:avLst/>
          </a:prstGeom>
          <a:ln w="57240">
            <a:solidFill>
              <a:srgbClr val="00FF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10" name="Line 16"/>
          <p:cNvSpPr/>
          <p:nvPr/>
        </p:nvSpPr>
        <p:spPr>
          <a:xfrm flipH="1">
            <a:off x="3571920" y="2502000"/>
            <a:ext cx="642960" cy="1000080"/>
          </a:xfrm>
          <a:prstGeom prst="line">
            <a:avLst/>
          </a:prstGeom>
          <a:ln w="57240">
            <a:solidFill>
              <a:srgbClr val="FFFF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11" name="TextBox 8"/>
          <p:cNvSpPr/>
          <p:nvPr/>
        </p:nvSpPr>
        <p:spPr>
          <a:xfrm>
            <a:off x="985680" y="5165640"/>
            <a:ext cx="78901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Another version of the straight line formula is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12" name="TextBox 9"/>
          <p:cNvSpPr/>
          <p:nvPr/>
        </p:nvSpPr>
        <p:spPr>
          <a:xfrm>
            <a:off x="3058200" y="5867280"/>
            <a:ext cx="3532320" cy="703440"/>
          </a:xfrm>
          <a:prstGeom prst="rect">
            <a:avLst/>
          </a:prstGeom>
          <a:solidFill>
            <a:srgbClr val="363636"/>
          </a:solidFill>
          <a:ln w="5724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ax + by + c = 0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p:timing>
    <p:tnLst>
      <p:par>
        <p:cTn id="128" dur="indefinite" restart="never" nodeType="tmRoot">
          <p:childTnLst>
            <p:seq>
              <p:cTn id="129" dur="indefinite" nodeType="mainSeq">
                <p:childTnLst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3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54" dur="8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55" dur="8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8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6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6" name="Group 53"/>
          <p:cNvGrpSpPr/>
          <p:nvPr/>
        </p:nvGrpSpPr>
        <p:grpSpPr>
          <a:xfrm>
            <a:off x="538920" y="2833560"/>
            <a:ext cx="3021480" cy="2151360"/>
            <a:chOff x="538920" y="2833560"/>
            <a:chExt cx="3021480" cy="2151360"/>
          </a:xfrm>
        </p:grpSpPr>
        <p:sp>
          <p:nvSpPr>
            <p:cNvPr id="607" name="Parallelogram 29"/>
            <p:cNvSpPr/>
            <p:nvPr/>
          </p:nvSpPr>
          <p:spPr>
            <a:xfrm>
              <a:off x="941040" y="3298680"/>
              <a:ext cx="2208600" cy="1308240"/>
            </a:xfrm>
            <a:prstGeom prst="parallelogram">
              <a:avLst>
                <a:gd name="adj" fmla="val 59525"/>
              </a:avLst>
            </a:prstGeom>
            <a:solidFill>
              <a:srgbClr val="A5B592"/>
            </a:solidFill>
            <a:ln w="38160">
              <a:solidFill>
                <a:srgbClr val="3333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ctr">
              <a:no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08" name="Straight Connector 31"/>
            <p:cNvSpPr/>
            <p:nvPr/>
          </p:nvSpPr>
          <p:spPr>
            <a:xfrm>
              <a:off x="1739160" y="3277800"/>
              <a:ext cx="36360" cy="1312920"/>
            </a:xfrm>
            <a:prstGeom prst="line">
              <a:avLst/>
            </a:prstGeom>
            <a:ln w="38160">
              <a:solidFill>
                <a:srgbClr val="3333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09" name="Rectangle 37"/>
            <p:cNvSpPr/>
            <p:nvPr/>
          </p:nvSpPr>
          <p:spPr>
            <a:xfrm>
              <a:off x="1587240" y="4433760"/>
              <a:ext cx="188640" cy="172800"/>
            </a:xfrm>
            <a:prstGeom prst="rect">
              <a:avLst/>
            </a:prstGeom>
            <a:solidFill>
              <a:srgbClr val="A5B592"/>
            </a:solidFill>
            <a:ln w="38160">
              <a:solidFill>
                <a:srgbClr val="3333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ctr">
              <a:no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10" name="Text Box 56"/>
            <p:cNvSpPr/>
            <p:nvPr/>
          </p:nvSpPr>
          <p:spPr>
            <a:xfrm>
              <a:off x="1377720" y="2833560"/>
              <a:ext cx="478440" cy="581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2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32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A</a:t>
              </a:r>
              <a:endParaRPr lang="en-US" sz="32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11" name="Text Box 56"/>
            <p:cNvSpPr/>
            <p:nvPr/>
          </p:nvSpPr>
          <p:spPr>
            <a:xfrm>
              <a:off x="538920" y="4403160"/>
              <a:ext cx="437400" cy="581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2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32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B</a:t>
              </a:r>
              <a:endParaRPr lang="en-US" sz="32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12" name="Text Box 56"/>
            <p:cNvSpPr/>
            <p:nvPr/>
          </p:nvSpPr>
          <p:spPr>
            <a:xfrm>
              <a:off x="2323080" y="4403160"/>
              <a:ext cx="425880" cy="581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2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32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C</a:t>
              </a:r>
              <a:endParaRPr lang="en-US" sz="32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13" name="Text Box 56"/>
            <p:cNvSpPr/>
            <p:nvPr/>
          </p:nvSpPr>
          <p:spPr>
            <a:xfrm>
              <a:off x="3085920" y="2833560"/>
              <a:ext cx="474480" cy="581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2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32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D</a:t>
              </a:r>
              <a:endParaRPr lang="en-US" sz="32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614" name="Date Placeholder 3"/>
          <p:cNvSpPr/>
          <p:nvPr/>
        </p:nvSpPr>
        <p:spPr>
          <a:xfrm>
            <a:off x="5791320" y="6203880"/>
            <a:ext cx="2590560" cy="38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075ECA4-CE56-42A0-A174-3D1D53AF4AEE}" type="datetime5">
              <a:rPr lang="en-US" sz="1200" b="0" u="none" strike="noStrike">
                <a:solidFill>
                  <a:srgbClr val="FEFAC9"/>
                </a:solidFill>
                <a:effectLst/>
                <a:uFillTx/>
                <a:latin typeface="Arial Narrow"/>
              </a:rPr>
              <a:t>Jul 11, 2026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15" name="Slide Number Placeholder 5"/>
          <p:cNvSpPr/>
          <p:nvPr/>
        </p:nvSpPr>
        <p:spPr>
          <a:xfrm>
            <a:off x="8410680" y="6181560"/>
            <a:ext cx="6094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ctr"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CA2A2DF-8200-4E10-9602-75C816687105}" type="slidenum">
              <a:rPr lang="en-GB" sz="1600" b="0" u="none" strike="noStrike">
                <a:solidFill>
                  <a:srgbClr val="FEFAC9"/>
                </a:solidFill>
                <a:effectLst/>
                <a:uFillTx/>
                <a:latin typeface="Arial Narrow"/>
              </a:rPr>
              <a:t>&lt;number&gt;</a:t>
            </a:fld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16" name="Footer Placeholder 4"/>
          <p:cNvSpPr/>
          <p:nvPr/>
        </p:nvSpPr>
        <p:spPr>
          <a:xfrm>
            <a:off x="2133720" y="6203880"/>
            <a:ext cx="3581280" cy="38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u="none" strike="noStrike">
                <a:solidFill>
                  <a:srgbClr val="FEFAC9"/>
                </a:solidFill>
                <a:effectLst/>
                <a:uFillTx/>
                <a:latin typeface="Arial Narrow"/>
              </a:rPr>
              <a:t>www.mathsrevision.com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617" name="Rectangle 2"/>
          <p:cNvPicPr/>
          <p:nvPr/>
        </p:nvPicPr>
        <p:blipFill>
          <a:blip r:embed="rId1"/>
          <a:stretch/>
        </p:blipFill>
        <p:spPr>
          <a:xfrm>
            <a:off x="450720" y="146160"/>
            <a:ext cx="8242560" cy="1231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18" name="TextBox 61"/>
          <p:cNvSpPr/>
          <p:nvPr/>
        </p:nvSpPr>
        <p:spPr>
          <a:xfrm>
            <a:off x="3194280" y="3322800"/>
            <a:ext cx="517932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FFFF"/>
                </a:solidFill>
                <a:effectLst/>
                <a:uFillTx/>
                <a:latin typeface="Comic Sans MS"/>
              </a:rPr>
              <a:t>Altitude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means a perpendicular line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from a vertex to the base.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cxnSp>
        <p:nvCxnSpPr>
          <p:cNvPr id="619" name="Straight Arrow Connector 39"/>
          <p:cNvCxnSpPr/>
          <p:nvPr/>
        </p:nvCxnSpPr>
        <p:spPr>
          <a:xfrm flipH="1">
            <a:off x="1901520" y="3814920"/>
            <a:ext cx="1318320" cy="111600"/>
          </a:xfrm>
          <a:prstGeom prst="straightConnector1">
            <a:avLst/>
          </a:prstGeom>
          <a:ln w="28440">
            <a:solidFill>
              <a:srgbClr val="333300"/>
            </a:solidFill>
            <a:miter/>
            <a:tailEnd len="med" type="arrow" w="med"/>
          </a:ln>
        </p:spPr>
      </p:cxnSp>
      <p:sp>
        <p:nvSpPr>
          <p:cNvPr id="620" name="Rounded Rectangle 41"/>
          <p:cNvSpPr/>
          <p:nvPr/>
        </p:nvSpPr>
        <p:spPr>
          <a:xfrm>
            <a:off x="6905520" y="4429080"/>
            <a:ext cx="1432080" cy="644400"/>
          </a:xfrm>
          <a:prstGeom prst="roundRect">
            <a:avLst>
              <a:gd name="adj" fmla="val 16667"/>
            </a:avLst>
          </a:prstGeom>
          <a:solidFill>
            <a:srgbClr val="4D4D4D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Demo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p:transition spd="slow">
    <p:circle/>
  </p:transition>
  <p:timing>
    <p:tnLst>
      <p:par>
        <p:cTn id="1020" dur="indefinite" restart="never" nodeType="tmRoot">
          <p:childTnLst>
            <p:seq>
              <p:cTn id="1021" dur="indefinite" nodeType="mainSeq">
                <p:childTnLst>
                  <p:par>
                    <p:cTn id="1022" fill="hold">
                      <p:stCondLst>
                        <p:cond delay="indefinite"/>
                      </p:stCondLst>
                      <p:childTnLst>
                        <p:par>
                          <p:cTn id="1023" fill="hold">
                            <p:stCondLst>
                              <p:cond delay="0"/>
                            </p:stCondLst>
                            <p:childTnLst>
                              <p:par>
                                <p:cTn id="102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26" dur="80"/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80,-52,-80)"/>
                                          </p:val>
                                        </p:tav>
                                        <p:tav tm="50000">
                                          <p:val>
                                            <p:strVal val="rgb(83,83,-37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27" dur="80"/>
                                        <p:tgtEl>
                                          <p:spTgt spid="6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80,-52,-80)"/>
                                          </p:val>
                                        </p:tav>
                                        <p:tav tm="50000">
                                          <p:val>
                                            <p:strVal val="rgb(83,83,-37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8" dur="80"/>
                                        <p:tgtEl>
                                          <p:spTgt spid="6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9" fill="hold">
                      <p:stCondLst>
                        <p:cond delay="indefinite"/>
                      </p:stCondLst>
                      <p:childTnLst>
                        <p:par>
                          <p:cTn id="1030" fill="hold">
                            <p:stCondLst>
                              <p:cond delay="0"/>
                            </p:stCondLst>
                            <p:childTnLst>
                              <p:par>
                                <p:cTn id="1031" presetID="2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1033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4" fill="hold">
                      <p:stCondLst>
                        <p:cond delay="indefinite"/>
                      </p:stCondLst>
                      <p:childTnLst>
                        <p:par>
                          <p:cTn id="1035" fill="hold">
                            <p:stCondLst>
                              <p:cond delay="0"/>
                            </p:stCondLst>
                            <p:childTnLst>
                              <p:par>
                                <p:cTn id="103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38" dur="8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39" dur="8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0" dur="8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Text Box 3"/>
          <p:cNvSpPr/>
          <p:nvPr/>
        </p:nvSpPr>
        <p:spPr>
          <a:xfrm>
            <a:off x="263520" y="1193760"/>
            <a:ext cx="49766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333399"/>
                </a:solidFill>
                <a:effectLst/>
                <a:uFillTx/>
                <a:latin typeface="Century Gothic"/>
              </a:rPr>
              <a:t>Finding the Equation of an Altitude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622" name="Group 71"/>
          <p:cNvGrpSpPr/>
          <p:nvPr/>
        </p:nvGrpSpPr>
        <p:grpSpPr>
          <a:xfrm>
            <a:off x="5379480" y="1334520"/>
            <a:ext cx="2521800" cy="2073600"/>
            <a:chOff x="5379480" y="1334520"/>
            <a:chExt cx="2521800" cy="2073600"/>
          </a:xfrm>
        </p:grpSpPr>
        <p:grpSp>
          <p:nvGrpSpPr>
            <p:cNvPr id="623" name="Group 70"/>
            <p:cNvGrpSpPr/>
            <p:nvPr/>
          </p:nvGrpSpPr>
          <p:grpSpPr>
            <a:xfrm>
              <a:off x="6051960" y="1536120"/>
              <a:ext cx="534600" cy="1452960"/>
              <a:chOff x="6051960" y="1536120"/>
              <a:chExt cx="534600" cy="1452960"/>
            </a:xfrm>
          </p:grpSpPr>
          <p:sp>
            <p:nvSpPr>
              <p:cNvPr id="624" name="Line 7"/>
              <p:cNvSpPr/>
              <p:nvPr/>
            </p:nvSpPr>
            <p:spPr>
              <a:xfrm flipV="1">
                <a:off x="6051960" y="1536120"/>
                <a:ext cx="380880" cy="1452960"/>
              </a:xfrm>
              <a:prstGeom prst="line">
                <a:avLst/>
              </a:prstGeom>
              <a:ln w="38160">
                <a:solidFill>
                  <a:srgbClr val="CC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grpSp>
            <p:nvGrpSpPr>
              <p:cNvPr id="625" name="Group 8"/>
              <p:cNvGrpSpPr/>
              <p:nvPr/>
            </p:nvGrpSpPr>
            <p:grpSpPr>
              <a:xfrm>
                <a:off x="6416280" y="1607040"/>
                <a:ext cx="170280" cy="156240"/>
                <a:chOff x="6416280" y="1607040"/>
                <a:chExt cx="170280" cy="156240"/>
              </a:xfrm>
            </p:grpSpPr>
            <p:sp>
              <p:nvSpPr>
                <p:cNvPr id="626" name="Line 9"/>
                <p:cNvSpPr/>
                <p:nvPr/>
              </p:nvSpPr>
              <p:spPr>
                <a:xfrm flipH="1">
                  <a:off x="6545880" y="1607040"/>
                  <a:ext cx="40680" cy="156240"/>
                </a:xfrm>
                <a:prstGeom prst="line">
                  <a:avLst/>
                </a:prstGeom>
                <a:ln w="28440">
                  <a:solidFill>
                    <a:srgbClr val="B2B2B2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tIns="46800" rIns="90000" bIns="46800" anchor="t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627" name="Line 10"/>
                <p:cNvSpPr/>
                <p:nvPr/>
              </p:nvSpPr>
              <p:spPr>
                <a:xfrm>
                  <a:off x="6416280" y="1718280"/>
                  <a:ext cx="138600" cy="36360"/>
                </a:xfrm>
                <a:prstGeom prst="line">
                  <a:avLst/>
                </a:prstGeom>
                <a:ln w="28440">
                  <a:solidFill>
                    <a:srgbClr val="B2B2B2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tIns="-10440" rIns="90000" bIns="-10440" anchor="t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</p:grpSp>
        </p:grpSp>
        <p:sp>
          <p:nvSpPr>
            <p:cNvPr id="628" name="AutoShape 11"/>
            <p:cNvSpPr/>
            <p:nvPr/>
          </p:nvSpPr>
          <p:spPr>
            <a:xfrm rot="11838600">
              <a:off x="5552280" y="1624320"/>
              <a:ext cx="2176200" cy="1493640"/>
            </a:xfrm>
            <a:prstGeom prst="triangle">
              <a:avLst>
                <a:gd name="adj" fmla="val 67648"/>
              </a:avLst>
            </a:prstGeom>
            <a:noFill/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629" name="Rectangle 33"/>
          <p:cNvSpPr/>
          <p:nvPr/>
        </p:nvSpPr>
        <p:spPr>
          <a:xfrm>
            <a:off x="5486400" y="1092240"/>
            <a:ext cx="3646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A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30" name="Rectangle 34"/>
          <p:cNvSpPr/>
          <p:nvPr/>
        </p:nvSpPr>
        <p:spPr>
          <a:xfrm>
            <a:off x="7886160" y="1762200"/>
            <a:ext cx="3646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B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31" name="Text Box 35"/>
          <p:cNvSpPr/>
          <p:nvPr/>
        </p:nvSpPr>
        <p:spPr>
          <a:xfrm>
            <a:off x="287280" y="1763640"/>
            <a:ext cx="4479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20000"/>
              </a:lnSpc>
              <a:spcAft>
                <a:spcPts val="25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000000"/>
                </a:solidFill>
                <a:effectLst/>
                <a:uFillTx/>
                <a:latin typeface="Century Gothic"/>
              </a:rPr>
              <a:t>To find the equation of an altitude: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32" name="Rectangle 37"/>
          <p:cNvSpPr/>
          <p:nvPr/>
        </p:nvSpPr>
        <p:spPr>
          <a:xfrm>
            <a:off x="539640" y="2401920"/>
            <a:ext cx="4389480" cy="88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30000"/>
              </a:lnSpc>
              <a:tabLst>
                <a:tab pos="0" algn="l"/>
                <a:tab pos="26352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000000"/>
                </a:solidFill>
                <a:effectLst/>
                <a:uFillTx/>
                <a:latin typeface="Century Gothic"/>
              </a:rPr>
              <a:t>•</a:t>
            </a:r>
            <a:r>
              <a:rPr lang="en-GB" sz="2000" b="1" u="none" strike="noStrike">
                <a:solidFill>
                  <a:srgbClr val="000000"/>
                </a:solidFill>
                <a:effectLst/>
                <a:uFillTx/>
                <a:latin typeface="Century Gothic"/>
              </a:rPr>
              <a:t>	</a:t>
            </a:r>
            <a:r>
              <a:rPr lang="en-GB" sz="2000" b="1" u="none" strike="noStrike">
                <a:solidFill>
                  <a:srgbClr val="000000"/>
                </a:solidFill>
                <a:effectLst/>
                <a:uFillTx/>
                <a:latin typeface="Century Gothic"/>
              </a:rPr>
              <a:t>Find the gradient of the side it is</a:t>
            </a:r>
            <a:br>
              <a:rPr sz="2000"/>
            </a:br>
            <a:r>
              <a:rPr lang="en-GB" sz="2000" b="1" u="none" strike="noStrike">
                <a:solidFill>
                  <a:srgbClr val="000000"/>
                </a:solidFill>
                <a:effectLst/>
                <a:uFillTx/>
                <a:latin typeface="Century Gothic"/>
              </a:rPr>
              <a:t>	</a:t>
            </a:r>
            <a:r>
              <a:rPr lang="en-GB" sz="2000" b="1" u="none" strike="noStrike">
                <a:solidFill>
                  <a:srgbClr val="000000"/>
                </a:solidFill>
                <a:effectLst/>
                <a:uFillTx/>
                <a:latin typeface="Century Gothic"/>
              </a:rPr>
              <a:t>perpendicular to (         ).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33" name="Rectangle 38"/>
          <p:cNvSpPr/>
          <p:nvPr/>
        </p:nvSpPr>
        <p:spPr>
          <a:xfrm>
            <a:off x="3065760" y="2706840"/>
            <a:ext cx="712080" cy="65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20000"/>
              </a:lnSpc>
              <a:spcAft>
                <a:spcPts val="2999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i="1" u="none" strike="noStrike">
                <a:solidFill>
                  <a:srgbClr val="CC0000"/>
                </a:solidFill>
                <a:effectLst/>
                <a:uFillTx/>
                <a:latin typeface="Times New Roman"/>
              </a:rPr>
              <a:t>m</a:t>
            </a:r>
            <a:r>
              <a:rPr lang="en-GB" sz="2400" b="1" u="none" strike="noStrike" baseline="-25000">
                <a:solidFill>
                  <a:srgbClr val="CC0000"/>
                </a:solidFill>
                <a:effectLst/>
                <a:uFillTx/>
                <a:latin typeface="Century Gothic"/>
              </a:rPr>
              <a:t>AB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34" name="Rectangle 41"/>
          <p:cNvSpPr/>
          <p:nvPr/>
        </p:nvSpPr>
        <p:spPr>
          <a:xfrm>
            <a:off x="5793840" y="2940120"/>
            <a:ext cx="3646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C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35" name="Rectangle 42"/>
          <p:cNvSpPr/>
          <p:nvPr/>
        </p:nvSpPr>
        <p:spPr>
          <a:xfrm>
            <a:off x="539640" y="3402000"/>
            <a:ext cx="7116840" cy="88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30000"/>
              </a:lnSpc>
              <a:tabLst>
                <a:tab pos="0" algn="l"/>
                <a:tab pos="26352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000000"/>
                </a:solidFill>
                <a:effectLst/>
                <a:uFillTx/>
                <a:latin typeface="Century Gothic"/>
              </a:rPr>
              <a:t>•</a:t>
            </a:r>
            <a:r>
              <a:rPr lang="en-GB" sz="2000" b="1" u="none" strike="noStrike">
                <a:solidFill>
                  <a:srgbClr val="000000"/>
                </a:solidFill>
                <a:effectLst/>
                <a:uFillTx/>
                <a:latin typeface="Century Gothic"/>
              </a:rPr>
              <a:t>	</a:t>
            </a:r>
            <a:r>
              <a:rPr lang="en-GB" sz="2000" b="1" u="none" strike="noStrike">
                <a:solidFill>
                  <a:srgbClr val="000000"/>
                </a:solidFill>
                <a:effectLst/>
                <a:uFillTx/>
                <a:latin typeface="Century Gothic"/>
              </a:rPr>
              <a:t>To find the gradient of the altitude, flip the gradient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30000"/>
              </a:lnSpc>
              <a:tabLst>
                <a:tab pos="0" algn="l"/>
                <a:tab pos="26352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000000"/>
                </a:solidFill>
                <a:effectLst/>
                <a:uFillTx/>
                <a:latin typeface="Century Gothic"/>
              </a:rPr>
              <a:t>	</a:t>
            </a:r>
            <a:r>
              <a:rPr lang="en-GB" sz="2000" b="1" u="none" strike="noStrike">
                <a:solidFill>
                  <a:srgbClr val="000000"/>
                </a:solidFill>
                <a:effectLst/>
                <a:uFillTx/>
                <a:latin typeface="Century Gothic"/>
              </a:rPr>
              <a:t>of </a:t>
            </a:r>
            <a:r>
              <a:rPr lang="en-GB" sz="20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AB</a:t>
            </a:r>
            <a:r>
              <a:rPr lang="en-GB" sz="2000" b="1" u="none" strike="noStrike">
                <a:solidFill>
                  <a:srgbClr val="000000"/>
                </a:solidFill>
                <a:effectLst/>
                <a:uFillTx/>
                <a:latin typeface="Century Gothic"/>
              </a:rPr>
              <a:t> and change from positive to negative: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36" name="Rectangle 45"/>
          <p:cNvSpPr/>
          <p:nvPr/>
        </p:nvSpPr>
        <p:spPr>
          <a:xfrm>
            <a:off x="6458760" y="3832200"/>
            <a:ext cx="1517040" cy="65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20000"/>
              </a:lnSpc>
              <a:spcAft>
                <a:spcPts val="25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i="1" u="none" strike="noStrike">
                <a:solidFill>
                  <a:srgbClr val="CC0000"/>
                </a:solidFill>
                <a:effectLst/>
                <a:uFillTx/>
                <a:latin typeface="Times New Roman"/>
              </a:rPr>
              <a:t>m</a:t>
            </a:r>
            <a:r>
              <a:rPr lang="en-GB" sz="2400" b="1" u="none" strike="noStrike" baseline="-25000">
                <a:solidFill>
                  <a:srgbClr val="CC0000"/>
                </a:solidFill>
                <a:effectLst/>
                <a:uFillTx/>
                <a:latin typeface="Century Gothic"/>
              </a:rPr>
              <a:t>altitude</a:t>
            </a:r>
            <a:r>
              <a:rPr lang="en-GB" sz="20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  = 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37" name="Rectangle 46"/>
          <p:cNvSpPr/>
          <p:nvPr/>
        </p:nvSpPr>
        <p:spPr>
          <a:xfrm>
            <a:off x="7975800" y="4035600"/>
            <a:ext cx="71208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i="1" u="none" strike="noStrike">
                <a:solidFill>
                  <a:srgbClr val="CC0000"/>
                </a:solidFill>
                <a:effectLst/>
                <a:uFillTx/>
                <a:latin typeface="Times New Roman"/>
              </a:rPr>
              <a:t>m</a:t>
            </a:r>
            <a:r>
              <a:rPr lang="en-GB" sz="2400" b="1" u="none" strike="noStrike" baseline="-25000">
                <a:solidFill>
                  <a:srgbClr val="CC0000"/>
                </a:solidFill>
                <a:effectLst/>
                <a:uFillTx/>
                <a:latin typeface="Century Gothic"/>
              </a:rPr>
              <a:t>AB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38" name="Line 47"/>
          <p:cNvSpPr/>
          <p:nvPr/>
        </p:nvSpPr>
        <p:spPr>
          <a:xfrm>
            <a:off x="7956720" y="4191120"/>
            <a:ext cx="704520" cy="0"/>
          </a:xfrm>
          <a:prstGeom prst="line">
            <a:avLst/>
          </a:prstGeom>
          <a:ln w="19080">
            <a:solidFill>
              <a:srgbClr val="CC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39" name="Rectangle 48"/>
          <p:cNvSpPr/>
          <p:nvPr/>
        </p:nvSpPr>
        <p:spPr>
          <a:xfrm>
            <a:off x="8083800" y="3838680"/>
            <a:ext cx="4636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–1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40" name="Rectangle 56"/>
          <p:cNvSpPr/>
          <p:nvPr/>
        </p:nvSpPr>
        <p:spPr>
          <a:xfrm>
            <a:off x="539640" y="4410000"/>
            <a:ext cx="3198960" cy="128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30000"/>
              </a:lnSpc>
              <a:tabLst>
                <a:tab pos="0" algn="l"/>
                <a:tab pos="26352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000000"/>
                </a:solidFill>
                <a:effectLst/>
                <a:uFillTx/>
                <a:latin typeface="Century Gothic"/>
              </a:rPr>
              <a:t>•</a:t>
            </a:r>
            <a:r>
              <a:rPr lang="en-GB" sz="2000" b="1" u="none" strike="noStrike">
                <a:solidFill>
                  <a:srgbClr val="000000"/>
                </a:solidFill>
                <a:effectLst/>
                <a:uFillTx/>
                <a:latin typeface="Century Gothic"/>
              </a:rPr>
              <a:t>	</a:t>
            </a:r>
            <a:r>
              <a:rPr lang="en-GB" sz="2000" b="1" u="none" strike="noStrike">
                <a:solidFill>
                  <a:srgbClr val="000000"/>
                </a:solidFill>
                <a:effectLst/>
                <a:uFillTx/>
                <a:latin typeface="Century Gothic"/>
              </a:rPr>
              <a:t>Substitute the </a:t>
            </a:r>
            <a:r>
              <a:rPr lang="en-GB" sz="2000" b="1" u="none" strike="noStrike">
                <a:solidFill>
                  <a:srgbClr val="008000"/>
                </a:solidFill>
                <a:effectLst/>
                <a:uFillTx/>
                <a:latin typeface="Century Gothic"/>
              </a:rPr>
              <a:t>gradient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30000"/>
              </a:lnSpc>
              <a:tabLst>
                <a:tab pos="0" algn="l"/>
                <a:tab pos="26352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000000"/>
                </a:solidFill>
                <a:effectLst/>
                <a:uFillTx/>
                <a:latin typeface="Century Gothic"/>
              </a:rPr>
              <a:t>	</a:t>
            </a:r>
            <a:r>
              <a:rPr lang="en-GB" sz="2000" b="1" u="none" strike="noStrike">
                <a:solidFill>
                  <a:srgbClr val="000000"/>
                </a:solidFill>
                <a:effectLst/>
                <a:uFillTx/>
                <a:latin typeface="Century Gothic"/>
              </a:rPr>
              <a:t>and the </a:t>
            </a:r>
            <a:r>
              <a:rPr lang="en-GB" sz="2000" b="1" u="none" strike="noStrike">
                <a:solidFill>
                  <a:srgbClr val="008000"/>
                </a:solidFill>
                <a:effectLst/>
                <a:uFillTx/>
                <a:latin typeface="Century Gothic"/>
              </a:rPr>
              <a:t>point </a:t>
            </a:r>
            <a:r>
              <a:rPr lang="en-GB" sz="2000" b="1" u="none" strike="noStrike">
                <a:solidFill>
                  <a:srgbClr val="000000"/>
                </a:solidFill>
                <a:effectLst/>
                <a:uFillTx/>
                <a:latin typeface="Century Gothic"/>
              </a:rPr>
              <a:t>C into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41" name="Rectangle 62"/>
          <p:cNvSpPr/>
          <p:nvPr/>
        </p:nvSpPr>
        <p:spPr>
          <a:xfrm>
            <a:off x="989280" y="5280120"/>
            <a:ext cx="2626560" cy="60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20000"/>
              </a:lnSpc>
              <a:spcAft>
                <a:spcPts val="225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i="1" u="none" strike="noStrike">
                <a:solidFill>
                  <a:srgbClr val="CC0000"/>
                </a:solidFill>
                <a:effectLst/>
                <a:uFillTx/>
                <a:latin typeface="Times New Roman"/>
              </a:rPr>
              <a:t>y</a:t>
            </a:r>
            <a:r>
              <a:rPr lang="en-GB" sz="20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 </a:t>
            </a:r>
            <a:r>
              <a:rPr lang="en-GB" sz="24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–</a:t>
            </a:r>
            <a:r>
              <a:rPr lang="en-GB" sz="20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 </a:t>
            </a:r>
            <a:r>
              <a:rPr lang="en-GB" sz="2800" b="1" i="1" u="none" strike="noStrike">
                <a:solidFill>
                  <a:srgbClr val="CC0000"/>
                </a:solidFill>
                <a:effectLst/>
                <a:uFillTx/>
                <a:latin typeface="Times New Roman"/>
              </a:rPr>
              <a:t>b</a:t>
            </a:r>
            <a:r>
              <a:rPr lang="en-GB" sz="1000" b="0" u="none" strike="noStrike">
                <a:solidFill>
                  <a:srgbClr val="CC0000"/>
                </a:solidFill>
                <a:effectLst/>
                <a:uFillTx/>
                <a:latin typeface="Arial"/>
              </a:rPr>
              <a:t> </a:t>
            </a:r>
            <a:r>
              <a:rPr lang="en-GB" sz="20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  </a:t>
            </a:r>
            <a:r>
              <a:rPr lang="en-GB" sz="24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=</a:t>
            </a:r>
            <a:r>
              <a:rPr lang="en-GB" sz="20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  </a:t>
            </a:r>
            <a:r>
              <a:rPr lang="en-GB" sz="2800" b="1" i="1" u="none" strike="noStrike">
                <a:solidFill>
                  <a:srgbClr val="CC0000"/>
                </a:solidFill>
                <a:effectLst/>
                <a:uFillTx/>
                <a:latin typeface="Times New Roman"/>
              </a:rPr>
              <a:t>m</a:t>
            </a:r>
            <a:r>
              <a:rPr lang="en-GB" sz="1400" b="1" i="1" u="none" strike="noStrike">
                <a:solidFill>
                  <a:srgbClr val="CC0000"/>
                </a:solidFill>
                <a:effectLst/>
                <a:uFillTx/>
                <a:latin typeface="Times New Roman"/>
              </a:rPr>
              <a:t> </a:t>
            </a:r>
            <a:r>
              <a:rPr lang="en-GB" sz="20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(</a:t>
            </a:r>
            <a:r>
              <a:rPr lang="en-GB" sz="14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 </a:t>
            </a:r>
            <a:r>
              <a:rPr lang="en-GB" sz="2800" b="1" i="1" u="none" strike="noStrike">
                <a:solidFill>
                  <a:srgbClr val="CC0000"/>
                </a:solidFill>
                <a:effectLst/>
                <a:uFillTx/>
                <a:latin typeface="Times New Roman"/>
              </a:rPr>
              <a:t>x</a:t>
            </a:r>
            <a:r>
              <a:rPr lang="en-GB" sz="20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 </a:t>
            </a:r>
            <a:r>
              <a:rPr lang="en-GB" sz="24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–</a:t>
            </a:r>
            <a:r>
              <a:rPr lang="en-GB" sz="20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 </a:t>
            </a:r>
            <a:r>
              <a:rPr lang="en-GB" sz="2800" b="1" i="1" u="none" strike="noStrike">
                <a:solidFill>
                  <a:srgbClr val="CC0000"/>
                </a:solidFill>
                <a:effectLst/>
                <a:uFillTx/>
                <a:latin typeface="Times New Roman"/>
              </a:rPr>
              <a:t>a</a:t>
            </a:r>
            <a:r>
              <a:rPr lang="en-GB" sz="1000" b="0" u="none" strike="noStrike">
                <a:solidFill>
                  <a:srgbClr val="CC0000"/>
                </a:solidFill>
                <a:effectLst/>
                <a:uFillTx/>
                <a:latin typeface="Arial"/>
              </a:rPr>
              <a:t> </a:t>
            </a:r>
            <a:r>
              <a:rPr lang="en-GB" sz="20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)</a:t>
            </a:r>
            <a:r>
              <a:rPr lang="en-GB" sz="18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42" name="Text Box 63"/>
          <p:cNvSpPr/>
          <p:nvPr/>
        </p:nvSpPr>
        <p:spPr>
          <a:xfrm>
            <a:off x="4181400" y="4481640"/>
            <a:ext cx="1447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20000"/>
              </a:lnSpc>
              <a:spcAft>
                <a:spcPts val="25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008000"/>
                </a:solidFill>
                <a:effectLst/>
                <a:uFillTx/>
                <a:latin typeface="Century Gothic"/>
              </a:rPr>
              <a:t>Important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43" name="Rectangle 64"/>
          <p:cNvSpPr/>
          <p:nvPr/>
        </p:nvSpPr>
        <p:spPr>
          <a:xfrm>
            <a:off x="4195800" y="5057640"/>
            <a:ext cx="3998880" cy="49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30000"/>
              </a:lnSpc>
              <a:tabLst>
                <a:tab pos="0" algn="l"/>
                <a:tab pos="26352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000000"/>
                </a:solidFill>
                <a:effectLst/>
                <a:uFillTx/>
                <a:latin typeface="Century Gothic"/>
              </a:rPr>
              <a:t>Write final equation in the form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44" name="Rectangle 65"/>
          <p:cNvSpPr/>
          <p:nvPr/>
        </p:nvSpPr>
        <p:spPr>
          <a:xfrm>
            <a:off x="4359240" y="5396040"/>
            <a:ext cx="2373480" cy="60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20000"/>
              </a:lnSpc>
              <a:spcAft>
                <a:spcPts val="262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i="1" u="none" strike="noStrike">
                <a:solidFill>
                  <a:srgbClr val="CC0000"/>
                </a:solidFill>
                <a:effectLst/>
                <a:uFillTx/>
                <a:latin typeface="Times New Roman"/>
              </a:rPr>
              <a:t>A</a:t>
            </a:r>
            <a:r>
              <a:rPr lang="en-GB" sz="700" b="1" i="1" u="none" strike="noStrike">
                <a:solidFill>
                  <a:srgbClr val="CC0000"/>
                </a:solidFill>
                <a:effectLst/>
                <a:uFillTx/>
                <a:latin typeface="Times New Roman"/>
              </a:rPr>
              <a:t> </a:t>
            </a:r>
            <a:r>
              <a:rPr lang="en-GB" sz="2800" b="1" i="1" u="none" strike="noStrike">
                <a:solidFill>
                  <a:srgbClr val="CC0000"/>
                </a:solidFill>
                <a:effectLst/>
                <a:uFillTx/>
                <a:latin typeface="Times New Roman"/>
              </a:rPr>
              <a:t>x</a:t>
            </a:r>
            <a:r>
              <a:rPr lang="en-GB" sz="20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 + </a:t>
            </a:r>
            <a:r>
              <a:rPr lang="en-GB" sz="2400" b="1" i="1" u="none" strike="noStrike">
                <a:solidFill>
                  <a:srgbClr val="CC0000"/>
                </a:solidFill>
                <a:effectLst/>
                <a:uFillTx/>
                <a:latin typeface="Times New Roman"/>
              </a:rPr>
              <a:t>B</a:t>
            </a:r>
            <a:r>
              <a:rPr lang="en-GB" sz="700" b="1" i="1" u="none" strike="noStrike">
                <a:solidFill>
                  <a:srgbClr val="CC0000"/>
                </a:solidFill>
                <a:effectLst/>
                <a:uFillTx/>
                <a:latin typeface="Times New Roman"/>
              </a:rPr>
              <a:t> </a:t>
            </a:r>
            <a:r>
              <a:rPr lang="en-GB" sz="2800" b="1" i="1" u="none" strike="noStrike">
                <a:solidFill>
                  <a:srgbClr val="CC0000"/>
                </a:solidFill>
                <a:effectLst/>
                <a:uFillTx/>
                <a:latin typeface="Times New Roman"/>
              </a:rPr>
              <a:t>y</a:t>
            </a:r>
            <a:r>
              <a:rPr lang="en-GB" sz="20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 + </a:t>
            </a:r>
            <a:r>
              <a:rPr lang="en-GB" sz="2400" b="1" i="1" u="none" strike="noStrike">
                <a:solidFill>
                  <a:srgbClr val="CC0000"/>
                </a:solidFill>
                <a:effectLst/>
                <a:uFillTx/>
                <a:latin typeface="Times New Roman"/>
              </a:rPr>
              <a:t>C</a:t>
            </a:r>
            <a:r>
              <a:rPr lang="en-GB" sz="20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  </a:t>
            </a:r>
            <a:r>
              <a:rPr lang="en-GB" sz="24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= </a:t>
            </a:r>
            <a:r>
              <a:rPr lang="en-GB" sz="20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 </a:t>
            </a:r>
            <a:r>
              <a:rPr lang="en-GB" sz="21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0</a:t>
            </a:r>
            <a:endParaRPr lang="en-US" sz="21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45" name="Rectangle 68"/>
          <p:cNvSpPr/>
          <p:nvPr/>
        </p:nvSpPr>
        <p:spPr>
          <a:xfrm>
            <a:off x="4195800" y="5756400"/>
            <a:ext cx="2246400" cy="104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30000"/>
              </a:lnSpc>
              <a:tabLst>
                <a:tab pos="0" algn="l"/>
                <a:tab pos="26352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000000"/>
                </a:solidFill>
                <a:effectLst/>
                <a:uFillTx/>
                <a:latin typeface="Century Gothic"/>
              </a:rPr>
              <a:t>with </a:t>
            </a:r>
            <a:r>
              <a:rPr lang="en-GB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A</a:t>
            </a:r>
            <a:r>
              <a:rPr lang="en-GB" sz="7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lang="en-GB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x</a:t>
            </a:r>
            <a:r>
              <a:rPr lang="en-GB" sz="2000" b="1" u="none" strike="noStrike">
                <a:solidFill>
                  <a:srgbClr val="000000"/>
                </a:solidFill>
                <a:effectLst/>
                <a:uFillTx/>
                <a:latin typeface="Century Gothic"/>
              </a:rPr>
              <a:t> positive.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46" name="Rectangle 69"/>
          <p:cNvSpPr/>
          <p:nvPr/>
        </p:nvSpPr>
        <p:spPr>
          <a:xfrm>
            <a:off x="4087800" y="5016600"/>
            <a:ext cx="4343400" cy="1460520"/>
          </a:xfrm>
          <a:prstGeom prst="rect">
            <a:avLst/>
          </a:prstGeom>
          <a:noFill/>
          <a:ln w="28440">
            <a:solidFill>
              <a:srgbClr val="008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47" name="TextBox 34"/>
          <p:cNvSpPr/>
          <p:nvPr/>
        </p:nvSpPr>
        <p:spPr>
          <a:xfrm>
            <a:off x="383760" y="274680"/>
            <a:ext cx="8348040" cy="520920"/>
          </a:xfrm>
          <a:prstGeom prst="rect">
            <a:avLst/>
          </a:prstGeom>
          <a:solidFill>
            <a:srgbClr val="BFBFBF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Common Straight Strategies for Exam Questions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Rectangle 21"/>
          <p:cNvSpPr/>
          <p:nvPr/>
        </p:nvSpPr>
        <p:spPr>
          <a:xfrm>
            <a:off x="4479840" y="-230040"/>
            <a:ext cx="184320" cy="46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49" name="PlaceHolder 1"/>
          <p:cNvSpPr>
            <a:spLocks noGrp="1"/>
          </p:cNvSpPr>
          <p:nvPr>
            <p:ph type="title"/>
          </p:nvPr>
        </p:nvSpPr>
        <p:spPr>
          <a:xfrm>
            <a:off x="821880" y="182520"/>
            <a:ext cx="7543800" cy="884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Straight Line Theory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50" name="Picture 2"/>
          <p:cNvPicPr/>
          <p:nvPr/>
        </p:nvPicPr>
        <p:blipFill>
          <a:blip r:embed="rId1"/>
          <a:stretch/>
        </p:blipFill>
        <p:spPr>
          <a:xfrm>
            <a:off x="47520" y="1050840"/>
            <a:ext cx="9020160" cy="2782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51" name="Picture 3"/>
          <p:cNvPicPr/>
          <p:nvPr/>
        </p:nvPicPr>
        <p:blipFill>
          <a:blip r:embed="rId2"/>
          <a:stretch/>
        </p:blipFill>
        <p:spPr>
          <a:xfrm>
            <a:off x="17640" y="4013280"/>
            <a:ext cx="9126360" cy="1762200"/>
          </a:xfrm>
          <a:prstGeom prst="rect">
            <a:avLst/>
          </a:prstGeom>
          <a:noFill/>
          <a:ln w="0">
            <a:noFill/>
          </a:ln>
        </p:spPr>
      </p:pic>
    </p:spTree>
  </p:cSld>
  <p:timing>
    <p:tnLst>
      <p:par>
        <p:cTn id="1041" dur="indefinite" restart="never" nodeType="tmRoot">
          <p:childTnLst>
            <p:seq>
              <p:cTn id="1042" dur="indefinite" nodeType="mainSeq">
                <p:childTnLst>
                  <p:par>
                    <p:cTn id="1043" fill="hold">
                      <p:stCondLst>
                        <p:cond delay="indefinite"/>
                      </p:stCondLst>
                      <p:childTnLst>
                        <p:par>
                          <p:cTn id="1044" fill="hold">
                            <p:stCondLst>
                              <p:cond delay="0"/>
                            </p:stCondLst>
                            <p:childTnLst>
                              <p:par>
                                <p:cTn id="10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Rectangle 21"/>
          <p:cNvSpPr/>
          <p:nvPr/>
        </p:nvSpPr>
        <p:spPr>
          <a:xfrm>
            <a:off x="4479840" y="-230040"/>
            <a:ext cx="184320" cy="46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53" name="PlaceHolder 1"/>
          <p:cNvSpPr>
            <a:spLocks noGrp="1"/>
          </p:cNvSpPr>
          <p:nvPr>
            <p:ph type="title"/>
          </p:nvPr>
        </p:nvSpPr>
        <p:spPr>
          <a:xfrm>
            <a:off x="821880" y="182520"/>
            <a:ext cx="7543800" cy="884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Straight Line Theory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54" name="Picture 2"/>
          <p:cNvPicPr/>
          <p:nvPr/>
        </p:nvPicPr>
        <p:blipFill>
          <a:blip r:embed="rId1"/>
          <a:stretch/>
        </p:blipFill>
        <p:spPr>
          <a:xfrm>
            <a:off x="349200" y="1208160"/>
            <a:ext cx="8505720" cy="600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55" name="Picture 3"/>
          <p:cNvPicPr/>
          <p:nvPr/>
        </p:nvPicPr>
        <p:blipFill>
          <a:blip r:embed="rId2"/>
          <a:stretch/>
        </p:blipFill>
        <p:spPr>
          <a:xfrm>
            <a:off x="527040" y="3994200"/>
            <a:ext cx="7905600" cy="1552680"/>
          </a:xfrm>
          <a:prstGeom prst="rect">
            <a:avLst/>
          </a:prstGeom>
          <a:noFill/>
          <a:ln w="0">
            <a:noFill/>
          </a:ln>
        </p:spPr>
      </p:pic>
    </p:spTree>
  </p:cSld>
  <p:timing>
    <p:tnLst>
      <p:par>
        <p:cTn id="1047" dur="indefinite" restart="never" nodeType="tmRoot">
          <p:childTnLst>
            <p:seq>
              <p:cTn id="1048" dur="indefinite" nodeType="mainSeq">
                <p:childTnLst>
                  <p:par>
                    <p:cTn id="1049" fill="hold">
                      <p:stCondLst>
                        <p:cond delay="indefinite"/>
                      </p:stCondLst>
                      <p:childTnLst>
                        <p:par>
                          <p:cTn id="1050" fill="hold">
                            <p:stCondLst>
                              <p:cond delay="0"/>
                            </p:stCondLst>
                            <p:childTnLst>
                              <p:par>
                                <p:cTn id="10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Rectangle 21"/>
          <p:cNvSpPr/>
          <p:nvPr/>
        </p:nvSpPr>
        <p:spPr>
          <a:xfrm>
            <a:off x="4479840" y="-230040"/>
            <a:ext cx="184320" cy="46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57" name="PlaceHolder 1"/>
          <p:cNvSpPr>
            <a:spLocks noGrp="1"/>
          </p:cNvSpPr>
          <p:nvPr>
            <p:ph type="title"/>
          </p:nvPr>
        </p:nvSpPr>
        <p:spPr>
          <a:xfrm>
            <a:off x="821880" y="182520"/>
            <a:ext cx="7543800" cy="884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Straight Line Theory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58" name="Picture 2"/>
          <p:cNvPicPr/>
          <p:nvPr/>
        </p:nvPicPr>
        <p:blipFill>
          <a:blip r:embed="rId1"/>
          <a:stretch/>
        </p:blipFill>
        <p:spPr>
          <a:xfrm>
            <a:off x="398520" y="960480"/>
            <a:ext cx="6791400" cy="4876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59" name="Picture 4"/>
          <p:cNvPicPr/>
          <p:nvPr/>
        </p:nvPicPr>
        <p:blipFill>
          <a:blip r:embed="rId2"/>
          <a:stretch/>
        </p:blipFill>
        <p:spPr>
          <a:xfrm>
            <a:off x="5894280" y="2819520"/>
            <a:ext cx="2981520" cy="3647880"/>
          </a:xfrm>
          <a:prstGeom prst="rect">
            <a:avLst/>
          </a:prstGeom>
          <a:noFill/>
          <a:ln w="38160">
            <a:solidFill>
              <a:srgbClr val="A6A6A6"/>
            </a:solidFill>
            <a:miter/>
          </a:ln>
        </p:spPr>
      </p:pic>
    </p:spTree>
  </p:cSld>
  <p:timing>
    <p:tnLst>
      <p:par>
        <p:cTn id="1053" dur="indefinite" restart="never" nodeType="tmRoot">
          <p:childTnLst>
            <p:seq>
              <p:cTn id="1054" dur="indefinite" nodeType="mainSeq">
                <p:childTnLst>
                  <p:par>
                    <p:cTn id="1055" fill="hold">
                      <p:stCondLst>
                        <p:cond delay="indefinite"/>
                      </p:stCondLst>
                      <p:childTnLst>
                        <p:par>
                          <p:cTn id="1056" fill="hold">
                            <p:stCondLst>
                              <p:cond delay="0"/>
                            </p:stCondLst>
                            <p:childTnLst>
                              <p:par>
                                <p:cTn id="10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Rectangle 21"/>
          <p:cNvSpPr/>
          <p:nvPr/>
        </p:nvSpPr>
        <p:spPr>
          <a:xfrm>
            <a:off x="0" y="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-46440" rIns="90000" bIns="-46440" anchor="ctr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61" name="TextBox 4"/>
          <p:cNvSpPr/>
          <p:nvPr/>
        </p:nvSpPr>
        <p:spPr>
          <a:xfrm>
            <a:off x="2885400" y="625320"/>
            <a:ext cx="358380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Altitude Line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62" name="TextBox 5"/>
          <p:cNvSpPr/>
          <p:nvPr/>
        </p:nvSpPr>
        <p:spPr>
          <a:xfrm>
            <a:off x="3558960" y="3046320"/>
            <a:ext cx="2198520" cy="19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9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 1.7</a:t>
            </a:r>
            <a:endParaRPr lang="en-US" sz="4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29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Page 11</a:t>
            </a:r>
            <a:endParaRPr lang="en-US" sz="4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3" name="Group 28"/>
          <p:cNvGrpSpPr/>
          <p:nvPr/>
        </p:nvGrpSpPr>
        <p:grpSpPr>
          <a:xfrm>
            <a:off x="5438160" y="2133720"/>
            <a:ext cx="2880720" cy="2323080"/>
            <a:chOff x="5438160" y="2133720"/>
            <a:chExt cx="2880720" cy="2323080"/>
          </a:xfrm>
        </p:grpSpPr>
        <p:sp>
          <p:nvSpPr>
            <p:cNvPr id="664" name="Right Triangle 25"/>
            <p:cNvSpPr/>
            <p:nvPr/>
          </p:nvSpPr>
          <p:spPr>
            <a:xfrm>
              <a:off x="5884920" y="2749680"/>
              <a:ext cx="2097360" cy="1357200"/>
            </a:xfrm>
            <a:prstGeom prst="rtTriangle">
              <a:avLst/>
            </a:prstGeom>
            <a:solidFill>
              <a:srgbClr val="A5B592"/>
            </a:solidFill>
            <a:ln w="38160">
              <a:solidFill>
                <a:srgbClr val="3333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ctr">
              <a:no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65" name="Text Box 56"/>
            <p:cNvSpPr/>
            <p:nvPr/>
          </p:nvSpPr>
          <p:spPr>
            <a:xfrm>
              <a:off x="5496840" y="2133720"/>
              <a:ext cx="478440" cy="581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2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32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A</a:t>
              </a:r>
              <a:endParaRPr lang="en-US" sz="32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66" name="Text Box 56"/>
            <p:cNvSpPr/>
            <p:nvPr/>
          </p:nvSpPr>
          <p:spPr>
            <a:xfrm>
              <a:off x="5438160" y="3875040"/>
              <a:ext cx="437400" cy="581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2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32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B</a:t>
              </a:r>
              <a:endParaRPr lang="en-US" sz="32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67" name="Text Box 56"/>
            <p:cNvSpPr/>
            <p:nvPr/>
          </p:nvSpPr>
          <p:spPr>
            <a:xfrm>
              <a:off x="7893000" y="3875040"/>
              <a:ext cx="425880" cy="581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2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32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C</a:t>
              </a:r>
              <a:endParaRPr lang="en-US" sz="32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668" name="Date Placeholder 3"/>
          <p:cNvSpPr/>
          <p:nvPr/>
        </p:nvSpPr>
        <p:spPr>
          <a:xfrm>
            <a:off x="5791320" y="6203880"/>
            <a:ext cx="2590560" cy="38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5E4B7D0-5F17-4DC2-824C-928E3A8E4EC1}" type="datetime5">
              <a:rPr lang="en-US" sz="1200" b="0" u="none" strike="noStrike">
                <a:solidFill>
                  <a:srgbClr val="FEFAC9"/>
                </a:solidFill>
                <a:effectLst/>
                <a:uFillTx/>
                <a:latin typeface="Arial Narrow"/>
              </a:rPr>
              <a:t>Jul 11, 2026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69" name="Slide Number Placeholder 5"/>
          <p:cNvSpPr/>
          <p:nvPr/>
        </p:nvSpPr>
        <p:spPr>
          <a:xfrm>
            <a:off x="8410680" y="6181560"/>
            <a:ext cx="6094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ctr"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445AE92-F852-46D7-BF2B-760BA0B11ADB}" type="slidenum">
              <a:rPr lang="en-GB" sz="1600" b="0" u="none" strike="noStrike">
                <a:solidFill>
                  <a:srgbClr val="FEFAC9"/>
                </a:solidFill>
                <a:effectLst/>
                <a:uFillTx/>
                <a:latin typeface="Arial Narrow"/>
              </a:rPr>
              <a:t>&lt;number&gt;</a:t>
            </a:fld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70" name="Footer Placeholder 4"/>
          <p:cNvSpPr/>
          <p:nvPr/>
        </p:nvSpPr>
        <p:spPr>
          <a:xfrm>
            <a:off x="2133720" y="6203880"/>
            <a:ext cx="3581280" cy="38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u="none" strike="noStrike">
                <a:solidFill>
                  <a:srgbClr val="FEFAC9"/>
                </a:solidFill>
                <a:effectLst/>
                <a:uFillTx/>
                <a:latin typeface="Arial Narrow"/>
              </a:rPr>
              <a:t>www.mathsrevision.com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671" name="Rectangle 2"/>
          <p:cNvPicPr/>
          <p:nvPr/>
        </p:nvPicPr>
        <p:blipFill>
          <a:blip r:embed="rId1"/>
          <a:stretch/>
        </p:blipFill>
        <p:spPr>
          <a:xfrm>
            <a:off x="450720" y="146160"/>
            <a:ext cx="8242560" cy="1231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72" name="TextBox 59"/>
          <p:cNvSpPr/>
          <p:nvPr/>
        </p:nvSpPr>
        <p:spPr>
          <a:xfrm>
            <a:off x="968400" y="2921040"/>
            <a:ext cx="3774600" cy="15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FFFF"/>
                </a:solidFill>
                <a:effectLst/>
                <a:uFillTx/>
                <a:latin typeface="Comic Sans MS"/>
              </a:rPr>
              <a:t>Median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means a line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from a vertex to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the midpoint of the base.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73" name="Straight Connector 22"/>
          <p:cNvSpPr/>
          <p:nvPr/>
        </p:nvSpPr>
        <p:spPr>
          <a:xfrm>
            <a:off x="5884920" y="2749680"/>
            <a:ext cx="1047600" cy="1357200"/>
          </a:xfrm>
          <a:prstGeom prst="line">
            <a:avLst/>
          </a:prstGeom>
          <a:ln w="38160">
            <a:solidFill>
              <a:srgbClr val="33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74" name="Text Box 56"/>
          <p:cNvSpPr/>
          <p:nvPr/>
        </p:nvSpPr>
        <p:spPr>
          <a:xfrm>
            <a:off x="6773760" y="4079880"/>
            <a:ext cx="4744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D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cxnSp>
        <p:nvCxnSpPr>
          <p:cNvPr id="675" name="Straight Arrow Connector 41"/>
          <p:cNvCxnSpPr/>
          <p:nvPr/>
        </p:nvCxnSpPr>
        <p:spPr>
          <a:xfrm>
            <a:off x="4592160" y="3381120"/>
            <a:ext cx="1923480" cy="330840"/>
          </a:xfrm>
          <a:prstGeom prst="straightConnector1">
            <a:avLst/>
          </a:prstGeom>
          <a:ln w="28440">
            <a:solidFill>
              <a:srgbClr val="333300"/>
            </a:solidFill>
            <a:miter/>
            <a:tailEnd len="med" type="arrow" w="med"/>
          </a:ln>
        </p:spPr>
      </p:cxnSp>
      <p:sp>
        <p:nvSpPr>
          <p:cNvPr id="676" name="Straight Connector 44"/>
          <p:cNvSpPr/>
          <p:nvPr/>
        </p:nvSpPr>
        <p:spPr>
          <a:xfrm flipH="1">
            <a:off x="6339960" y="4011480"/>
            <a:ext cx="1800" cy="174600"/>
          </a:xfrm>
          <a:prstGeom prst="line">
            <a:avLst/>
          </a:prstGeom>
          <a:ln w="28440">
            <a:solidFill>
              <a:srgbClr val="33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77" name="Straight Connector 45"/>
          <p:cNvSpPr/>
          <p:nvPr/>
        </p:nvSpPr>
        <p:spPr>
          <a:xfrm flipH="1">
            <a:off x="7377120" y="4011480"/>
            <a:ext cx="1440" cy="174600"/>
          </a:xfrm>
          <a:prstGeom prst="line">
            <a:avLst/>
          </a:prstGeom>
          <a:ln w="28440">
            <a:solidFill>
              <a:srgbClr val="33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78" name="Rounded Rectangle 41"/>
          <p:cNvSpPr/>
          <p:nvPr/>
        </p:nvSpPr>
        <p:spPr>
          <a:xfrm>
            <a:off x="6602400" y="4692600"/>
            <a:ext cx="1432080" cy="644400"/>
          </a:xfrm>
          <a:prstGeom prst="roundRect">
            <a:avLst>
              <a:gd name="adj" fmla="val 16667"/>
            </a:avLst>
          </a:prstGeom>
          <a:solidFill>
            <a:srgbClr val="4D4D4D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Demo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p:transition spd="slow">
    <p:circle/>
  </p:transition>
  <p:timing>
    <p:tnLst>
      <p:par>
        <p:cTn id="1059" dur="indefinite" restart="never" nodeType="tmRoot">
          <p:childTnLst>
            <p:seq>
              <p:cTn id="1060" dur="indefinite" nodeType="mainSeq">
                <p:childTnLst>
                  <p:par>
                    <p:cTn id="1061" fill="hold">
                      <p:stCondLst>
                        <p:cond delay="indefinite"/>
                      </p:stCondLst>
                      <p:childTnLst>
                        <p:par>
                          <p:cTn id="1062" fill="hold">
                            <p:stCondLst>
                              <p:cond delay="0"/>
                            </p:stCondLst>
                            <p:childTnLst>
                              <p:par>
                                <p:cTn id="1063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5" dur="5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6" dur="5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7" fill="hold">
                      <p:stCondLst>
                        <p:cond delay="indefinite"/>
                      </p:stCondLst>
                      <p:childTnLst>
                        <p:par>
                          <p:cTn id="1068" fill="hold">
                            <p:stCondLst>
                              <p:cond delay="0"/>
                            </p:stCondLst>
                            <p:childTnLst>
                              <p:par>
                                <p:cTn id="1069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071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2" fill="hold">
                      <p:stCondLst>
                        <p:cond delay="indefinite"/>
                      </p:stCondLst>
                      <p:childTnLst>
                        <p:par>
                          <p:cTn id="1073" fill="hold">
                            <p:stCondLst>
                              <p:cond delay="0"/>
                            </p:stCondLst>
                            <p:childTnLst>
                              <p:par>
                                <p:cTn id="1074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076"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7" presetID="22" presetClass="entr" fill="hold" nodeType="with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079"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0" fill="hold">
                      <p:stCondLst>
                        <p:cond delay="indefinite"/>
                      </p:stCondLst>
                      <p:childTnLst>
                        <p:par>
                          <p:cTn id="1081" fill="hold">
                            <p:stCondLst>
                              <p:cond delay="0"/>
                            </p:stCondLst>
                            <p:childTnLst>
                              <p:par>
                                <p:cTn id="108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84" dur="80"/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80,-52,-80)"/>
                                          </p:val>
                                        </p:tav>
                                        <p:tav tm="50000">
                                          <p:val>
                                            <p:strVal val="rgb(83,83,-37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85" dur="80"/>
                                        <p:tgtEl>
                                          <p:spTgt spid="6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80,-52,-80)"/>
                                          </p:val>
                                        </p:tav>
                                        <p:tav tm="50000">
                                          <p:val>
                                            <p:strVal val="rgb(83,83,-37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6" dur="80"/>
                                        <p:tgtEl>
                                          <p:spTgt spid="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7" fill="hold">
                      <p:stCondLst>
                        <p:cond delay="indefinite"/>
                      </p:stCondLst>
                      <p:childTnLst>
                        <p:par>
                          <p:cTn id="1088" fill="hold">
                            <p:stCondLst>
                              <p:cond delay="0"/>
                            </p:stCondLst>
                            <p:childTnLst>
                              <p:par>
                                <p:cTn id="108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91" dur="80"/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80,-52,-80)"/>
                                          </p:val>
                                        </p:tav>
                                        <p:tav tm="50000">
                                          <p:val>
                                            <p:strVal val="rgb(83,83,-37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92" dur="80"/>
                                        <p:tgtEl>
                                          <p:spTgt spid="6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80,-52,-80)"/>
                                          </p:val>
                                        </p:tav>
                                        <p:tav tm="50000">
                                          <p:val>
                                            <p:strVal val="rgb(83,83,-37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3" dur="80"/>
                                        <p:tgtEl>
                                          <p:spTgt spid="6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4" fill="hold">
                      <p:stCondLst>
                        <p:cond delay="indefinite"/>
                      </p:stCondLst>
                      <p:childTnLst>
                        <p:par>
                          <p:cTn id="1095" fill="hold">
                            <p:stCondLst>
                              <p:cond delay="0"/>
                            </p:stCondLst>
                            <p:childTnLst>
                              <p:par>
                                <p:cTn id="109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98"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03" dur="80"/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04" dur="80"/>
                                        <p:tgtEl>
                                          <p:spTgt spid="6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5" dur="80"/>
                                        <p:tgtEl>
                                          <p:spTgt spid="6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Text Box 2"/>
          <p:cNvSpPr/>
          <p:nvPr/>
        </p:nvSpPr>
        <p:spPr>
          <a:xfrm>
            <a:off x="263520" y="1193760"/>
            <a:ext cx="49766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333399"/>
                </a:solidFill>
                <a:effectLst/>
                <a:uFillTx/>
                <a:latin typeface="Century Gothic"/>
              </a:rPr>
              <a:t>Finding the Equation of a Median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80" name="Rectangle 14"/>
          <p:cNvSpPr/>
          <p:nvPr/>
        </p:nvSpPr>
        <p:spPr>
          <a:xfrm>
            <a:off x="5377680" y="2068560"/>
            <a:ext cx="3506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P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81" name="Rectangle 15"/>
          <p:cNvSpPr/>
          <p:nvPr/>
        </p:nvSpPr>
        <p:spPr>
          <a:xfrm>
            <a:off x="7482960" y="1089000"/>
            <a:ext cx="3787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Q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82" name="Text Box 16"/>
          <p:cNvSpPr/>
          <p:nvPr/>
        </p:nvSpPr>
        <p:spPr>
          <a:xfrm>
            <a:off x="287280" y="1763640"/>
            <a:ext cx="4479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20000"/>
              </a:lnSpc>
              <a:spcAft>
                <a:spcPts val="25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000000"/>
                </a:solidFill>
                <a:effectLst/>
                <a:uFillTx/>
                <a:latin typeface="Century Gothic"/>
              </a:rPr>
              <a:t>To find the equation of a median: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83" name="Rectangle 17"/>
          <p:cNvSpPr/>
          <p:nvPr/>
        </p:nvSpPr>
        <p:spPr>
          <a:xfrm>
            <a:off x="539640" y="2401920"/>
            <a:ext cx="4611960" cy="88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30000"/>
              </a:lnSpc>
              <a:tabLst>
                <a:tab pos="0" algn="l"/>
                <a:tab pos="26352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000000"/>
                </a:solidFill>
                <a:effectLst/>
                <a:uFillTx/>
                <a:latin typeface="Century Gothic"/>
              </a:rPr>
              <a:t>•</a:t>
            </a:r>
            <a:r>
              <a:rPr lang="en-GB" sz="2000" b="1" u="none" strike="noStrike">
                <a:solidFill>
                  <a:srgbClr val="000000"/>
                </a:solidFill>
                <a:effectLst/>
                <a:uFillTx/>
                <a:latin typeface="Century Gothic"/>
              </a:rPr>
              <a:t>	</a:t>
            </a:r>
            <a:r>
              <a:rPr lang="en-GB" sz="2000" b="1" u="none" strike="noStrike">
                <a:solidFill>
                  <a:srgbClr val="000000"/>
                </a:solidFill>
                <a:effectLst/>
                <a:uFillTx/>
                <a:latin typeface="Century Gothic"/>
              </a:rPr>
              <a:t>Find the midpoint of the side it</a:t>
            </a:r>
            <a:r>
              <a:rPr lang="en-GB" sz="2000" b="1" u="none" strike="noStrike">
                <a:solidFill>
                  <a:srgbClr val="000000"/>
                </a:solidFill>
                <a:effectLst/>
                <a:uFillTx/>
                <a:latin typeface="Century Gothic"/>
              </a:rPr>
              <a:t>	</a:t>
            </a:r>
            <a:r>
              <a:rPr lang="en-GB" sz="2000" b="1" u="none" strike="noStrike">
                <a:solidFill>
                  <a:srgbClr val="000000"/>
                </a:solidFill>
                <a:effectLst/>
                <a:uFillTx/>
                <a:latin typeface="Century Gothic"/>
              </a:rPr>
              <a:t>bisects, i.e.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84" name="Rectangle 19"/>
          <p:cNvSpPr/>
          <p:nvPr/>
        </p:nvSpPr>
        <p:spPr>
          <a:xfrm>
            <a:off x="7946640" y="2897280"/>
            <a:ext cx="3787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O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85" name="Rectangle 20"/>
          <p:cNvSpPr/>
          <p:nvPr/>
        </p:nvSpPr>
        <p:spPr>
          <a:xfrm>
            <a:off x="539640" y="3884760"/>
            <a:ext cx="5648400" cy="49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30000"/>
              </a:lnSpc>
              <a:tabLst>
                <a:tab pos="0" algn="l"/>
                <a:tab pos="26352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000000"/>
                </a:solidFill>
                <a:effectLst/>
                <a:uFillTx/>
                <a:latin typeface="Century Gothic"/>
              </a:rPr>
              <a:t>•</a:t>
            </a:r>
            <a:r>
              <a:rPr lang="en-GB" sz="2000" b="1" u="none" strike="noStrike">
                <a:solidFill>
                  <a:srgbClr val="000000"/>
                </a:solidFill>
                <a:effectLst/>
                <a:uFillTx/>
                <a:latin typeface="Century Gothic"/>
              </a:rPr>
              <a:t>	</a:t>
            </a:r>
            <a:r>
              <a:rPr lang="en-GB" sz="2000" b="1" u="none" strike="noStrike">
                <a:solidFill>
                  <a:srgbClr val="000000"/>
                </a:solidFill>
                <a:effectLst/>
                <a:uFillTx/>
                <a:latin typeface="Century Gothic"/>
              </a:rPr>
              <a:t>Calculate the gradient of the median </a:t>
            </a:r>
            <a:r>
              <a:rPr lang="en-GB" sz="20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OM</a:t>
            </a:r>
            <a:r>
              <a:rPr lang="en-GB" sz="2000" b="1" u="none" strike="noStrike">
                <a:solidFill>
                  <a:srgbClr val="000000"/>
                </a:solidFill>
                <a:effectLst/>
                <a:uFillTx/>
                <a:latin typeface="Century Gothic"/>
              </a:rPr>
              <a:t>.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86" name="Rectangle 25"/>
          <p:cNvSpPr/>
          <p:nvPr/>
        </p:nvSpPr>
        <p:spPr>
          <a:xfrm>
            <a:off x="539640" y="4567320"/>
            <a:ext cx="4654800" cy="88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30000"/>
              </a:lnSpc>
              <a:tabLst>
                <a:tab pos="0" algn="l"/>
                <a:tab pos="26352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000000"/>
                </a:solidFill>
                <a:effectLst/>
                <a:uFillTx/>
                <a:latin typeface="Century Gothic"/>
              </a:rPr>
              <a:t>•</a:t>
            </a:r>
            <a:r>
              <a:rPr lang="en-GB" sz="2000" b="1" u="none" strike="noStrike">
                <a:solidFill>
                  <a:srgbClr val="000000"/>
                </a:solidFill>
                <a:effectLst/>
                <a:uFillTx/>
                <a:latin typeface="Century Gothic"/>
              </a:rPr>
              <a:t>	</a:t>
            </a:r>
            <a:r>
              <a:rPr lang="en-GB" sz="2000" b="1" u="none" strike="noStrike">
                <a:solidFill>
                  <a:srgbClr val="000000"/>
                </a:solidFill>
                <a:effectLst/>
                <a:uFillTx/>
                <a:latin typeface="Century Gothic"/>
              </a:rPr>
              <a:t>Substitute the </a:t>
            </a:r>
            <a:r>
              <a:rPr lang="en-GB" sz="2000" b="1" u="none" strike="noStrike">
                <a:solidFill>
                  <a:srgbClr val="008000"/>
                </a:solidFill>
                <a:effectLst/>
                <a:uFillTx/>
                <a:latin typeface="Century Gothic"/>
              </a:rPr>
              <a:t>gradient</a:t>
            </a:r>
            <a:r>
              <a:rPr lang="en-GB" sz="2000" b="1" u="none" strike="noStrike">
                <a:solidFill>
                  <a:srgbClr val="000000"/>
                </a:solidFill>
                <a:effectLst/>
                <a:uFillTx/>
                <a:latin typeface="Century Gothic"/>
              </a:rPr>
              <a:t> and either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30000"/>
              </a:lnSpc>
              <a:tabLst>
                <a:tab pos="0" algn="l"/>
                <a:tab pos="26352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000000"/>
                </a:solidFill>
                <a:effectLst/>
                <a:uFillTx/>
                <a:latin typeface="Century Gothic"/>
              </a:rPr>
              <a:t>	</a:t>
            </a:r>
            <a:r>
              <a:rPr lang="en-GB" sz="2000" b="1" u="none" strike="noStrike">
                <a:solidFill>
                  <a:srgbClr val="008000"/>
                </a:solidFill>
                <a:effectLst/>
                <a:uFillTx/>
                <a:latin typeface="Century Gothic"/>
              </a:rPr>
              <a:t>point</a:t>
            </a:r>
            <a:r>
              <a:rPr lang="en-GB" sz="2000" b="1" u="none" strike="noStrike">
                <a:solidFill>
                  <a:srgbClr val="000000"/>
                </a:solidFill>
                <a:effectLst/>
                <a:uFillTx/>
                <a:latin typeface="Century Gothic"/>
              </a:rPr>
              <a:t> on the line (</a:t>
            </a:r>
            <a:r>
              <a:rPr lang="en-GB" sz="20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O</a:t>
            </a:r>
            <a:r>
              <a:rPr lang="en-GB" sz="2000" b="1" u="none" strike="noStrike">
                <a:solidFill>
                  <a:srgbClr val="000000"/>
                </a:solidFill>
                <a:effectLst/>
                <a:uFillTx/>
                <a:latin typeface="Century Gothic"/>
              </a:rPr>
              <a:t> or </a:t>
            </a:r>
            <a:r>
              <a:rPr lang="en-GB" sz="20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M</a:t>
            </a:r>
            <a:r>
              <a:rPr lang="en-GB" sz="2000" b="1" u="none" strike="noStrike">
                <a:solidFill>
                  <a:srgbClr val="000000"/>
                </a:solidFill>
                <a:effectLst/>
                <a:uFillTx/>
                <a:latin typeface="Century Gothic"/>
              </a:rPr>
              <a:t>) into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87" name="Rectangle 26"/>
          <p:cNvSpPr/>
          <p:nvPr/>
        </p:nvSpPr>
        <p:spPr>
          <a:xfrm>
            <a:off x="989280" y="5465880"/>
            <a:ext cx="2626560" cy="60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20000"/>
              </a:lnSpc>
              <a:spcAft>
                <a:spcPts val="225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i="1" u="none" strike="noStrike">
                <a:solidFill>
                  <a:srgbClr val="CC0000"/>
                </a:solidFill>
                <a:effectLst/>
                <a:uFillTx/>
                <a:latin typeface="Times New Roman"/>
              </a:rPr>
              <a:t>y</a:t>
            </a:r>
            <a:r>
              <a:rPr lang="en-GB" sz="20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 </a:t>
            </a:r>
            <a:r>
              <a:rPr lang="en-GB" sz="24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–</a:t>
            </a:r>
            <a:r>
              <a:rPr lang="en-GB" sz="20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 </a:t>
            </a:r>
            <a:r>
              <a:rPr lang="en-GB" sz="2800" b="1" i="1" u="none" strike="noStrike">
                <a:solidFill>
                  <a:srgbClr val="CC0000"/>
                </a:solidFill>
                <a:effectLst/>
                <a:uFillTx/>
                <a:latin typeface="Times New Roman"/>
              </a:rPr>
              <a:t>b</a:t>
            </a:r>
            <a:r>
              <a:rPr lang="en-GB" sz="1000" b="0" u="none" strike="noStrike">
                <a:solidFill>
                  <a:srgbClr val="CC0000"/>
                </a:solidFill>
                <a:effectLst/>
                <a:uFillTx/>
                <a:latin typeface="Arial"/>
              </a:rPr>
              <a:t> </a:t>
            </a:r>
            <a:r>
              <a:rPr lang="en-GB" sz="20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  </a:t>
            </a:r>
            <a:r>
              <a:rPr lang="en-GB" sz="24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=</a:t>
            </a:r>
            <a:r>
              <a:rPr lang="en-GB" sz="20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  </a:t>
            </a:r>
            <a:r>
              <a:rPr lang="en-GB" sz="2800" b="1" i="1" u="none" strike="noStrike">
                <a:solidFill>
                  <a:srgbClr val="CC0000"/>
                </a:solidFill>
                <a:effectLst/>
                <a:uFillTx/>
                <a:latin typeface="Times New Roman"/>
              </a:rPr>
              <a:t>m</a:t>
            </a:r>
            <a:r>
              <a:rPr lang="en-GB" sz="1400" b="1" i="1" u="none" strike="noStrike">
                <a:solidFill>
                  <a:srgbClr val="CC0000"/>
                </a:solidFill>
                <a:effectLst/>
                <a:uFillTx/>
                <a:latin typeface="Times New Roman"/>
              </a:rPr>
              <a:t> </a:t>
            </a:r>
            <a:r>
              <a:rPr lang="en-GB" sz="20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(</a:t>
            </a:r>
            <a:r>
              <a:rPr lang="en-GB" sz="14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 </a:t>
            </a:r>
            <a:r>
              <a:rPr lang="en-GB" sz="2800" b="1" i="1" u="none" strike="noStrike">
                <a:solidFill>
                  <a:srgbClr val="CC0000"/>
                </a:solidFill>
                <a:effectLst/>
                <a:uFillTx/>
                <a:latin typeface="Times New Roman"/>
              </a:rPr>
              <a:t>x</a:t>
            </a:r>
            <a:r>
              <a:rPr lang="en-GB" sz="20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 </a:t>
            </a:r>
            <a:r>
              <a:rPr lang="en-GB" sz="24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–</a:t>
            </a:r>
            <a:r>
              <a:rPr lang="en-GB" sz="20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 </a:t>
            </a:r>
            <a:r>
              <a:rPr lang="en-GB" sz="2800" b="1" i="1" u="none" strike="noStrike">
                <a:solidFill>
                  <a:srgbClr val="CC0000"/>
                </a:solidFill>
                <a:effectLst/>
                <a:uFillTx/>
                <a:latin typeface="Times New Roman"/>
              </a:rPr>
              <a:t>a</a:t>
            </a:r>
            <a:r>
              <a:rPr lang="en-GB" sz="1000" b="0" u="none" strike="noStrike">
                <a:solidFill>
                  <a:srgbClr val="CC0000"/>
                </a:solidFill>
                <a:effectLst/>
                <a:uFillTx/>
                <a:latin typeface="Arial"/>
              </a:rPr>
              <a:t> </a:t>
            </a:r>
            <a:r>
              <a:rPr lang="en-GB" sz="20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)</a:t>
            </a:r>
            <a:r>
              <a:rPr lang="en-GB" sz="18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88" name="Text Box 27"/>
          <p:cNvSpPr/>
          <p:nvPr/>
        </p:nvSpPr>
        <p:spPr>
          <a:xfrm>
            <a:off x="5481720" y="4481640"/>
            <a:ext cx="1447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20000"/>
              </a:lnSpc>
              <a:spcAft>
                <a:spcPts val="25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008000"/>
                </a:solidFill>
                <a:effectLst/>
                <a:uFillTx/>
                <a:latin typeface="Century Gothic"/>
              </a:rPr>
              <a:t>Important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89" name="Rectangle 28"/>
          <p:cNvSpPr/>
          <p:nvPr/>
        </p:nvSpPr>
        <p:spPr>
          <a:xfrm>
            <a:off x="5495760" y="5057640"/>
            <a:ext cx="3152880" cy="49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30000"/>
              </a:lnSpc>
              <a:tabLst>
                <a:tab pos="0" algn="l"/>
                <a:tab pos="26352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000000"/>
                </a:solidFill>
                <a:effectLst/>
                <a:uFillTx/>
                <a:latin typeface="Century Gothic"/>
              </a:rPr>
              <a:t>Write answer in the form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90" name="Rectangle 29"/>
          <p:cNvSpPr/>
          <p:nvPr/>
        </p:nvSpPr>
        <p:spPr>
          <a:xfrm>
            <a:off x="5659200" y="5396040"/>
            <a:ext cx="2373480" cy="60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20000"/>
              </a:lnSpc>
              <a:spcAft>
                <a:spcPts val="262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i="1" u="none" strike="noStrike">
                <a:solidFill>
                  <a:srgbClr val="CC0000"/>
                </a:solidFill>
                <a:effectLst/>
                <a:uFillTx/>
                <a:latin typeface="Times New Roman"/>
              </a:rPr>
              <a:t>A</a:t>
            </a:r>
            <a:r>
              <a:rPr lang="en-GB" sz="700" b="1" i="1" u="none" strike="noStrike">
                <a:solidFill>
                  <a:srgbClr val="CC0000"/>
                </a:solidFill>
                <a:effectLst/>
                <a:uFillTx/>
                <a:latin typeface="Times New Roman"/>
              </a:rPr>
              <a:t> </a:t>
            </a:r>
            <a:r>
              <a:rPr lang="en-GB" sz="2800" b="1" i="1" u="none" strike="noStrike">
                <a:solidFill>
                  <a:srgbClr val="CC0000"/>
                </a:solidFill>
                <a:effectLst/>
                <a:uFillTx/>
                <a:latin typeface="Times New Roman"/>
              </a:rPr>
              <a:t>x</a:t>
            </a:r>
            <a:r>
              <a:rPr lang="en-GB" sz="20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 + </a:t>
            </a:r>
            <a:r>
              <a:rPr lang="en-GB" sz="2400" b="1" i="1" u="none" strike="noStrike">
                <a:solidFill>
                  <a:srgbClr val="CC0000"/>
                </a:solidFill>
                <a:effectLst/>
                <a:uFillTx/>
                <a:latin typeface="Times New Roman"/>
              </a:rPr>
              <a:t>B</a:t>
            </a:r>
            <a:r>
              <a:rPr lang="en-GB" sz="700" b="1" i="1" u="none" strike="noStrike">
                <a:solidFill>
                  <a:srgbClr val="CC0000"/>
                </a:solidFill>
                <a:effectLst/>
                <a:uFillTx/>
                <a:latin typeface="Times New Roman"/>
              </a:rPr>
              <a:t> </a:t>
            </a:r>
            <a:r>
              <a:rPr lang="en-GB" sz="2800" b="1" i="1" u="none" strike="noStrike">
                <a:solidFill>
                  <a:srgbClr val="CC0000"/>
                </a:solidFill>
                <a:effectLst/>
                <a:uFillTx/>
                <a:latin typeface="Times New Roman"/>
              </a:rPr>
              <a:t>y</a:t>
            </a:r>
            <a:r>
              <a:rPr lang="en-GB" sz="20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 + </a:t>
            </a:r>
            <a:r>
              <a:rPr lang="en-GB" sz="2400" b="1" i="1" u="none" strike="noStrike">
                <a:solidFill>
                  <a:srgbClr val="CC0000"/>
                </a:solidFill>
                <a:effectLst/>
                <a:uFillTx/>
                <a:latin typeface="Times New Roman"/>
              </a:rPr>
              <a:t>C</a:t>
            </a:r>
            <a:r>
              <a:rPr lang="en-GB" sz="20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  </a:t>
            </a:r>
            <a:r>
              <a:rPr lang="en-GB" sz="24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= </a:t>
            </a:r>
            <a:r>
              <a:rPr lang="en-GB" sz="20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 </a:t>
            </a:r>
            <a:r>
              <a:rPr lang="en-GB" sz="21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0</a:t>
            </a:r>
            <a:endParaRPr lang="en-US" sz="21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91" name="Rectangle 30"/>
          <p:cNvSpPr/>
          <p:nvPr/>
        </p:nvSpPr>
        <p:spPr>
          <a:xfrm>
            <a:off x="5495760" y="5756400"/>
            <a:ext cx="2246400" cy="104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30000"/>
              </a:lnSpc>
              <a:tabLst>
                <a:tab pos="0" algn="l"/>
                <a:tab pos="26352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000000"/>
                </a:solidFill>
                <a:effectLst/>
                <a:uFillTx/>
                <a:latin typeface="Century Gothic"/>
              </a:rPr>
              <a:t>with </a:t>
            </a:r>
            <a:r>
              <a:rPr lang="en-GB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A</a:t>
            </a:r>
            <a:r>
              <a:rPr lang="en-GB" sz="7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lang="en-GB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x</a:t>
            </a:r>
            <a:r>
              <a:rPr lang="en-GB" sz="2000" b="1" u="none" strike="noStrike">
                <a:solidFill>
                  <a:srgbClr val="000000"/>
                </a:solidFill>
                <a:effectLst/>
                <a:uFillTx/>
                <a:latin typeface="Century Gothic"/>
              </a:rPr>
              <a:t> positive.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92" name="Rectangle 31"/>
          <p:cNvSpPr/>
          <p:nvPr/>
        </p:nvSpPr>
        <p:spPr>
          <a:xfrm>
            <a:off x="5388120" y="5016600"/>
            <a:ext cx="3317760" cy="1460520"/>
          </a:xfrm>
          <a:prstGeom prst="rect">
            <a:avLst/>
          </a:prstGeom>
          <a:noFill/>
          <a:ln w="28440">
            <a:solidFill>
              <a:srgbClr val="008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93" name="Line 33"/>
          <p:cNvSpPr/>
          <p:nvPr/>
        </p:nvSpPr>
        <p:spPr>
          <a:xfrm>
            <a:off x="6691320" y="1854360"/>
            <a:ext cx="1306440" cy="1090080"/>
          </a:xfrm>
          <a:prstGeom prst="line">
            <a:avLst/>
          </a:prstGeom>
          <a:ln w="38160">
            <a:solidFill>
              <a:srgbClr val="CC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94" name="AutoShape 34"/>
          <p:cNvSpPr/>
          <p:nvPr/>
        </p:nvSpPr>
        <p:spPr>
          <a:xfrm rot="1013400">
            <a:off x="5881680" y="1345680"/>
            <a:ext cx="2352600" cy="1290960"/>
          </a:xfrm>
          <a:prstGeom prst="triangle">
            <a:avLst>
              <a:gd name="adj" fmla="val 62940"/>
            </a:avLst>
          </a:prstGeom>
          <a:noFill/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95" name="Rectangle 35"/>
          <p:cNvSpPr/>
          <p:nvPr/>
        </p:nvSpPr>
        <p:spPr>
          <a:xfrm rot="14725800">
            <a:off x="6077880" y="180396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333399"/>
                </a:solidFill>
                <a:effectLst/>
                <a:uFillTx/>
                <a:latin typeface="Century Gothic"/>
              </a:rPr>
              <a:t>=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96" name="Rectangle 36"/>
          <p:cNvSpPr/>
          <p:nvPr/>
        </p:nvSpPr>
        <p:spPr>
          <a:xfrm rot="14725800">
            <a:off x="6954120" y="141336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333399"/>
                </a:solidFill>
                <a:effectLst/>
                <a:uFillTx/>
                <a:latin typeface="Century Gothic"/>
              </a:rPr>
              <a:t>=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97" name="Oval 37"/>
          <p:cNvSpPr/>
          <p:nvPr/>
        </p:nvSpPr>
        <p:spPr>
          <a:xfrm rot="12463800">
            <a:off x="6614640" y="1776240"/>
            <a:ext cx="128880" cy="128880"/>
          </a:xfrm>
          <a:prstGeom prst="ellipse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4640" rIns="90000" bIns="44640" anchor="ctr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98" name="Rectangle 38"/>
          <p:cNvSpPr/>
          <p:nvPr/>
        </p:nvSpPr>
        <p:spPr>
          <a:xfrm>
            <a:off x="6409080" y="1415880"/>
            <a:ext cx="3927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M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99" name="Rectangle 40"/>
          <p:cNvSpPr/>
          <p:nvPr/>
        </p:nvSpPr>
        <p:spPr>
          <a:xfrm>
            <a:off x="3056040" y="2965320"/>
            <a:ext cx="323676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(                )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00" name="Rectangle 42"/>
          <p:cNvSpPr/>
          <p:nvPr/>
        </p:nvSpPr>
        <p:spPr>
          <a:xfrm>
            <a:off x="2421360" y="3197160"/>
            <a:ext cx="7534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M  =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01" name="Line 43"/>
          <p:cNvSpPr/>
          <p:nvPr/>
        </p:nvSpPr>
        <p:spPr>
          <a:xfrm>
            <a:off x="4697280" y="3409920"/>
            <a:ext cx="1122480" cy="0"/>
          </a:xfrm>
          <a:prstGeom prst="line">
            <a:avLst/>
          </a:prstGeom>
          <a:ln w="28440">
            <a:solidFill>
              <a:srgbClr val="CC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02" name="Rectangle 45"/>
          <p:cNvSpPr/>
          <p:nvPr/>
        </p:nvSpPr>
        <p:spPr>
          <a:xfrm>
            <a:off x="5051520" y="3367080"/>
            <a:ext cx="387360" cy="42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2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03" name="Rectangle 48"/>
          <p:cNvSpPr/>
          <p:nvPr/>
        </p:nvSpPr>
        <p:spPr>
          <a:xfrm>
            <a:off x="4722840" y="2862360"/>
            <a:ext cx="128916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i="1" u="none" strike="noStrike">
                <a:solidFill>
                  <a:srgbClr val="CC0000"/>
                </a:solidFill>
                <a:effectLst/>
                <a:uFillTx/>
                <a:latin typeface="Times New Roman"/>
              </a:rPr>
              <a:t>y</a:t>
            </a:r>
            <a:r>
              <a:rPr lang="en-GB" sz="2400" b="1" u="none" strike="noStrike" baseline="-25000">
                <a:solidFill>
                  <a:srgbClr val="CC0000"/>
                </a:solidFill>
                <a:effectLst/>
                <a:uFillTx/>
                <a:latin typeface="Century Gothic"/>
              </a:rPr>
              <a:t>2</a:t>
            </a:r>
            <a:r>
              <a:rPr lang="en-GB" sz="24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 </a:t>
            </a:r>
            <a:r>
              <a:rPr lang="en-GB" sz="28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   </a:t>
            </a:r>
            <a:r>
              <a:rPr lang="en-GB" sz="2800" b="1" i="1" u="none" strike="noStrike">
                <a:solidFill>
                  <a:srgbClr val="CC0000"/>
                </a:solidFill>
                <a:effectLst/>
                <a:uFillTx/>
                <a:latin typeface="Times New Roman"/>
              </a:rPr>
              <a:t>y</a:t>
            </a:r>
            <a:r>
              <a:rPr lang="en-GB" sz="2400" b="1" u="none" strike="noStrike" baseline="-25000">
                <a:solidFill>
                  <a:srgbClr val="CC0000"/>
                </a:solidFill>
                <a:effectLst/>
                <a:uFillTx/>
                <a:latin typeface="Century Gothic"/>
              </a:rPr>
              <a:t>1</a:t>
            </a:r>
            <a:r>
              <a:rPr lang="en-GB" sz="28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04" name="Line 50"/>
          <p:cNvSpPr/>
          <p:nvPr/>
        </p:nvSpPr>
        <p:spPr>
          <a:xfrm>
            <a:off x="3344760" y="3409920"/>
            <a:ext cx="1122480" cy="0"/>
          </a:xfrm>
          <a:prstGeom prst="line">
            <a:avLst/>
          </a:prstGeom>
          <a:ln w="28440">
            <a:solidFill>
              <a:srgbClr val="CC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05" name="Rectangle 51"/>
          <p:cNvSpPr/>
          <p:nvPr/>
        </p:nvSpPr>
        <p:spPr>
          <a:xfrm>
            <a:off x="3699000" y="3367080"/>
            <a:ext cx="387360" cy="42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2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06" name="Rectangle 52"/>
          <p:cNvSpPr/>
          <p:nvPr/>
        </p:nvSpPr>
        <p:spPr>
          <a:xfrm>
            <a:off x="3360600" y="2862360"/>
            <a:ext cx="128916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i="1" u="none" strike="noStrike">
                <a:solidFill>
                  <a:srgbClr val="CC0000"/>
                </a:solidFill>
                <a:effectLst/>
                <a:uFillTx/>
                <a:latin typeface="Times New Roman"/>
              </a:rPr>
              <a:t>x</a:t>
            </a:r>
            <a:r>
              <a:rPr lang="en-GB" sz="2400" b="1" u="none" strike="noStrike" baseline="-25000">
                <a:solidFill>
                  <a:srgbClr val="CC0000"/>
                </a:solidFill>
                <a:effectLst/>
                <a:uFillTx/>
                <a:latin typeface="Century Gothic"/>
              </a:rPr>
              <a:t>2</a:t>
            </a:r>
            <a:r>
              <a:rPr lang="en-GB" sz="24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 </a:t>
            </a:r>
            <a:r>
              <a:rPr lang="en-GB" sz="28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   </a:t>
            </a:r>
            <a:r>
              <a:rPr lang="en-GB" sz="2800" b="1" i="1" u="none" strike="noStrike">
                <a:solidFill>
                  <a:srgbClr val="CC0000"/>
                </a:solidFill>
                <a:effectLst/>
                <a:uFillTx/>
                <a:latin typeface="Times New Roman"/>
              </a:rPr>
              <a:t>x</a:t>
            </a:r>
            <a:r>
              <a:rPr lang="en-GB" sz="2400" b="1" u="none" strike="noStrike" baseline="-25000">
                <a:solidFill>
                  <a:srgbClr val="CC0000"/>
                </a:solidFill>
                <a:effectLst/>
                <a:uFillTx/>
                <a:latin typeface="Century Gothic"/>
              </a:rPr>
              <a:t>1</a:t>
            </a:r>
            <a:r>
              <a:rPr lang="en-GB" sz="28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07" name="Rectangle 53"/>
          <p:cNvSpPr/>
          <p:nvPr/>
        </p:nvSpPr>
        <p:spPr>
          <a:xfrm>
            <a:off x="4448880" y="3097080"/>
            <a:ext cx="2793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,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08" name="Rectangle 55"/>
          <p:cNvSpPr/>
          <p:nvPr/>
        </p:nvSpPr>
        <p:spPr>
          <a:xfrm>
            <a:off x="3749400" y="2913120"/>
            <a:ext cx="388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+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09" name="Rectangle 56"/>
          <p:cNvSpPr/>
          <p:nvPr/>
        </p:nvSpPr>
        <p:spPr>
          <a:xfrm>
            <a:off x="5082840" y="2913120"/>
            <a:ext cx="388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none" strike="noStrike">
                <a:solidFill>
                  <a:srgbClr val="CC0000"/>
                </a:solidFill>
                <a:effectLst/>
                <a:uFillTx/>
                <a:latin typeface="Century Gothic"/>
              </a:rPr>
              <a:t>+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10" name="TextBox 39"/>
          <p:cNvSpPr/>
          <p:nvPr/>
        </p:nvSpPr>
        <p:spPr>
          <a:xfrm>
            <a:off x="383760" y="274680"/>
            <a:ext cx="8348040" cy="520920"/>
          </a:xfrm>
          <a:prstGeom prst="rect">
            <a:avLst/>
          </a:prstGeom>
          <a:solidFill>
            <a:srgbClr val="BFBFBF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Common Straight Strategies for Exam Questions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Rectangle 21"/>
          <p:cNvSpPr/>
          <p:nvPr/>
        </p:nvSpPr>
        <p:spPr>
          <a:xfrm>
            <a:off x="4479840" y="-230040"/>
            <a:ext cx="184320" cy="46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12" name="PlaceHolder 1"/>
          <p:cNvSpPr>
            <a:spLocks noGrp="1"/>
          </p:cNvSpPr>
          <p:nvPr>
            <p:ph type="title"/>
          </p:nvPr>
        </p:nvSpPr>
        <p:spPr>
          <a:xfrm>
            <a:off x="821880" y="182520"/>
            <a:ext cx="7543800" cy="884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Straight Line Theory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13" name="Picture 2"/>
          <p:cNvPicPr/>
          <p:nvPr/>
        </p:nvPicPr>
        <p:blipFill>
          <a:blip r:embed="rId1"/>
          <a:stretch/>
        </p:blipFill>
        <p:spPr>
          <a:xfrm>
            <a:off x="46080" y="966960"/>
            <a:ext cx="9026640" cy="2736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14" name="Picture 3"/>
          <p:cNvPicPr/>
          <p:nvPr/>
        </p:nvPicPr>
        <p:blipFill>
          <a:blip r:embed="rId2"/>
          <a:srcRect l="0" t="1901" r="0" b="0"/>
          <a:stretch/>
        </p:blipFill>
        <p:spPr>
          <a:xfrm>
            <a:off x="0" y="3978360"/>
            <a:ext cx="8977320" cy="1752480"/>
          </a:xfrm>
          <a:prstGeom prst="rect">
            <a:avLst/>
          </a:prstGeom>
          <a:noFill/>
          <a:ln w="0">
            <a:noFill/>
          </a:ln>
        </p:spPr>
      </p:pic>
    </p:spTree>
  </p:cSld>
  <p:timing>
    <p:tnLst>
      <p:par>
        <p:cTn id="1106" dur="indefinite" restart="never" nodeType="tmRoot">
          <p:childTnLst>
            <p:seq>
              <p:cTn id="1107" dur="indefinite" nodeType="mainSeq">
                <p:childTnLst>
                  <p:par>
                    <p:cTn id="1108" fill="hold">
                      <p:stCondLst>
                        <p:cond delay="indefinite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Rectangle 21"/>
          <p:cNvSpPr/>
          <p:nvPr/>
        </p:nvSpPr>
        <p:spPr>
          <a:xfrm>
            <a:off x="4479840" y="-230040"/>
            <a:ext cx="184320" cy="46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16" name="PlaceHolder 1"/>
          <p:cNvSpPr>
            <a:spLocks noGrp="1"/>
          </p:cNvSpPr>
          <p:nvPr>
            <p:ph type="title"/>
          </p:nvPr>
        </p:nvSpPr>
        <p:spPr>
          <a:xfrm>
            <a:off x="821880" y="182520"/>
            <a:ext cx="7543800" cy="884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Straight Line Theory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17" name="Picture 2"/>
          <p:cNvPicPr/>
          <p:nvPr/>
        </p:nvPicPr>
        <p:blipFill>
          <a:blip r:embed="rId1"/>
          <a:stretch/>
        </p:blipFill>
        <p:spPr>
          <a:xfrm>
            <a:off x="128520" y="1193760"/>
            <a:ext cx="8915400" cy="665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18" name="Picture 3"/>
          <p:cNvPicPr/>
          <p:nvPr/>
        </p:nvPicPr>
        <p:blipFill>
          <a:blip r:embed="rId2"/>
          <a:stretch/>
        </p:blipFill>
        <p:spPr>
          <a:xfrm>
            <a:off x="330120" y="2549520"/>
            <a:ext cx="8487000" cy="162576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Questions</a:t>
            </a:r>
            <a:endParaRPr lang="en-US" sz="4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214" name="Rectangle 21"/>
          <p:cNvSpPr/>
          <p:nvPr/>
        </p:nvSpPr>
        <p:spPr>
          <a:xfrm>
            <a:off x="0" y="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-46440" rIns="90000" bIns="-46440" anchor="ctr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15" name="TextBox 10"/>
          <p:cNvSpPr/>
          <p:nvPr/>
        </p:nvSpPr>
        <p:spPr>
          <a:xfrm>
            <a:off x="950040" y="1990800"/>
            <a:ext cx="8075880" cy="50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68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7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Find the gradient and y – intercept for equations.</a:t>
            </a:r>
            <a:endParaRPr lang="en-US" sz="27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16" name="TextBox 11"/>
          <p:cNvSpPr/>
          <p:nvPr/>
        </p:nvSpPr>
        <p:spPr>
          <a:xfrm>
            <a:off x="853560" y="3016080"/>
            <a:ext cx="38383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(a)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4x + 2y + 10 = 0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17" name="TextBox 12"/>
          <p:cNvSpPr/>
          <p:nvPr/>
        </p:nvSpPr>
        <p:spPr>
          <a:xfrm>
            <a:off x="928080" y="4092480"/>
            <a:ext cx="38383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(b)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3x - 5y + 1 = 0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18" name="TextBox 13"/>
          <p:cNvSpPr/>
          <p:nvPr/>
        </p:nvSpPr>
        <p:spPr>
          <a:xfrm>
            <a:off x="954000" y="5099040"/>
            <a:ext cx="38383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(c)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4 - x – 3y = 0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19" name="TextBox 14"/>
          <p:cNvSpPr/>
          <p:nvPr/>
        </p:nvSpPr>
        <p:spPr>
          <a:xfrm>
            <a:off x="5912640" y="3016080"/>
            <a:ext cx="29239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m = -2    c = -5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20" name="TextBox 15"/>
          <p:cNvSpPr/>
          <p:nvPr/>
        </p:nvSpPr>
        <p:spPr>
          <a:xfrm>
            <a:off x="5516640" y="4092480"/>
            <a:ext cx="38383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m = 3/5    c = 1/5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21" name="TextBox 16"/>
          <p:cNvSpPr/>
          <p:nvPr/>
        </p:nvSpPr>
        <p:spPr>
          <a:xfrm>
            <a:off x="5619240" y="5099040"/>
            <a:ext cx="38383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m = - 1/3    c = 4/3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22" name="Rounded Rectangle 17"/>
          <p:cNvSpPr/>
          <p:nvPr/>
        </p:nvSpPr>
        <p:spPr>
          <a:xfrm>
            <a:off x="6324480" y="5927760"/>
            <a:ext cx="2149560" cy="644400"/>
          </a:xfrm>
          <a:prstGeom prst="roundRect">
            <a:avLst>
              <a:gd name="adj" fmla="val 16667"/>
            </a:avLst>
          </a:prstGeom>
          <a:solidFill>
            <a:srgbClr val="4D4D4D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Demo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p:timing>
    <p:tnLst>
      <p:par>
        <p:cTn id="162" dur="indefinite" restart="never" nodeType="tmRoot">
          <p:childTnLst>
            <p:seq>
              <p:cTn id="163" dur="indefinite" nodeType="mainSeq">
                <p:childTnLst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8" dur="8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9" dur="8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8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5" dur="8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6" dur="8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8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2" dur="8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3" dur="8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8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Rectangle 21"/>
          <p:cNvSpPr/>
          <p:nvPr/>
        </p:nvSpPr>
        <p:spPr>
          <a:xfrm>
            <a:off x="0" y="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-46440" rIns="90000" bIns="-46440" anchor="ctr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20" name="TextBox 4"/>
          <p:cNvSpPr/>
          <p:nvPr/>
        </p:nvSpPr>
        <p:spPr>
          <a:xfrm>
            <a:off x="2885400" y="625320"/>
            <a:ext cx="327636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Median Line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21" name="TextBox 5"/>
          <p:cNvSpPr/>
          <p:nvPr/>
        </p:nvSpPr>
        <p:spPr>
          <a:xfrm>
            <a:off x="3558600" y="3046320"/>
            <a:ext cx="2296080" cy="19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9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 1.8</a:t>
            </a:r>
            <a:endParaRPr lang="en-US" sz="4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29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Page 12</a:t>
            </a:r>
            <a:endParaRPr lang="en-US" sz="4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Rectangle 21"/>
          <p:cNvSpPr/>
          <p:nvPr/>
        </p:nvSpPr>
        <p:spPr>
          <a:xfrm>
            <a:off x="4479840" y="-230040"/>
            <a:ext cx="184320" cy="46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23" name="PlaceHolder 1"/>
          <p:cNvSpPr>
            <a:spLocks noGrp="1"/>
          </p:cNvSpPr>
          <p:nvPr>
            <p:ph type="title"/>
          </p:nvPr>
        </p:nvSpPr>
        <p:spPr>
          <a:xfrm>
            <a:off x="821880" y="182520"/>
            <a:ext cx="7543800" cy="884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Straight Line Theory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24" name="Picture 2"/>
          <p:cNvPicPr/>
          <p:nvPr/>
        </p:nvPicPr>
        <p:blipFill>
          <a:blip r:embed="rId1"/>
          <a:stretch/>
        </p:blipFill>
        <p:spPr>
          <a:xfrm>
            <a:off x="0" y="1012680"/>
            <a:ext cx="9036000" cy="2644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25" name="Picture 3"/>
          <p:cNvPicPr/>
          <p:nvPr/>
        </p:nvPicPr>
        <p:blipFill>
          <a:blip r:embed="rId2"/>
          <a:stretch/>
        </p:blipFill>
        <p:spPr>
          <a:xfrm>
            <a:off x="0" y="3730680"/>
            <a:ext cx="9086760" cy="1801800"/>
          </a:xfrm>
          <a:prstGeom prst="rect">
            <a:avLst/>
          </a:prstGeom>
          <a:noFill/>
          <a:ln w="0">
            <a:noFill/>
          </a:ln>
        </p:spPr>
      </p:pic>
    </p:spTree>
  </p:cSld>
  <p:timing>
    <p:tnLst>
      <p:par>
        <p:cTn id="1112" dur="indefinite" restart="never" nodeType="tmRoot">
          <p:childTnLst>
            <p:seq>
              <p:cTn id="1113" dur="indefinite" nodeType="mainSeq">
                <p:childTnLst>
                  <p:par>
                    <p:cTn id="1114" fill="hold">
                      <p:stCondLst>
                        <p:cond delay="indefinite"/>
                      </p:stCondLst>
                      <p:childTnLst>
                        <p:par>
                          <p:cTn id="1115" fill="hold">
                            <p:stCondLst>
                              <p:cond delay="0"/>
                            </p:stCondLst>
                            <p:childTnLst>
                              <p:par>
                                <p:cTn id="111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Rectangle 21"/>
          <p:cNvSpPr/>
          <p:nvPr/>
        </p:nvSpPr>
        <p:spPr>
          <a:xfrm>
            <a:off x="4479840" y="-230040"/>
            <a:ext cx="184320" cy="46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27" name="PlaceHolder 1"/>
          <p:cNvSpPr>
            <a:spLocks noGrp="1"/>
          </p:cNvSpPr>
          <p:nvPr>
            <p:ph type="title"/>
          </p:nvPr>
        </p:nvSpPr>
        <p:spPr>
          <a:xfrm>
            <a:off x="821880" y="182520"/>
            <a:ext cx="7543800" cy="884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Straight Line Theory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28" name="Picture 2"/>
          <p:cNvPicPr/>
          <p:nvPr/>
        </p:nvPicPr>
        <p:blipFill>
          <a:blip r:embed="rId1"/>
          <a:stretch/>
        </p:blipFill>
        <p:spPr>
          <a:xfrm>
            <a:off x="0" y="941400"/>
            <a:ext cx="9091440" cy="2685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29" name="Picture 3"/>
          <p:cNvPicPr/>
          <p:nvPr/>
        </p:nvPicPr>
        <p:blipFill>
          <a:blip r:embed="rId2"/>
          <a:srcRect l="1710" t="3603" r="48963" b="9180"/>
          <a:stretch/>
        </p:blipFill>
        <p:spPr>
          <a:xfrm>
            <a:off x="276120" y="2835360"/>
            <a:ext cx="4021200" cy="3900240"/>
          </a:xfrm>
          <a:prstGeom prst="rect">
            <a:avLst/>
          </a:prstGeom>
          <a:noFill/>
          <a:ln w="38160">
            <a:solidFill>
              <a:srgbClr val="A6A6A6"/>
            </a:solidFill>
            <a:miter/>
          </a:ln>
        </p:spPr>
      </p:pic>
    </p:spTree>
  </p:cSld>
  <p:timing>
    <p:tnLst>
      <p:par>
        <p:cTn id="1118" dur="indefinite" restart="never" nodeType="tmRoot">
          <p:childTnLst>
            <p:seq>
              <p:cTn id="1119" dur="indefinite" nodeType="mainSeq">
                <p:childTnLst>
                  <p:par>
                    <p:cTn id="1120" fill="hold">
                      <p:stCondLst>
                        <p:cond delay="indefinite"/>
                      </p:stCondLst>
                      <p:childTnLst>
                        <p:par>
                          <p:cTn id="1121" fill="hold">
                            <p:stCondLst>
                              <p:cond delay="0"/>
                            </p:stCondLst>
                            <p:childTnLst>
                              <p:par>
                                <p:cTn id="112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Rectangle 21"/>
          <p:cNvSpPr/>
          <p:nvPr/>
        </p:nvSpPr>
        <p:spPr>
          <a:xfrm>
            <a:off x="4479840" y="-230040"/>
            <a:ext cx="184320" cy="46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31" name="PlaceHolder 1"/>
          <p:cNvSpPr>
            <a:spLocks noGrp="1"/>
          </p:cNvSpPr>
          <p:nvPr>
            <p:ph type="title"/>
          </p:nvPr>
        </p:nvSpPr>
        <p:spPr>
          <a:xfrm>
            <a:off x="821880" y="182520"/>
            <a:ext cx="7543800" cy="884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Straight Line Theory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32" name="Picture 2"/>
          <p:cNvPicPr/>
          <p:nvPr/>
        </p:nvPicPr>
        <p:blipFill>
          <a:blip r:embed="rId1"/>
          <a:stretch/>
        </p:blipFill>
        <p:spPr>
          <a:xfrm>
            <a:off x="190440" y="938160"/>
            <a:ext cx="8305920" cy="3152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33" name="Picture 3"/>
          <p:cNvPicPr/>
          <p:nvPr/>
        </p:nvPicPr>
        <p:blipFill>
          <a:blip r:embed="rId2"/>
          <a:stretch/>
        </p:blipFill>
        <p:spPr>
          <a:xfrm>
            <a:off x="289080" y="4211640"/>
            <a:ext cx="7178400" cy="2519280"/>
          </a:xfrm>
          <a:prstGeom prst="rect">
            <a:avLst/>
          </a:prstGeom>
          <a:noFill/>
          <a:ln w="0">
            <a:noFill/>
          </a:ln>
        </p:spPr>
      </p:pic>
    </p:spTree>
  </p:cSld>
  <p:timing>
    <p:tnLst>
      <p:par>
        <p:cTn id="1124" dur="indefinite" restart="never" nodeType="tmRoot">
          <p:childTnLst>
            <p:seq>
              <p:cTn id="1125" dur="indefinite" nodeType="mainSeq">
                <p:childTnLst>
                  <p:par>
                    <p:cTn id="1126" fill="hold">
                      <p:stCondLst>
                        <p:cond delay="indefinite"/>
                      </p:stCondLst>
                      <p:childTnLst>
                        <p:par>
                          <p:cTn id="1127" fill="hold">
                            <p:stCondLst>
                              <p:cond delay="0"/>
                            </p:stCondLst>
                            <p:childTnLst>
                              <p:par>
                                <p:cTn id="112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Rectangle 21"/>
          <p:cNvSpPr/>
          <p:nvPr/>
        </p:nvSpPr>
        <p:spPr>
          <a:xfrm>
            <a:off x="0" y="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-46440" rIns="90000" bIns="-46440" anchor="ctr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35" name="TextBox 4"/>
          <p:cNvSpPr/>
          <p:nvPr/>
        </p:nvSpPr>
        <p:spPr>
          <a:xfrm>
            <a:off x="2010600" y="625320"/>
            <a:ext cx="495900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Intersecting Point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36" name="TextBox 5"/>
          <p:cNvSpPr/>
          <p:nvPr/>
        </p:nvSpPr>
        <p:spPr>
          <a:xfrm>
            <a:off x="3792240" y="2930400"/>
            <a:ext cx="2296080" cy="19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9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 1.9</a:t>
            </a:r>
            <a:endParaRPr lang="en-US" sz="4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29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Page 14</a:t>
            </a:r>
            <a:endParaRPr lang="en-US" sz="4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Rectangle 4"/>
          <p:cNvSpPr/>
          <p:nvPr/>
        </p:nvSpPr>
        <p:spPr>
          <a:xfrm>
            <a:off x="914400" y="314280"/>
            <a:ext cx="7477200" cy="825480"/>
          </a:xfrm>
          <a:prstGeom prst="rect">
            <a:avLst/>
          </a:prstGeom>
          <a:noFill/>
          <a:ln w="57240">
            <a:solidFill>
              <a:srgbClr val="7F7F7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Any number of lines are said to be </a:t>
            </a:r>
            <a:r>
              <a:rPr lang="en-GB" sz="2400" b="1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concurrent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 if there is a point through</a:t>
            </a:r>
            <a:r>
              <a:rPr lang="en-GB" sz="2400" b="1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which they all pass.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38" name="Rectangle 5"/>
          <p:cNvSpPr/>
          <p:nvPr/>
        </p:nvSpPr>
        <p:spPr>
          <a:xfrm>
            <a:off x="717480" y="1366920"/>
            <a:ext cx="805032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For three lines to be concurrent,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they must all pass through a single point.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739" name="Picture 2"/>
          <p:cNvPicPr/>
          <p:nvPr/>
        </p:nvPicPr>
        <p:blipFill>
          <a:blip r:embed="rId1"/>
          <a:srcRect l="0" t="0" r="54253" b="51037"/>
          <a:stretch/>
        </p:blipFill>
        <p:spPr>
          <a:xfrm>
            <a:off x="1413000" y="2233440"/>
            <a:ext cx="3092400" cy="2265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40" name="Picture 2"/>
          <p:cNvPicPr/>
          <p:nvPr/>
        </p:nvPicPr>
        <p:blipFill>
          <a:blip r:embed="rId2"/>
          <a:srcRect l="54403" t="0" r="3500" b="51139"/>
          <a:stretch/>
        </p:blipFill>
        <p:spPr>
          <a:xfrm>
            <a:off x="5243400" y="2233440"/>
            <a:ext cx="2846520" cy="2259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41" name="Picture 2"/>
          <p:cNvPicPr/>
          <p:nvPr/>
        </p:nvPicPr>
        <p:blipFill>
          <a:blip r:embed="rId3"/>
          <a:srcRect l="3066" t="50989" r="53091" b="0"/>
          <a:stretch/>
        </p:blipFill>
        <p:spPr>
          <a:xfrm>
            <a:off x="1476360" y="4532400"/>
            <a:ext cx="2965320" cy="2266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42" name="Picture 2"/>
          <p:cNvPicPr/>
          <p:nvPr/>
        </p:nvPicPr>
        <p:blipFill>
          <a:blip r:embed="rId4"/>
          <a:srcRect l="56003" t="51208" r="5604" b="1596"/>
          <a:stretch/>
        </p:blipFill>
        <p:spPr>
          <a:xfrm>
            <a:off x="5369040" y="4532400"/>
            <a:ext cx="2595600" cy="2182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43" name="Rounded Rectangle 41"/>
          <p:cNvSpPr/>
          <p:nvPr/>
        </p:nvSpPr>
        <p:spPr>
          <a:xfrm>
            <a:off x="100080" y="5121360"/>
            <a:ext cx="1728720" cy="529560"/>
          </a:xfrm>
          <a:prstGeom prst="roundRect">
            <a:avLst>
              <a:gd name="adj" fmla="val 16667"/>
            </a:avLst>
          </a:prstGeom>
          <a:solidFill>
            <a:srgbClr val="4D4D4D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Perpendicular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Bisector Intersection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44" name="Rounded Rectangle 41"/>
          <p:cNvSpPr/>
          <p:nvPr/>
        </p:nvSpPr>
        <p:spPr>
          <a:xfrm>
            <a:off x="249120" y="3078000"/>
            <a:ext cx="1497240" cy="529560"/>
          </a:xfrm>
          <a:prstGeom prst="roundRect">
            <a:avLst>
              <a:gd name="adj" fmla="val 16667"/>
            </a:avLst>
          </a:prstGeom>
          <a:solidFill>
            <a:srgbClr val="4D4D4D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Median Line 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Intersection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45" name="Rounded Rectangle 41"/>
          <p:cNvSpPr/>
          <p:nvPr/>
        </p:nvSpPr>
        <p:spPr>
          <a:xfrm>
            <a:off x="7315200" y="2416320"/>
            <a:ext cx="1379520" cy="529560"/>
          </a:xfrm>
          <a:prstGeom prst="roundRect">
            <a:avLst>
              <a:gd name="adj" fmla="val 16667"/>
            </a:avLst>
          </a:prstGeom>
          <a:solidFill>
            <a:srgbClr val="4D4D4D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Altitude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Intersection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30" dur="indefinite" restart="never" nodeType="tmRoot">
          <p:childTnLst>
            <p:seq>
              <p:cTn id="1131" dur="indefinite" nodeType="mainSeq">
                <p:childTnLst>
                  <p:par>
                    <p:cTn id="1132" fill="hold">
                      <p:stCondLst>
                        <p:cond delay="indefinite"/>
                      </p:stCondLst>
                      <p:childTnLst>
                        <p:par>
                          <p:cTn id="1133" fill="hold">
                            <p:stCondLst>
                              <p:cond delay="0"/>
                            </p:stCondLst>
                            <p:childTnLst>
                              <p:par>
                                <p:cTn id="113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36" dur="80"/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37" dur="80"/>
                                        <p:tgtEl>
                                          <p:spTgt spid="7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8" dur="80"/>
                                        <p:tgtEl>
                                          <p:spTgt spid="7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9" fill="hold">
                      <p:stCondLst>
                        <p:cond delay="indefinite"/>
                      </p:stCondLst>
                      <p:childTnLst>
                        <p:par>
                          <p:cTn id="1140" fill="hold">
                            <p:stCondLst>
                              <p:cond delay="0"/>
                            </p:stCondLst>
                            <p:childTnLst>
                              <p:par>
                                <p:cTn id="1141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43" dur="5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44" dur="5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45" dur="5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6" fill="hold">
                      <p:stCondLst>
                        <p:cond delay="indefinite"/>
                      </p:stCondLst>
                      <p:childTnLst>
                        <p:par>
                          <p:cTn id="1147" fill="hold">
                            <p:stCondLst>
                              <p:cond delay="0"/>
                            </p:stCondLst>
                            <p:childTnLst>
                              <p:par>
                                <p:cTn id="114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54" dur="500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55" dur="500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56" dur="5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7" fill="hold">
                      <p:stCondLst>
                        <p:cond delay="indefinite"/>
                      </p:stCondLst>
                      <p:childTnLst>
                        <p:par>
                          <p:cTn id="1158" fill="hold">
                            <p:stCondLst>
                              <p:cond delay="0"/>
                            </p:stCondLst>
                            <p:childTnLst>
                              <p:par>
                                <p:cTn id="11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1" fill="hold">
                      <p:stCondLst>
                        <p:cond delay="indefinite"/>
                      </p:stCondLst>
                      <p:childTnLst>
                        <p:par>
                          <p:cTn id="1162" fill="hold">
                            <p:stCondLst>
                              <p:cond delay="0"/>
                            </p:stCondLst>
                            <p:childTnLst>
                              <p:par>
                                <p:cTn id="1163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5" dur="5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6" dur="5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1" presetClass="entr" fill="hold" nodeType="clickEffect" repeatCount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1" fill="hold">
                      <p:stCondLst>
                        <p:cond delay="indefinite"/>
                      </p:stCondLst>
                      <p:childTnLst>
                        <p:par>
                          <p:cTn id="1172" fill="hold">
                            <p:stCondLst>
                              <p:cond delay="0"/>
                            </p:stCondLst>
                            <p:childTnLst>
                              <p:par>
                                <p:cTn id="1173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5" dur="50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6" dur="50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Rectangle 21"/>
          <p:cNvSpPr/>
          <p:nvPr/>
        </p:nvSpPr>
        <p:spPr>
          <a:xfrm>
            <a:off x="0" y="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-46440" rIns="90000" bIns="-46440" anchor="ctr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47" name="TextBox 4"/>
          <p:cNvSpPr/>
          <p:nvPr/>
        </p:nvSpPr>
        <p:spPr>
          <a:xfrm>
            <a:off x="2174760" y="625320"/>
            <a:ext cx="458640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Concurrent Lines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48" name="TextBox 5"/>
          <p:cNvSpPr/>
          <p:nvPr/>
        </p:nvSpPr>
        <p:spPr>
          <a:xfrm>
            <a:off x="2836800" y="3046320"/>
            <a:ext cx="3914640" cy="19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9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 1.10 &amp; 1.11</a:t>
            </a:r>
            <a:endParaRPr lang="en-US" sz="4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29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Page 10</a:t>
            </a:r>
            <a:endParaRPr lang="en-US" sz="4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Cloud 3"/>
          <p:cNvSpPr/>
          <p:nvPr/>
        </p:nvSpPr>
        <p:spPr>
          <a:xfrm>
            <a:off x="3421080" y="3094200"/>
            <a:ext cx="2743200" cy="914400"/>
          </a:xfrm>
          <a:custGeom>
            <a:avLst/>
            <a:gdLst>
              <a:gd name="textAreaLeft" fmla="*/ 378000 w 2743200"/>
              <a:gd name="textAreaRight" fmla="*/ 2170080 w 2743200"/>
              <a:gd name="textAreaTop" fmla="*/ 137880 h 914400"/>
              <a:gd name="textAreaBottom" fmla="*/ 734040 h 914400"/>
              <a:gd name="GluePoint1X" fmla="*/ 2740914 w 43200"/>
              <a:gd name="GluePoint1Y" fmla="*/ 457200 h 43200"/>
              <a:gd name="GluePoint2X" fmla="*/ 1371600 w 43200"/>
              <a:gd name="GluePoint2Y" fmla="*/ 913426 h 43200"/>
              <a:gd name="GluePoint3X" fmla="*/ 8509 w 43200"/>
              <a:gd name="GluePoint3Y" fmla="*/ 457200 h 43200"/>
              <a:gd name="GluePoint4X" fmla="*/ 1371600 w 43200"/>
              <a:gd name="GluePoint4Y" fmla="*/ 52282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D9D9D9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Straight Line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y = </a:t>
            </a:r>
            <a:r>
              <a:rPr lang="en-GB" sz="18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m</a:t>
            </a:r>
            <a:r>
              <a:rPr lang="en-GB" sz="18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x + c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750" name="Group 65"/>
          <p:cNvGrpSpPr/>
          <p:nvPr/>
        </p:nvGrpSpPr>
        <p:grpSpPr>
          <a:xfrm>
            <a:off x="257040" y="4199040"/>
            <a:ext cx="1219320" cy="885600"/>
            <a:chOff x="257040" y="4199040"/>
            <a:chExt cx="1219320" cy="885600"/>
          </a:xfrm>
        </p:grpSpPr>
        <p:sp>
          <p:nvSpPr>
            <p:cNvPr id="751" name="Line 57"/>
            <p:cNvSpPr/>
            <p:nvPr/>
          </p:nvSpPr>
          <p:spPr>
            <a:xfrm>
              <a:off x="742680" y="4199040"/>
              <a:ext cx="0" cy="8571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head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752" name="Line 58"/>
            <p:cNvSpPr/>
            <p:nvPr/>
          </p:nvSpPr>
          <p:spPr>
            <a:xfrm>
              <a:off x="257040" y="4770360"/>
              <a:ext cx="121932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753" name="Line 59"/>
            <p:cNvSpPr/>
            <p:nvPr/>
          </p:nvSpPr>
          <p:spPr>
            <a:xfrm flipV="1">
              <a:off x="447480" y="4313160"/>
              <a:ext cx="733680" cy="619200"/>
            </a:xfrm>
            <a:prstGeom prst="line">
              <a:avLst/>
            </a:prstGeom>
            <a:ln w="28440">
              <a:solidFill>
                <a:srgbClr val="FF33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754" name="Line 59"/>
            <p:cNvSpPr/>
            <p:nvPr/>
          </p:nvSpPr>
          <p:spPr>
            <a:xfrm flipV="1">
              <a:off x="599760" y="4465440"/>
              <a:ext cx="733680" cy="619200"/>
            </a:xfrm>
            <a:prstGeom prst="line">
              <a:avLst/>
            </a:prstGeom>
            <a:ln w="28440">
              <a:solidFill>
                <a:srgbClr val="FF33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grpSp>
        <p:nvGrpSpPr>
          <p:cNvPr id="755" name="Group 64"/>
          <p:cNvGrpSpPr/>
          <p:nvPr/>
        </p:nvGrpSpPr>
        <p:grpSpPr>
          <a:xfrm>
            <a:off x="216000" y="5388120"/>
            <a:ext cx="1218960" cy="885600"/>
            <a:chOff x="216000" y="5388120"/>
            <a:chExt cx="1218960" cy="885600"/>
          </a:xfrm>
        </p:grpSpPr>
        <p:sp>
          <p:nvSpPr>
            <p:cNvPr id="756" name="Line 57"/>
            <p:cNvSpPr/>
            <p:nvPr/>
          </p:nvSpPr>
          <p:spPr>
            <a:xfrm>
              <a:off x="701640" y="5388120"/>
              <a:ext cx="0" cy="8571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head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757" name="Line 58"/>
            <p:cNvSpPr/>
            <p:nvPr/>
          </p:nvSpPr>
          <p:spPr>
            <a:xfrm>
              <a:off x="216000" y="5959440"/>
              <a:ext cx="121896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758" name="Line 59"/>
            <p:cNvSpPr/>
            <p:nvPr/>
          </p:nvSpPr>
          <p:spPr>
            <a:xfrm>
              <a:off x="588960" y="5635800"/>
              <a:ext cx="561960" cy="561960"/>
            </a:xfrm>
            <a:prstGeom prst="line">
              <a:avLst/>
            </a:prstGeom>
            <a:ln w="28440">
              <a:solidFill>
                <a:srgbClr val="0070C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759" name="Line 59"/>
            <p:cNvSpPr/>
            <p:nvPr/>
          </p:nvSpPr>
          <p:spPr>
            <a:xfrm flipV="1">
              <a:off x="558720" y="5654520"/>
              <a:ext cx="733320" cy="619200"/>
            </a:xfrm>
            <a:prstGeom prst="line">
              <a:avLst/>
            </a:prstGeom>
            <a:ln w="28440">
              <a:solidFill>
                <a:srgbClr val="0070C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760" name="Rectangle 14"/>
            <p:cNvSpPr/>
            <p:nvPr/>
          </p:nvSpPr>
          <p:spPr>
            <a:xfrm rot="2940000">
              <a:off x="871920" y="5852160"/>
              <a:ext cx="115560" cy="104760"/>
            </a:xfrm>
            <a:prstGeom prst="rect">
              <a:avLst/>
            </a:prstGeom>
            <a:solidFill>
              <a:srgbClr val="FF0000"/>
            </a:solidFill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grpSp>
        <p:nvGrpSpPr>
          <p:cNvPr id="761" name="Group 123"/>
          <p:cNvGrpSpPr/>
          <p:nvPr/>
        </p:nvGrpSpPr>
        <p:grpSpPr>
          <a:xfrm>
            <a:off x="3772080" y="4581360"/>
            <a:ext cx="3066840" cy="1390680"/>
            <a:chOff x="3772080" y="4581360"/>
            <a:chExt cx="3066840" cy="1390680"/>
          </a:xfrm>
        </p:grpSpPr>
        <p:pic>
          <p:nvPicPr>
            <p:cNvPr id="762" name="AutoShape 4"/>
            <p:cNvPicPr/>
            <p:nvPr/>
          </p:nvPicPr>
          <p:blipFill>
            <a:blip r:embed="rId1"/>
            <a:stretch/>
          </p:blipFill>
          <p:spPr>
            <a:xfrm>
              <a:off x="3772080" y="4581360"/>
              <a:ext cx="3066840" cy="13906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763" name="Text Box 7"/>
            <p:cNvPicPr/>
            <p:nvPr/>
          </p:nvPicPr>
          <p:blipFill>
            <a:blip r:embed="rId2"/>
            <a:stretch/>
          </p:blipFill>
          <p:spPr>
            <a:xfrm>
              <a:off x="4165200" y="5175720"/>
              <a:ext cx="2111040" cy="577800"/>
            </a:xfrm>
            <a:prstGeom prst="rect">
              <a:avLst/>
            </a:prstGeom>
            <a:noFill/>
            <a:ln w="0">
              <a:noFill/>
            </a:ln>
          </p:spPr>
        </p:pic>
        <p:graphicFrame>
          <p:nvGraphicFramePr>
            <p:cNvPr id="764" name="Object 75"/>
            <p:cNvGraphicFramePr/>
            <p:nvPr/>
          </p:nvGraphicFramePr>
          <p:xfrm>
            <a:off x="5542560" y="5179680"/>
            <a:ext cx="819000" cy="2923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765" name="Object 75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5542560" y="5179680"/>
                      <a:ext cx="819000" cy="292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766" name="AutoShape 4"/>
          <p:cNvSpPr/>
          <p:nvPr/>
        </p:nvSpPr>
        <p:spPr>
          <a:xfrm>
            <a:off x="6124680" y="5867280"/>
            <a:ext cx="1714320" cy="495360"/>
          </a:xfrm>
          <a:prstGeom prst="cloudCallout">
            <a:avLst>
              <a:gd name="adj1" fmla="val -73643"/>
              <a:gd name="adj2" fmla="val -204055"/>
            </a:avLst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0000"/>
                </a:solidFill>
                <a:effectLst/>
                <a:uFillTx/>
                <a:latin typeface="Comic Sans MS"/>
                <a:ea typeface="Arial"/>
              </a:rPr>
              <a:t>m</a:t>
            </a: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 = tan </a:t>
            </a:r>
            <a:r>
              <a:rPr lang="el-GR" sz="1400" b="0" u="none" strike="noStrike">
                <a:solidFill>
                  <a:srgbClr val="000000"/>
                </a:solidFill>
                <a:effectLst/>
                <a:uFillTx/>
                <a:latin typeface="Arial Narrow"/>
                <a:ea typeface="Arial"/>
              </a:rPr>
              <a:t>θ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767" name="Group 124"/>
          <p:cNvGrpSpPr/>
          <p:nvPr/>
        </p:nvGrpSpPr>
        <p:grpSpPr>
          <a:xfrm>
            <a:off x="7580160" y="5721480"/>
            <a:ext cx="1219320" cy="857160"/>
            <a:chOff x="7580160" y="5721480"/>
            <a:chExt cx="1219320" cy="857160"/>
          </a:xfrm>
        </p:grpSpPr>
        <p:grpSp>
          <p:nvGrpSpPr>
            <p:cNvPr id="768" name="Group 67"/>
            <p:cNvGrpSpPr/>
            <p:nvPr/>
          </p:nvGrpSpPr>
          <p:grpSpPr>
            <a:xfrm>
              <a:off x="7580160" y="5721480"/>
              <a:ext cx="1219320" cy="857160"/>
              <a:chOff x="7580160" y="5721480"/>
              <a:chExt cx="1219320" cy="857160"/>
            </a:xfrm>
          </p:grpSpPr>
          <p:sp>
            <p:nvSpPr>
              <p:cNvPr id="769" name="Line 57"/>
              <p:cNvSpPr/>
              <p:nvPr/>
            </p:nvSpPr>
            <p:spPr>
              <a:xfrm>
                <a:off x="8065800" y="5721480"/>
                <a:ext cx="0" cy="85716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  <a:head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770" name="Line 58"/>
              <p:cNvSpPr/>
              <p:nvPr/>
            </p:nvSpPr>
            <p:spPr>
              <a:xfrm>
                <a:off x="7580160" y="6311880"/>
                <a:ext cx="1219320" cy="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46800" rIns="90000" bIns="-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771" name="Line 59"/>
              <p:cNvSpPr/>
              <p:nvPr/>
            </p:nvSpPr>
            <p:spPr>
              <a:xfrm flipV="1">
                <a:off x="7856280" y="5940360"/>
                <a:ext cx="733680" cy="619200"/>
              </a:xfrm>
              <a:prstGeom prst="line">
                <a:avLst/>
              </a:prstGeom>
              <a:ln w="28440">
                <a:solidFill>
                  <a:srgbClr val="FF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</p:grpSp>
        <p:sp>
          <p:nvSpPr>
            <p:cNvPr id="772" name="Rectangle 72"/>
            <p:cNvSpPr/>
            <p:nvPr/>
          </p:nvSpPr>
          <p:spPr>
            <a:xfrm>
              <a:off x="8296560" y="6032160"/>
              <a:ext cx="28512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800" b="0" u="none" strike="noStrike">
                  <a:solidFill>
                    <a:srgbClr val="000000"/>
                  </a:solidFill>
                  <a:effectLst/>
                  <a:uFillTx/>
                  <a:latin typeface="Arial Narrow"/>
                  <a:ea typeface="Arial"/>
                </a:rPr>
                <a:t>θ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773" name="AutoShape 4"/>
          <p:cNvSpPr/>
          <p:nvPr/>
        </p:nvSpPr>
        <p:spPr>
          <a:xfrm>
            <a:off x="318960" y="2536920"/>
            <a:ext cx="2424240" cy="871560"/>
          </a:xfrm>
          <a:prstGeom prst="cloudCallout">
            <a:avLst>
              <a:gd name="adj1" fmla="val 84759"/>
              <a:gd name="adj2" fmla="val 69574"/>
            </a:avLst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Possible values for gradient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774" name="Group 74"/>
          <p:cNvGrpSpPr/>
          <p:nvPr/>
        </p:nvGrpSpPr>
        <p:grpSpPr>
          <a:xfrm>
            <a:off x="262080" y="1479600"/>
            <a:ext cx="1218960" cy="941040"/>
            <a:chOff x="262080" y="1479600"/>
            <a:chExt cx="1218960" cy="941040"/>
          </a:xfrm>
        </p:grpSpPr>
        <p:sp>
          <p:nvSpPr>
            <p:cNvPr id="775" name="Line 76"/>
            <p:cNvSpPr/>
            <p:nvPr/>
          </p:nvSpPr>
          <p:spPr>
            <a:xfrm>
              <a:off x="747720" y="1479600"/>
              <a:ext cx="0" cy="8575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head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776" name="Line 77"/>
            <p:cNvSpPr/>
            <p:nvPr/>
          </p:nvSpPr>
          <p:spPr>
            <a:xfrm>
              <a:off x="262080" y="2051280"/>
              <a:ext cx="121896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777" name="Line 78"/>
            <p:cNvSpPr/>
            <p:nvPr/>
          </p:nvSpPr>
          <p:spPr>
            <a:xfrm flipV="1">
              <a:off x="452520" y="1593720"/>
              <a:ext cx="733320" cy="619200"/>
            </a:xfrm>
            <a:prstGeom prst="line">
              <a:avLst/>
            </a:prstGeom>
            <a:ln w="28440">
              <a:solidFill>
                <a:srgbClr val="FF33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778" name="Text Box 79"/>
            <p:cNvSpPr/>
            <p:nvPr/>
          </p:nvSpPr>
          <p:spPr>
            <a:xfrm>
              <a:off x="779400" y="2113200"/>
              <a:ext cx="6026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0" u="none" strike="noStrike">
                  <a:solidFill>
                    <a:srgbClr val="FF0000"/>
                  </a:solidFill>
                  <a:effectLst/>
                  <a:uFillTx/>
                  <a:latin typeface="Comic Sans MS"/>
                  <a:ea typeface="Arial"/>
                </a:rPr>
                <a:t>m</a:t>
              </a:r>
              <a:r>
                <a:rPr lang="en-GB" sz="1400" b="0" u="none" strike="noStrike">
                  <a:solidFill>
                    <a:srgbClr val="39F962"/>
                  </a:solidFill>
                  <a:effectLst/>
                  <a:uFillTx/>
                  <a:latin typeface="Comic Sans MS"/>
                  <a:ea typeface="Arial"/>
                </a:rPr>
                <a:t> </a:t>
              </a:r>
              <a:r>
                <a:rPr lang="en-GB" sz="14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  <a:ea typeface="Arial"/>
                </a:rPr>
                <a:t>&gt; 0</a:t>
              </a:r>
              <a:endParaRPr lang="en-US" sz="1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779" name="Oval 95"/>
            <p:cNvSpPr/>
            <p:nvPr/>
          </p:nvSpPr>
          <p:spPr>
            <a:xfrm>
              <a:off x="698400" y="1924200"/>
              <a:ext cx="88560" cy="8892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206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16200" rIns="90000" bIns="16200" anchor="ctr">
              <a:no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grpSp>
        <p:nvGrpSpPr>
          <p:cNvPr id="780" name="Group 80"/>
          <p:cNvGrpSpPr/>
          <p:nvPr/>
        </p:nvGrpSpPr>
        <p:grpSpPr>
          <a:xfrm>
            <a:off x="197280" y="297000"/>
            <a:ext cx="1472760" cy="857160"/>
            <a:chOff x="197280" y="297000"/>
            <a:chExt cx="1472760" cy="857160"/>
          </a:xfrm>
        </p:grpSpPr>
        <p:sp>
          <p:nvSpPr>
            <p:cNvPr id="781" name="Text Box 75"/>
            <p:cNvSpPr/>
            <p:nvPr/>
          </p:nvSpPr>
          <p:spPr>
            <a:xfrm>
              <a:off x="197280" y="539640"/>
              <a:ext cx="6026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0" u="none" strike="noStrike">
                  <a:solidFill>
                    <a:srgbClr val="FF0000"/>
                  </a:solidFill>
                  <a:effectLst/>
                  <a:uFillTx/>
                  <a:latin typeface="Comic Sans MS"/>
                  <a:ea typeface="Arial"/>
                </a:rPr>
                <a:t>m</a:t>
              </a:r>
              <a:r>
                <a:rPr lang="en-GB" sz="1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  <a:ea typeface="Arial"/>
                </a:rPr>
                <a:t> </a:t>
              </a:r>
              <a:r>
                <a:rPr lang="en-GB" sz="14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  <a:ea typeface="Arial"/>
                </a:rPr>
                <a:t>&lt; 0</a:t>
              </a:r>
              <a:endParaRPr lang="en-US" sz="1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782" name="Line 80"/>
            <p:cNvSpPr/>
            <p:nvPr/>
          </p:nvSpPr>
          <p:spPr>
            <a:xfrm>
              <a:off x="936720" y="297000"/>
              <a:ext cx="0" cy="8571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head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783" name="Line 81"/>
            <p:cNvSpPr/>
            <p:nvPr/>
          </p:nvSpPr>
          <p:spPr>
            <a:xfrm>
              <a:off x="450720" y="868320"/>
              <a:ext cx="121932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784" name="Line 82"/>
            <p:cNvSpPr/>
            <p:nvPr/>
          </p:nvSpPr>
          <p:spPr>
            <a:xfrm>
              <a:off x="584280" y="468360"/>
              <a:ext cx="809640" cy="581040"/>
            </a:xfrm>
            <a:prstGeom prst="line">
              <a:avLst/>
            </a:prstGeom>
            <a:ln w="28440">
              <a:solidFill>
                <a:srgbClr val="0000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785" name="Oval 94"/>
            <p:cNvSpPr/>
            <p:nvPr/>
          </p:nvSpPr>
          <p:spPr>
            <a:xfrm>
              <a:off x="898560" y="676440"/>
              <a:ext cx="69840" cy="6984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2880" rIns="90000" bIns="2880" anchor="ctr">
              <a:no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grpSp>
        <p:nvGrpSpPr>
          <p:cNvPr id="786" name="Group 86"/>
          <p:cNvGrpSpPr/>
          <p:nvPr/>
        </p:nvGrpSpPr>
        <p:grpSpPr>
          <a:xfrm>
            <a:off x="1728720" y="1573200"/>
            <a:ext cx="1521000" cy="857160"/>
            <a:chOff x="1728720" y="1573200"/>
            <a:chExt cx="1521000" cy="857160"/>
          </a:xfrm>
        </p:grpSpPr>
        <p:sp>
          <p:nvSpPr>
            <p:cNvPr id="787" name="Line 83"/>
            <p:cNvSpPr/>
            <p:nvPr/>
          </p:nvSpPr>
          <p:spPr>
            <a:xfrm>
              <a:off x="2516040" y="1573200"/>
              <a:ext cx="0" cy="8571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head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788" name="Line 84"/>
            <p:cNvSpPr/>
            <p:nvPr/>
          </p:nvSpPr>
          <p:spPr>
            <a:xfrm>
              <a:off x="2030400" y="2144520"/>
              <a:ext cx="121932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789" name="Line 85"/>
            <p:cNvSpPr/>
            <p:nvPr/>
          </p:nvSpPr>
          <p:spPr>
            <a:xfrm>
              <a:off x="1982520" y="2001600"/>
              <a:ext cx="1152720" cy="0"/>
            </a:xfrm>
            <a:prstGeom prst="line">
              <a:avLst/>
            </a:prstGeom>
            <a:ln w="28440">
              <a:solidFill>
                <a:srgbClr val="DC56B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790" name="Text Box 86"/>
            <p:cNvSpPr/>
            <p:nvPr/>
          </p:nvSpPr>
          <p:spPr>
            <a:xfrm>
              <a:off x="1728720" y="1711080"/>
              <a:ext cx="62568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0" u="none" strike="noStrike">
                  <a:solidFill>
                    <a:srgbClr val="FF0000"/>
                  </a:solidFill>
                  <a:effectLst/>
                  <a:uFillTx/>
                  <a:latin typeface="Comic Sans MS"/>
                  <a:ea typeface="Arial"/>
                </a:rPr>
                <a:t>m</a:t>
              </a:r>
              <a:r>
                <a:rPr lang="en-GB" sz="1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  <a:ea typeface="Arial"/>
                </a:rPr>
                <a:t> </a:t>
              </a:r>
              <a:r>
                <a:rPr lang="en-GB" sz="14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  <a:ea typeface="Arial"/>
                </a:rPr>
                <a:t>= 0</a:t>
              </a:r>
              <a:endParaRPr lang="en-US" sz="1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791" name="Oval 93"/>
            <p:cNvSpPr/>
            <p:nvPr/>
          </p:nvSpPr>
          <p:spPr>
            <a:xfrm>
              <a:off x="2476080" y="1941840"/>
              <a:ext cx="88920" cy="8892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16200" rIns="90000" bIns="16200" anchor="ctr">
              <a:no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grpSp>
        <p:nvGrpSpPr>
          <p:cNvPr id="792" name="Group 93"/>
          <p:cNvGrpSpPr/>
          <p:nvPr/>
        </p:nvGrpSpPr>
        <p:grpSpPr>
          <a:xfrm>
            <a:off x="1925640" y="249120"/>
            <a:ext cx="1845720" cy="1261800"/>
            <a:chOff x="1925640" y="249120"/>
            <a:chExt cx="1845720" cy="1261800"/>
          </a:xfrm>
        </p:grpSpPr>
        <p:sp>
          <p:nvSpPr>
            <p:cNvPr id="793" name="Line 87"/>
            <p:cNvSpPr/>
            <p:nvPr/>
          </p:nvSpPr>
          <p:spPr>
            <a:xfrm>
              <a:off x="2411640" y="283680"/>
              <a:ext cx="0" cy="8575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head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794" name="Line 88"/>
            <p:cNvSpPr/>
            <p:nvPr/>
          </p:nvSpPr>
          <p:spPr>
            <a:xfrm>
              <a:off x="1925640" y="855720"/>
              <a:ext cx="122004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795" name="Line 89"/>
            <p:cNvSpPr/>
            <p:nvPr/>
          </p:nvSpPr>
          <p:spPr>
            <a:xfrm flipH="1" flipV="1">
              <a:off x="2715120" y="249120"/>
              <a:ext cx="1080" cy="949680"/>
            </a:xfrm>
            <a:prstGeom prst="line">
              <a:avLst/>
            </a:prstGeom>
            <a:ln w="28440">
              <a:solidFill>
                <a:srgbClr val="00206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796" name="Text Box 90"/>
            <p:cNvSpPr/>
            <p:nvPr/>
          </p:nvSpPr>
          <p:spPr>
            <a:xfrm>
              <a:off x="2429640" y="1203480"/>
              <a:ext cx="134172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0" u="none" strike="noStrike">
                  <a:solidFill>
                    <a:srgbClr val="FF0000"/>
                  </a:solidFill>
                  <a:effectLst/>
                  <a:uFillTx/>
                  <a:latin typeface="Comic Sans MS"/>
                  <a:ea typeface="Arial"/>
                </a:rPr>
                <a:t>m</a:t>
              </a:r>
              <a:r>
                <a:rPr lang="en-GB" sz="1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  <a:ea typeface="Arial"/>
                </a:rPr>
                <a:t> </a:t>
              </a:r>
              <a:r>
                <a:rPr lang="en-GB" sz="14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  <a:ea typeface="Arial"/>
                </a:rPr>
                <a:t>= undefined</a:t>
              </a:r>
              <a:endParaRPr lang="en-US" sz="1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797" name="Oval 91"/>
            <p:cNvSpPr/>
            <p:nvPr/>
          </p:nvSpPr>
          <p:spPr>
            <a:xfrm>
              <a:off x="2665800" y="812880"/>
              <a:ext cx="88920" cy="8892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16200" rIns="90000" bIns="16200" anchor="ctr">
              <a:no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grpSp>
        <p:nvGrpSpPr>
          <p:cNvPr id="798" name="Group 125"/>
          <p:cNvGrpSpPr/>
          <p:nvPr/>
        </p:nvGrpSpPr>
        <p:grpSpPr>
          <a:xfrm>
            <a:off x="3478320" y="192240"/>
            <a:ext cx="2800080" cy="1314360"/>
            <a:chOff x="3478320" y="192240"/>
            <a:chExt cx="2800080" cy="1314360"/>
          </a:xfrm>
        </p:grpSpPr>
        <p:pic>
          <p:nvPicPr>
            <p:cNvPr id="799" name="Group 22"/>
            <p:cNvPicPr/>
            <p:nvPr/>
          </p:nvPicPr>
          <p:blipFill>
            <a:blip r:embed="rId5"/>
            <a:stretch/>
          </p:blipFill>
          <p:spPr>
            <a:xfrm>
              <a:off x="3478320" y="192240"/>
              <a:ext cx="2800080" cy="1314360"/>
            </a:xfrm>
            <a:prstGeom prst="rect">
              <a:avLst/>
            </a:prstGeom>
            <a:noFill/>
            <a:ln w="0">
              <a:noFill/>
            </a:ln>
          </p:spPr>
        </p:pic>
        <p:graphicFrame>
          <p:nvGraphicFramePr>
            <p:cNvPr id="800" name="Object 76"/>
            <p:cNvGraphicFramePr/>
            <p:nvPr/>
          </p:nvGraphicFramePr>
          <p:xfrm>
            <a:off x="3876840" y="538560"/>
            <a:ext cx="1827000" cy="128160"/>
          </p:xfrm>
          <a:graphic>
            <a:graphicData uri="http://schemas.openxmlformats.org/presentationml/2006/ole">
              <p:oleObj r:id="rId6" spid="">
                <p:embed/>
                <p:pic>
                  <p:nvPicPr>
                    <p:cNvPr id="801" name="Object 76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876840" y="538560"/>
                      <a:ext cx="1827000" cy="12816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802" name="AutoShape 4"/>
          <p:cNvSpPr/>
          <p:nvPr/>
        </p:nvSpPr>
        <p:spPr>
          <a:xfrm>
            <a:off x="1150920" y="5707080"/>
            <a:ext cx="3333600" cy="942840"/>
          </a:xfrm>
          <a:prstGeom prst="cloudCallout">
            <a:avLst>
              <a:gd name="adj1" fmla="val 48476"/>
              <a:gd name="adj2" fmla="val -107222"/>
            </a:avLst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For Perpendicular lines the following is true.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m</a:t>
            </a:r>
            <a:r>
              <a:rPr lang="en-GB" sz="1400" b="0" u="none" strike="noStrike" baseline="-25000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1</a:t>
            </a: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.m</a:t>
            </a:r>
            <a:r>
              <a:rPr lang="en-GB" sz="1400" b="0" u="none" strike="noStrike" baseline="-25000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2</a:t>
            </a: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 = -1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03" name="AutoShape 4"/>
          <p:cNvSpPr/>
          <p:nvPr/>
        </p:nvSpPr>
        <p:spPr>
          <a:xfrm>
            <a:off x="1400040" y="4390920"/>
            <a:ext cx="2400480" cy="1314720"/>
          </a:xfrm>
          <a:prstGeom prst="cloudCallout">
            <a:avLst>
              <a:gd name="adj1" fmla="val 68453"/>
              <a:gd name="adj2" fmla="val -1574"/>
            </a:avLst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Parallel lines have same gradient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804" name="Group 127"/>
          <p:cNvPicPr/>
          <p:nvPr/>
        </p:nvPicPr>
        <p:blipFill>
          <a:blip r:embed="rId8"/>
          <a:stretch/>
        </p:blipFill>
        <p:spPr>
          <a:xfrm>
            <a:off x="5675400" y="3017880"/>
            <a:ext cx="3219480" cy="200484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805" name="Group 87"/>
          <p:cNvGrpSpPr/>
          <p:nvPr/>
        </p:nvGrpSpPr>
        <p:grpSpPr>
          <a:xfrm>
            <a:off x="5877000" y="262080"/>
            <a:ext cx="3267000" cy="2628720"/>
            <a:chOff x="5877000" y="262080"/>
            <a:chExt cx="3267000" cy="2628720"/>
          </a:xfrm>
        </p:grpSpPr>
        <p:pic>
          <p:nvPicPr>
            <p:cNvPr id="806" name="Group 126"/>
            <p:cNvPicPr/>
            <p:nvPr/>
          </p:nvPicPr>
          <p:blipFill>
            <a:blip r:embed="rId9"/>
            <a:stretch/>
          </p:blipFill>
          <p:spPr>
            <a:xfrm>
              <a:off x="5877000" y="262080"/>
              <a:ext cx="3267000" cy="26287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807" name="Rectangle 76"/>
            <p:cNvSpPr/>
            <p:nvPr/>
          </p:nvSpPr>
          <p:spPr>
            <a:xfrm>
              <a:off x="7109280" y="1959840"/>
              <a:ext cx="1184760" cy="40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  <a:ea typeface="Arial"/>
                </a:rPr>
                <a:t>m</a:t>
              </a:r>
              <a:r>
                <a:rPr lang="en-GB" sz="1800" b="0" u="none" strike="noStrike" baseline="-25000">
                  <a:solidFill>
                    <a:srgbClr val="000000"/>
                  </a:solidFill>
                  <a:effectLst/>
                  <a:uFillTx/>
                  <a:latin typeface="Comic Sans MS"/>
                  <a:ea typeface="Arial"/>
                </a:rPr>
                <a:t>1</a:t>
              </a:r>
              <a:r>
                <a:rPr lang="en-GB" sz="18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  <a:ea typeface="Arial"/>
                </a:rPr>
                <a:t>.m</a:t>
              </a:r>
              <a:r>
                <a:rPr lang="en-GB" sz="1800" b="0" u="none" strike="noStrike" baseline="-25000">
                  <a:solidFill>
                    <a:srgbClr val="000000"/>
                  </a:solidFill>
                  <a:effectLst/>
                  <a:uFillTx/>
                  <a:latin typeface="Comic Sans MS"/>
                  <a:ea typeface="Arial"/>
                </a:rPr>
                <a:t>2</a:t>
              </a:r>
              <a:r>
                <a:rPr lang="en-GB" sz="18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  <a:ea typeface="Arial"/>
                </a:rPr>
                <a:t> = -1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aphicFrame>
          <p:nvGraphicFramePr>
            <p:cNvPr id="808" name="Object 76"/>
            <p:cNvGraphicFramePr/>
            <p:nvPr/>
          </p:nvGraphicFramePr>
          <p:xfrm>
            <a:off x="6959520" y="442440"/>
            <a:ext cx="1771560" cy="453240"/>
          </p:xfrm>
          <a:graphic>
            <a:graphicData uri="http://schemas.openxmlformats.org/presentationml/2006/ole">
              <p:oleObj r:id="rId10" spid="">
                <p:embed/>
                <p:pic>
                  <p:nvPicPr>
                    <p:cNvPr id="809" name="Object 76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6959520" y="442440"/>
                      <a:ext cx="1771560" cy="4532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pic>
          <p:nvPicPr>
            <p:cNvPr id="810" name="Straight Connector 85"/>
            <p:cNvPicPr/>
            <p:nvPr/>
          </p:nvPicPr>
          <p:blipFill>
            <a:blip r:embed="rId12"/>
            <a:stretch/>
          </p:blipFill>
          <p:spPr>
            <a:xfrm>
              <a:off x="8520840" y="857520"/>
              <a:ext cx="42120" cy="174600"/>
            </a:xfrm>
            <a:prstGeom prst="rect">
              <a:avLst/>
            </a:prstGeom>
            <a:noFill/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77" dur="indefinite" restart="never" nodeType="tmRoot">
          <p:childTnLst>
            <p:seq>
              <p:cTn id="1178" dur="indefinite" nodeType="mainSeq">
                <p:childTnLst>
                  <p:par>
                    <p:cTn id="1179" fill="hold">
                      <p:stCondLst>
                        <p:cond delay="indefinite"/>
                      </p:stCondLst>
                      <p:childTnLst>
                        <p:par>
                          <p:cTn id="1180" fill="hold">
                            <p:stCondLst>
                              <p:cond delay="0"/>
                            </p:stCondLst>
                            <p:childTnLst>
                              <p:par>
                                <p:cTn id="1181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183" dur="5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88" dur="80"/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89" dur="80"/>
                                        <p:tgtEl>
                                          <p:spTgt spid="7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0" dur="80"/>
                                        <p:tgtEl>
                                          <p:spTgt spid="7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1" fill="hold">
                      <p:stCondLst>
                        <p:cond delay="indefinite"/>
                      </p:stCondLst>
                      <p:childTnLst>
                        <p:par>
                          <p:cTn id="1192" fill="hold">
                            <p:stCondLst>
                              <p:cond delay="0"/>
                            </p:stCondLst>
                            <p:childTnLst>
                              <p:par>
                                <p:cTn id="1193" presetID="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5" dur="5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6" dur="5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7" fill="hold">
                      <p:stCondLst>
                        <p:cond delay="indefinite"/>
                      </p:stCondLst>
                      <p:childTnLst>
                        <p:par>
                          <p:cTn id="1198" fill="hold">
                            <p:stCondLst>
                              <p:cond delay="0"/>
                            </p:stCondLst>
                            <p:childTnLst>
                              <p:par>
                                <p:cTn id="1199" presetID="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1" dur="5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2" dur="5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3" fill="hold">
                      <p:stCondLst>
                        <p:cond delay="indefinite"/>
                      </p:stCondLst>
                      <p:childTnLst>
                        <p:par>
                          <p:cTn id="1204" fill="hold">
                            <p:stCondLst>
                              <p:cond delay="0"/>
                            </p:stCondLst>
                            <p:childTnLst>
                              <p:par>
                                <p:cTn id="120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07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8" fill="hold">
                      <p:stCondLst>
                        <p:cond delay="indefinite"/>
                      </p:stCondLst>
                      <p:childTnLst>
                        <p:par>
                          <p:cTn id="1209" fill="hold">
                            <p:stCondLst>
                              <p:cond delay="0"/>
                            </p:stCondLst>
                            <p:childTnLst>
                              <p:par>
                                <p:cTn id="121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12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3" fill="hold">
                      <p:stCondLst>
                        <p:cond delay="indefinite"/>
                      </p:stCondLst>
                      <p:childTnLst>
                        <p:par>
                          <p:cTn id="1214" fill="hold">
                            <p:stCondLst>
                              <p:cond delay="0"/>
                            </p:stCondLst>
                            <p:childTnLst>
                              <p:par>
                                <p:cTn id="121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17" dur="80"/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18" dur="80"/>
                                        <p:tgtEl>
                                          <p:spTgt spid="8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9" dur="80"/>
                                        <p:tgtEl>
                                          <p:spTgt spid="8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0" fill="hold">
                      <p:stCondLst>
                        <p:cond delay="indefinite"/>
                      </p:stCondLst>
                      <p:childTnLst>
                        <p:par>
                          <p:cTn id="1221" fill="hold">
                            <p:stCondLst>
                              <p:cond delay="0"/>
                            </p:stCondLst>
                            <p:childTnLst>
                              <p:par>
                                <p:cTn id="1222" presetID="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4" dur="5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5" dur="5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6" fill="hold">
                      <p:stCondLst>
                        <p:cond delay="indefinite"/>
                      </p:stCondLst>
                      <p:childTnLst>
                        <p:par>
                          <p:cTn id="1227" fill="hold">
                            <p:stCondLst>
                              <p:cond delay="0"/>
                            </p:stCondLst>
                            <p:childTnLst>
                              <p:par>
                                <p:cTn id="122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30" dur="80"/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31" dur="80"/>
                                        <p:tgtEl>
                                          <p:spTgt spid="8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2" dur="80"/>
                                        <p:tgtEl>
                                          <p:spTgt spid="8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3" fill="hold">
                      <p:stCondLst>
                        <p:cond delay="indefinite"/>
                      </p:stCondLst>
                      <p:childTnLst>
                        <p:par>
                          <p:cTn id="1234" fill="hold">
                            <p:stCondLst>
                              <p:cond delay="0"/>
                            </p:stCondLst>
                            <p:childTnLst>
                              <p:par>
                                <p:cTn id="1235" presetID="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7" dur="500" fill="hold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8" dur="500" fill="hold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9" fill="hold">
                      <p:stCondLst>
                        <p:cond delay="indefinite"/>
                      </p:stCondLst>
                      <p:childTnLst>
                        <p:par>
                          <p:cTn id="1240" fill="hold">
                            <p:stCondLst>
                              <p:cond delay="0"/>
                            </p:stCondLst>
                            <p:childTnLst>
                              <p:par>
                                <p:cTn id="124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43" dur="8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44" dur="8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5" dur="8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6" fill="hold">
                      <p:stCondLst>
                        <p:cond delay="indefinite"/>
                      </p:stCondLst>
                      <p:childTnLst>
                        <p:par>
                          <p:cTn id="1247" fill="hold">
                            <p:stCondLst>
                              <p:cond delay="0"/>
                            </p:stCondLst>
                            <p:childTnLst>
                              <p:par>
                                <p:cTn id="1248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0" dur="5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1" dur="5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56"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7" fill="hold">
                      <p:stCondLst>
                        <p:cond delay="indefinite"/>
                      </p:stCondLst>
                      <p:childTnLst>
                        <p:par>
                          <p:cTn id="1258" fill="hold">
                            <p:stCondLst>
                              <p:cond delay="0"/>
                            </p:stCondLst>
                            <p:childTnLst>
                              <p:par>
                                <p:cTn id="1259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61"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2" fill="hold">
                      <p:stCondLst>
                        <p:cond delay="indefinite"/>
                      </p:stCondLst>
                      <p:childTnLst>
                        <p:par>
                          <p:cTn id="1263" fill="hold">
                            <p:stCondLst>
                              <p:cond delay="0"/>
                            </p:stCondLst>
                            <p:childTnLst>
                              <p:par>
                                <p:cTn id="126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66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PlaceHolder 1"/>
          <p:cNvSpPr>
            <a:spLocks noGrp="1"/>
          </p:cNvSpPr>
          <p:nvPr>
            <p:ph type="title"/>
          </p:nvPr>
        </p:nvSpPr>
        <p:spPr>
          <a:xfrm>
            <a:off x="930240" y="198360"/>
            <a:ext cx="6662880" cy="1432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Are you on Target !</a:t>
            </a:r>
            <a:endParaRPr lang="en-US" sz="48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812" name="TextBox 9"/>
          <p:cNvSpPr/>
          <p:nvPr/>
        </p:nvSpPr>
        <p:spPr>
          <a:xfrm>
            <a:off x="956160" y="2484360"/>
            <a:ext cx="582156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marL="343080" indent="-34308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Update you log book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13" name="TextBox 10"/>
          <p:cNvSpPr/>
          <p:nvPr/>
        </p:nvSpPr>
        <p:spPr>
          <a:xfrm>
            <a:off x="974160" y="3597120"/>
            <a:ext cx="8273520" cy="181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marL="343080" indent="-343080">
              <a:lnSpc>
                <a:spcPct val="100000"/>
              </a:lnSpc>
              <a:spcBef>
                <a:spcPts val="1749"/>
              </a:spcBef>
              <a:buClr>
                <a:srgbClr val="FFFFFF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Make sure you complete and correct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ALL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of the Straight Line questions in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the past paper booklet.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traight Connector 46"/>
          <p:cNvSpPr/>
          <p:nvPr/>
        </p:nvSpPr>
        <p:spPr>
          <a:xfrm>
            <a:off x="3972960" y="3697200"/>
            <a:ext cx="21960" cy="1408320"/>
          </a:xfrm>
          <a:prstGeom prst="line">
            <a:avLst/>
          </a:prstGeom>
          <a:ln w="28440">
            <a:solidFill>
              <a:srgbClr val="FFFF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24" name="Text Box 49"/>
          <p:cNvSpPr/>
          <p:nvPr/>
        </p:nvSpPr>
        <p:spPr>
          <a:xfrm>
            <a:off x="6064200" y="3519360"/>
            <a:ext cx="916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i="1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=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57200" y="185400"/>
            <a:ext cx="8229600" cy="1314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The Equation of the Straight Line</a:t>
            </a:r>
            <a:br>
              <a:rPr sz="2800"/>
            </a:br>
            <a:r>
              <a:rPr lang="en-GB" sz="3200" b="1" i="1" u="none" strike="noStrike">
                <a:solidFill>
                  <a:srgbClr val="EEF82A"/>
                </a:solidFill>
                <a:effectLst/>
                <a:uFillTx/>
                <a:latin typeface="Times New Roman"/>
              </a:rPr>
              <a:t>y – b = m (x -  a)</a:t>
            </a:r>
            <a:br>
              <a:rPr sz="3200"/>
            </a:br>
            <a:endParaRPr lang="en-US" sz="32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226" name="Text Box 3"/>
          <p:cNvSpPr/>
          <p:nvPr/>
        </p:nvSpPr>
        <p:spPr>
          <a:xfrm>
            <a:off x="395280" y="1827360"/>
            <a:ext cx="8748720" cy="86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358920" indent="-358920" algn="ctr">
              <a:lnSpc>
                <a:spcPct val="100000"/>
              </a:lnSpc>
              <a:spcBef>
                <a:spcPts val="1250"/>
              </a:spcBef>
              <a:tabLst>
                <a:tab pos="0" algn="l"/>
                <a:tab pos="542880" algn="l"/>
                <a:tab pos="1085760" algn="l"/>
                <a:tab pos="1628640" algn="l"/>
                <a:tab pos="2171880" algn="l"/>
                <a:tab pos="2714760" algn="l"/>
                <a:tab pos="3257640" algn="l"/>
                <a:tab pos="3800520" algn="l"/>
                <a:tab pos="4343400" algn="l"/>
                <a:tab pos="4886280" algn="l"/>
                <a:tab pos="5429160" algn="l"/>
                <a:tab pos="5972040" algn="l"/>
                <a:tab pos="6515280" algn="l"/>
                <a:tab pos="7058160" algn="l"/>
                <a:tab pos="7601040" algn="l"/>
                <a:tab pos="8143920" algn="l"/>
                <a:tab pos="8686800" algn="l"/>
                <a:tab pos="9229680" algn="l"/>
                <a:tab pos="9772560" algn="l"/>
                <a:tab pos="10315440" algn="l"/>
                <a:tab pos="1085868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 equation of any line can be found if we know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58920" indent="-358920" algn="ctr">
              <a:lnSpc>
                <a:spcPct val="100000"/>
              </a:lnSpc>
              <a:spcBef>
                <a:spcPts val="1250"/>
              </a:spcBef>
              <a:tabLst>
                <a:tab pos="0" algn="l"/>
                <a:tab pos="542880" algn="l"/>
                <a:tab pos="1085760" algn="l"/>
                <a:tab pos="1628640" algn="l"/>
                <a:tab pos="2171880" algn="l"/>
                <a:tab pos="2714760" algn="l"/>
                <a:tab pos="3257640" algn="l"/>
                <a:tab pos="3800520" algn="l"/>
                <a:tab pos="4343400" algn="l"/>
                <a:tab pos="4886280" algn="l"/>
                <a:tab pos="5429160" algn="l"/>
                <a:tab pos="5972040" algn="l"/>
                <a:tab pos="6515280" algn="l"/>
                <a:tab pos="7058160" algn="l"/>
                <a:tab pos="7601040" algn="l"/>
                <a:tab pos="8143920" algn="l"/>
                <a:tab pos="8686800" algn="l"/>
                <a:tab pos="9229680" algn="l"/>
                <a:tab pos="9772560" algn="l"/>
                <a:tab pos="10315440" algn="l"/>
                <a:tab pos="1085868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 gradient  and one  point on the line.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227" name="Group 32"/>
          <p:cNvGrpSpPr/>
          <p:nvPr/>
        </p:nvGrpSpPr>
        <p:grpSpPr>
          <a:xfrm>
            <a:off x="433440" y="2971800"/>
            <a:ext cx="4858920" cy="2623680"/>
            <a:chOff x="433440" y="2971800"/>
            <a:chExt cx="4858920" cy="2623680"/>
          </a:xfrm>
        </p:grpSpPr>
        <p:sp>
          <p:nvSpPr>
            <p:cNvPr id="228" name="Line 19"/>
            <p:cNvSpPr/>
            <p:nvPr/>
          </p:nvSpPr>
          <p:spPr>
            <a:xfrm>
              <a:off x="1381680" y="3117600"/>
              <a:ext cx="0" cy="2320560"/>
            </a:xfrm>
            <a:prstGeom prst="line">
              <a:avLst/>
            </a:prstGeom>
            <a:ln w="28440">
              <a:solidFill>
                <a:srgbClr val="FFFFFF"/>
              </a:solidFill>
              <a:miter/>
              <a:head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29" name="Line 20"/>
            <p:cNvSpPr/>
            <p:nvPr/>
          </p:nvSpPr>
          <p:spPr>
            <a:xfrm flipH="1" flipV="1">
              <a:off x="965880" y="5136480"/>
              <a:ext cx="3453120" cy="45720"/>
            </a:xfrm>
            <a:prstGeom prst="line">
              <a:avLst/>
            </a:prstGeom>
            <a:ln w="28440">
              <a:solidFill>
                <a:srgbClr val="FFFFFF"/>
              </a:solidFill>
              <a:miter/>
              <a:head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1080" rIns="90000" bIns="-108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30" name="Text Box 21"/>
            <p:cNvSpPr/>
            <p:nvPr/>
          </p:nvSpPr>
          <p:spPr>
            <a:xfrm>
              <a:off x="444240" y="5079600"/>
              <a:ext cx="1677960" cy="512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1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i="1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O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31" name="Text Box 22"/>
            <p:cNvSpPr/>
            <p:nvPr/>
          </p:nvSpPr>
          <p:spPr>
            <a:xfrm>
              <a:off x="433440" y="2971800"/>
              <a:ext cx="1681920" cy="51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1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i="1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y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32" name="Text Box 23"/>
            <p:cNvSpPr/>
            <p:nvPr/>
          </p:nvSpPr>
          <p:spPr>
            <a:xfrm>
              <a:off x="3610440" y="5081400"/>
              <a:ext cx="1681920" cy="51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1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i="1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x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grpSp>
        <p:nvGrpSpPr>
          <p:cNvPr id="233" name="Group 36"/>
          <p:cNvGrpSpPr/>
          <p:nvPr/>
        </p:nvGrpSpPr>
        <p:grpSpPr>
          <a:xfrm>
            <a:off x="1922400" y="4694400"/>
            <a:ext cx="2043000" cy="353880"/>
            <a:chOff x="1922400" y="4694400"/>
            <a:chExt cx="2043000" cy="353880"/>
          </a:xfrm>
        </p:grpSpPr>
        <p:sp>
          <p:nvSpPr>
            <p:cNvPr id="234" name="Text Box 16"/>
            <p:cNvSpPr/>
            <p:nvPr/>
          </p:nvSpPr>
          <p:spPr>
            <a:xfrm>
              <a:off x="2327040" y="4694400"/>
              <a:ext cx="1385280" cy="353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lnSpc>
                  <a:spcPct val="100000"/>
                </a:lnSpc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 i="1" u="none" strike="noStrik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x - a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35" name="Line 29"/>
            <p:cNvSpPr/>
            <p:nvPr/>
          </p:nvSpPr>
          <p:spPr>
            <a:xfrm flipV="1">
              <a:off x="1922400" y="4757400"/>
              <a:ext cx="2043000" cy="9720"/>
            </a:xfrm>
            <a:prstGeom prst="line">
              <a:avLst/>
            </a:prstGeom>
            <a:ln w="28440">
              <a:solidFill>
                <a:srgbClr val="FFFFFF"/>
              </a:solidFill>
              <a:prstDash val="dash"/>
              <a:miter/>
              <a:headEnd len="med" type="arrow" w="med"/>
              <a:tailEnd len="med" type="arrow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37080" rIns="90000" bIns="-3708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grpSp>
        <p:nvGrpSpPr>
          <p:cNvPr id="236" name="Group 33"/>
          <p:cNvGrpSpPr/>
          <p:nvPr/>
        </p:nvGrpSpPr>
        <p:grpSpPr>
          <a:xfrm>
            <a:off x="1149480" y="3330720"/>
            <a:ext cx="3506760" cy="1593720"/>
            <a:chOff x="1149480" y="3330720"/>
            <a:chExt cx="3506760" cy="1593720"/>
          </a:xfrm>
        </p:grpSpPr>
        <p:sp>
          <p:nvSpPr>
            <p:cNvPr id="237" name="Line 13"/>
            <p:cNvSpPr/>
            <p:nvPr/>
          </p:nvSpPr>
          <p:spPr>
            <a:xfrm flipV="1">
              <a:off x="1932120" y="3708360"/>
              <a:ext cx="2033640" cy="1027080"/>
            </a:xfrm>
            <a:prstGeom prst="line">
              <a:avLst/>
            </a:prstGeom>
            <a:ln w="28440">
              <a:solidFill>
                <a:srgbClr val="FFFF00"/>
              </a:solidFill>
              <a:miter/>
              <a:headEnd len="med" type="oval" w="med"/>
              <a:tailEnd len="med" type="oval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38" name="Text Box 14"/>
            <p:cNvSpPr/>
            <p:nvPr/>
          </p:nvSpPr>
          <p:spPr>
            <a:xfrm>
              <a:off x="3270240" y="3330720"/>
              <a:ext cx="1386000" cy="633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lnSpc>
                  <a:spcPct val="100000"/>
                </a:lnSpc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 i="1" u="none" strike="noStrik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P (x, y)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39" name="Text Box 15"/>
            <p:cNvSpPr/>
            <p:nvPr/>
          </p:nvSpPr>
          <p:spPr>
            <a:xfrm>
              <a:off x="2224080" y="3876840"/>
              <a:ext cx="1386000" cy="63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lnSpc>
                  <a:spcPct val="100000"/>
                </a:lnSpc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 i="1" u="none" strike="noStrik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m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40" name="Text Box 30"/>
            <p:cNvSpPr/>
            <p:nvPr/>
          </p:nvSpPr>
          <p:spPr>
            <a:xfrm>
              <a:off x="1149480" y="4291200"/>
              <a:ext cx="1385640" cy="63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lnSpc>
                  <a:spcPct val="100000"/>
                </a:lnSpc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 i="1" u="none" strike="noStrik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A (</a:t>
              </a:r>
              <a:r>
                <a:rPr lang="en-GB" sz="2000" b="0" i="1" u="none" strike="noStrike">
                  <a:solidFill>
                    <a:srgbClr val="FFFF00"/>
                  </a:solidFill>
                  <a:effectLst/>
                  <a:uFillTx/>
                  <a:latin typeface="Times New Roman"/>
                </a:rPr>
                <a:t>a</a:t>
              </a:r>
              <a:r>
                <a:rPr lang="en-GB" sz="2000" b="0" i="1" u="none" strike="noStrik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, </a:t>
              </a:r>
              <a:r>
                <a:rPr lang="en-GB" sz="2000" b="0" i="1" u="none" strike="noStrike">
                  <a:solidFill>
                    <a:srgbClr val="FFFF00"/>
                  </a:solidFill>
                  <a:effectLst/>
                  <a:uFillTx/>
                  <a:latin typeface="Times New Roman"/>
                </a:rPr>
                <a:t>b</a:t>
              </a:r>
              <a:r>
                <a:rPr lang="en-GB" sz="2000" b="0" i="1" u="none" strike="noStrik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)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grpSp>
        <p:nvGrpSpPr>
          <p:cNvPr id="241" name="Group 37"/>
          <p:cNvGrpSpPr/>
          <p:nvPr/>
        </p:nvGrpSpPr>
        <p:grpSpPr>
          <a:xfrm>
            <a:off x="3879720" y="3697200"/>
            <a:ext cx="828360" cy="1022400"/>
            <a:chOff x="3879720" y="3697200"/>
            <a:chExt cx="828360" cy="1022400"/>
          </a:xfrm>
        </p:grpSpPr>
        <p:sp>
          <p:nvSpPr>
            <p:cNvPr id="242" name="Line 17"/>
            <p:cNvSpPr/>
            <p:nvPr/>
          </p:nvSpPr>
          <p:spPr>
            <a:xfrm>
              <a:off x="3973320" y="3697200"/>
              <a:ext cx="15840" cy="1022400"/>
            </a:xfrm>
            <a:prstGeom prst="line">
              <a:avLst/>
            </a:prstGeom>
            <a:ln w="28440">
              <a:solidFill>
                <a:srgbClr val="FFFFFF"/>
              </a:solidFill>
              <a:prstDash val="dash"/>
              <a:miter/>
              <a:headEnd len="med" type="arrow" w="med"/>
              <a:tailEnd len="med" type="arrow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43" name="Text Box 35"/>
            <p:cNvSpPr/>
            <p:nvPr/>
          </p:nvSpPr>
          <p:spPr>
            <a:xfrm>
              <a:off x="3879720" y="3993840"/>
              <a:ext cx="828360" cy="354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lnSpc>
                  <a:spcPct val="100000"/>
                </a:lnSpc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 i="1" u="none" strike="noStrik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y - b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244" name="Text Box 39"/>
          <p:cNvSpPr/>
          <p:nvPr/>
        </p:nvSpPr>
        <p:spPr>
          <a:xfrm>
            <a:off x="3730680" y="3957480"/>
            <a:ext cx="1192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i="1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y - b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45" name="Text Box 40"/>
          <p:cNvSpPr/>
          <p:nvPr/>
        </p:nvSpPr>
        <p:spPr>
          <a:xfrm>
            <a:off x="2448000" y="4641840"/>
            <a:ext cx="1191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i="1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x – a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246" name="Group 59"/>
          <p:cNvGrpSpPr/>
          <p:nvPr/>
        </p:nvGrpSpPr>
        <p:grpSpPr>
          <a:xfrm>
            <a:off x="6004080" y="3521160"/>
            <a:ext cx="1437840" cy="459720"/>
            <a:chOff x="6004080" y="3521160"/>
            <a:chExt cx="1437840" cy="459720"/>
          </a:xfrm>
        </p:grpSpPr>
        <p:sp>
          <p:nvSpPr>
            <p:cNvPr id="247" name="Line 42"/>
            <p:cNvSpPr/>
            <p:nvPr/>
          </p:nvSpPr>
          <p:spPr>
            <a:xfrm>
              <a:off x="6660000" y="3778560"/>
              <a:ext cx="781920" cy="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48" name="Text Box 44"/>
            <p:cNvSpPr/>
            <p:nvPr/>
          </p:nvSpPr>
          <p:spPr>
            <a:xfrm>
              <a:off x="6004080" y="3521160"/>
              <a:ext cx="7228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i="1" u="none" strike="noStrik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m =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249" name="Text Box 45"/>
          <p:cNvSpPr/>
          <p:nvPr/>
        </p:nvSpPr>
        <p:spPr>
          <a:xfrm>
            <a:off x="6459480" y="3340080"/>
            <a:ext cx="1192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i="1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y - b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50" name="Text Box 46"/>
          <p:cNvSpPr/>
          <p:nvPr/>
        </p:nvSpPr>
        <p:spPr>
          <a:xfrm>
            <a:off x="6440400" y="3686040"/>
            <a:ext cx="1192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i="1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(x – a)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51" name="Text Box 47"/>
          <p:cNvSpPr/>
          <p:nvPr/>
        </p:nvSpPr>
        <p:spPr>
          <a:xfrm>
            <a:off x="5904000" y="3529080"/>
            <a:ext cx="636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i="1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m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52" name="Line 50"/>
          <p:cNvSpPr/>
          <p:nvPr/>
        </p:nvSpPr>
        <p:spPr>
          <a:xfrm flipH="1">
            <a:off x="6684480" y="4816440"/>
            <a:ext cx="127080" cy="360360"/>
          </a:xfrm>
          <a:prstGeom prst="line">
            <a:avLst/>
          </a:prstGeom>
          <a:ln w="38160">
            <a:solidFill>
              <a:srgbClr val="FFFF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53" name="Text Box 53"/>
          <p:cNvSpPr/>
          <p:nvPr/>
        </p:nvSpPr>
        <p:spPr>
          <a:xfrm>
            <a:off x="5207040" y="5021280"/>
            <a:ext cx="1501560" cy="44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Gradient, </a:t>
            </a:r>
            <a:r>
              <a:rPr lang="en-GB" sz="2400" b="0" i="1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m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54" name="Line 51"/>
          <p:cNvSpPr/>
          <p:nvPr/>
        </p:nvSpPr>
        <p:spPr>
          <a:xfrm flipH="1">
            <a:off x="7527960" y="4800600"/>
            <a:ext cx="92160" cy="457200"/>
          </a:xfrm>
          <a:prstGeom prst="line">
            <a:avLst/>
          </a:prstGeom>
          <a:ln w="38160">
            <a:solidFill>
              <a:srgbClr val="FFFF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55" name="Line 52"/>
          <p:cNvSpPr/>
          <p:nvPr/>
        </p:nvSpPr>
        <p:spPr>
          <a:xfrm>
            <a:off x="6340320" y="4846680"/>
            <a:ext cx="1460520" cy="411120"/>
          </a:xfrm>
          <a:prstGeom prst="line">
            <a:avLst/>
          </a:prstGeom>
          <a:ln w="38160">
            <a:solidFill>
              <a:srgbClr val="FFFF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56" name="Text Box 54"/>
          <p:cNvSpPr/>
          <p:nvPr/>
        </p:nvSpPr>
        <p:spPr>
          <a:xfrm>
            <a:off x="6647040" y="5114880"/>
            <a:ext cx="1517400" cy="34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Point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</a:t>
            </a:r>
            <a:r>
              <a:rPr lang="en-GB" sz="2400" b="0" i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a, b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57" name="Rectangle 55"/>
          <p:cNvSpPr/>
          <p:nvPr/>
        </p:nvSpPr>
        <p:spPr>
          <a:xfrm>
            <a:off x="4976640" y="4917960"/>
            <a:ext cx="3719520" cy="163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58" name="TextBox 40"/>
          <p:cNvSpPr/>
          <p:nvPr/>
        </p:nvSpPr>
        <p:spPr>
          <a:xfrm>
            <a:off x="2275560" y="5867280"/>
            <a:ext cx="3357720" cy="581760"/>
          </a:xfrm>
          <a:prstGeom prst="rect">
            <a:avLst/>
          </a:prstGeom>
          <a:solidFill>
            <a:srgbClr val="363636"/>
          </a:solidFill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y – b = m ( x – a )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59" name="TextBox 41"/>
          <p:cNvSpPr/>
          <p:nvPr/>
        </p:nvSpPr>
        <p:spPr>
          <a:xfrm>
            <a:off x="5926320" y="6035760"/>
            <a:ext cx="26492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Point on the line ( a, b )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60" name="TextBox 37"/>
          <p:cNvSpPr/>
          <p:nvPr/>
        </p:nvSpPr>
        <p:spPr>
          <a:xfrm>
            <a:off x="1754640" y="5075280"/>
            <a:ext cx="336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61" name="TextBox 38"/>
          <p:cNvSpPr/>
          <p:nvPr/>
        </p:nvSpPr>
        <p:spPr>
          <a:xfrm>
            <a:off x="3812040" y="5075280"/>
            <a:ext cx="360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62" name="Straight Connector 42"/>
          <p:cNvSpPr/>
          <p:nvPr/>
        </p:nvSpPr>
        <p:spPr>
          <a:xfrm>
            <a:off x="1921680" y="4797360"/>
            <a:ext cx="1800" cy="308160"/>
          </a:xfrm>
          <a:prstGeom prst="line">
            <a:avLst/>
          </a:prstGeom>
          <a:ln w="28440">
            <a:solidFill>
              <a:srgbClr val="FFFF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63" name="Straight Connector 48"/>
          <p:cNvSpPr/>
          <p:nvPr/>
        </p:nvSpPr>
        <p:spPr>
          <a:xfrm flipH="1" flipV="1">
            <a:off x="1371240" y="3687840"/>
            <a:ext cx="2606760" cy="1440"/>
          </a:xfrm>
          <a:prstGeom prst="line">
            <a:avLst/>
          </a:prstGeom>
          <a:ln w="28440">
            <a:solidFill>
              <a:srgbClr val="FFFF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5360" rIns="90000" bIns="-4536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64" name="Straight Connector 50"/>
          <p:cNvSpPr/>
          <p:nvPr/>
        </p:nvSpPr>
        <p:spPr>
          <a:xfrm flipH="1" flipV="1">
            <a:off x="1401480" y="4754160"/>
            <a:ext cx="533160" cy="1800"/>
          </a:xfrm>
          <a:prstGeom prst="line">
            <a:avLst/>
          </a:prstGeom>
          <a:ln w="28440">
            <a:solidFill>
              <a:srgbClr val="FFFF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5000" rIns="90000" bIns="-450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65" name="TextBox 52"/>
          <p:cNvSpPr/>
          <p:nvPr/>
        </p:nvSpPr>
        <p:spPr>
          <a:xfrm>
            <a:off x="1069200" y="3429000"/>
            <a:ext cx="339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y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66" name="TextBox 53"/>
          <p:cNvSpPr/>
          <p:nvPr/>
        </p:nvSpPr>
        <p:spPr>
          <a:xfrm>
            <a:off x="1047240" y="4479840"/>
            <a:ext cx="3614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b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67" name="Rounded Rectangle 49"/>
          <p:cNvSpPr/>
          <p:nvPr/>
        </p:nvSpPr>
        <p:spPr>
          <a:xfrm>
            <a:off x="7415280" y="2460600"/>
            <a:ext cx="1528560" cy="509400"/>
          </a:xfrm>
          <a:prstGeom prst="roundRect">
            <a:avLst>
              <a:gd name="adj" fmla="val 16667"/>
            </a:avLst>
          </a:prstGeom>
          <a:solidFill>
            <a:srgbClr val="4D4D4D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Demo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p:timing>
    <p:tnLst>
      <p:par>
        <p:cTn id="185" dur="indefinite" restart="never" nodeType="tmRoot">
          <p:childTnLst>
            <p:seq>
              <p:cTn id="186" dur="indefinite" nodeType="mainSeq">
                <p:childTnLst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91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6" dur="8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97" dur="8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8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203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08" dur="8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09" dur="8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8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1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20" dur="8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21" dur="8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8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22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32" dur="8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33" dur="8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8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xit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 additive="repl">
                                        <p:cTn id="23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2" presetClass="exit" fill="hold" nodeType="withEffect" presetSubtype="4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 additive="repl">
                                        <p:cTn id="24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56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06 3.7037E-006 L 0.30191 -0.09306 E">
                                      <p:cBhvr>
                                        <p:cTn id="264" dur="2000" fill="hold"/>
                                        <p:tgtEl>
                                          <p:spTgt spid="24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56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006 0.00463 L 0.43837 -0.14189 E">
                                      <p:cBhvr>
                                        <p:cTn id="270" dur="2000" fill="hold"/>
                                        <p:tgtEl>
                                          <p:spTgt spid="245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56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006 -7.40741E-007 L -0.1085 0.16875 E">
                                      <p:cBhvr>
                                        <p:cTn id="276" dur="2000" fill="hold"/>
                                        <p:tgtEl>
                                          <p:spTgt spid="249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42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06 4.07407E-006 L 5E-006 0.14444 E">
                                      <p:cBhvr>
                                        <p:cTn id="280" dur="2000" fill="hold"/>
                                        <p:tgtEl>
                                          <p:spTgt spid="22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42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00255 L 0.0401 0.11296 E">
                                      <p:cBhvr>
                                        <p:cTn id="284" dur="2000" fill="hold"/>
                                        <p:tgtEl>
                                          <p:spTgt spid="250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49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006 3.33333E-006 L 0.07483 0.13796 E">
                                      <p:cBhvr>
                                        <p:cTn id="288" dur="2000" fill="hold"/>
                                        <p:tgtEl>
                                          <p:spTgt spid="251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93" dur="8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94" dur="8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8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0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05" dur="8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06" dur="8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7" dur="8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1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1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Date Placeholder 3"/>
          <p:cNvSpPr/>
          <p:nvPr/>
        </p:nvSpPr>
        <p:spPr>
          <a:xfrm>
            <a:off x="5562720" y="6400800"/>
            <a:ext cx="30016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spcBef>
                <a:spcPts val="81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681D2A3-F4F0-4E02-BEC8-CFCD9FA903E9}" type="datetime5">
              <a:rPr lang="en-US" sz="1300" b="0" u="none" strike="noStrike">
                <a:solidFill>
                  <a:srgbClr val="B9BBB2"/>
                </a:solidFill>
                <a:effectLst/>
                <a:uFillTx/>
                <a:latin typeface="Arial Narrow"/>
              </a:rPr>
              <a:t>Jul 11, 2026</a:t>
            </a:fld>
            <a:endParaRPr lang="en-US" sz="13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69" name="Footer Placeholder 4"/>
          <p:cNvSpPr/>
          <p:nvPr/>
        </p:nvSpPr>
        <p:spPr>
          <a:xfrm>
            <a:off x="1295280" y="6400800"/>
            <a:ext cx="4211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r">
              <a:spcBef>
                <a:spcPts val="81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300" b="0" u="none" strike="noStrike">
                <a:solidFill>
                  <a:srgbClr val="B9BBB2"/>
                </a:solidFill>
                <a:effectLst/>
                <a:uFillTx/>
                <a:latin typeface="Arial Narrow"/>
              </a:rPr>
              <a:t>www.mathsrevision.com</a:t>
            </a:r>
            <a:endParaRPr lang="en-US" sz="13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70" name="Slide Number Placeholder 5"/>
          <p:cNvSpPr/>
          <p:nvPr/>
        </p:nvSpPr>
        <p:spPr>
          <a:xfrm>
            <a:off x="8639280" y="6515280"/>
            <a:ext cx="46332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r"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2E24709-68ED-4DE6-97EB-11F6DAE6DC12}" type="slidenum">
              <a:rPr lang="en-GB" sz="1600" b="0" u="none" strike="noStrike">
                <a:solidFill>
                  <a:srgbClr val="DFE0D4"/>
                </a:solidFill>
                <a:effectLst/>
                <a:uFillTx/>
                <a:latin typeface="Arial Narrow"/>
              </a:rPr>
              <a:t>&lt;number&gt;</a:t>
            </a:fld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271" name="Rectangle 2"/>
          <p:cNvPicPr/>
          <p:nvPr/>
        </p:nvPicPr>
        <p:blipFill>
          <a:blip r:embed="rId1"/>
          <a:stretch/>
        </p:blipFill>
        <p:spPr>
          <a:xfrm>
            <a:off x="1365120" y="262080"/>
            <a:ext cx="7785360" cy="963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2" name="Text Box 56"/>
          <p:cNvSpPr/>
          <p:nvPr/>
        </p:nvSpPr>
        <p:spPr>
          <a:xfrm>
            <a:off x="816120" y="3159000"/>
            <a:ext cx="7214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9F962"/>
                </a:solidFill>
                <a:effectLst/>
                <a:uFillTx/>
                <a:latin typeface="Comic Sans MS"/>
              </a:rPr>
              <a:t>m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&lt; 0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73" name="Line 57"/>
          <p:cNvSpPr/>
          <p:nvPr/>
        </p:nvSpPr>
        <p:spPr>
          <a:xfrm>
            <a:off x="1635120" y="1765440"/>
            <a:ext cx="0" cy="857160"/>
          </a:xfrm>
          <a:prstGeom prst="line">
            <a:avLst/>
          </a:prstGeom>
          <a:ln w="9360">
            <a:solidFill>
              <a:srgbClr val="FFFFFF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74" name="Line 58"/>
          <p:cNvSpPr/>
          <p:nvPr/>
        </p:nvSpPr>
        <p:spPr>
          <a:xfrm>
            <a:off x="1149480" y="2336760"/>
            <a:ext cx="1218960" cy="0"/>
          </a:xfrm>
          <a:prstGeom prst="line">
            <a:avLst/>
          </a:prstGeom>
          <a:ln w="936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75" name="Line 59"/>
          <p:cNvSpPr/>
          <p:nvPr/>
        </p:nvSpPr>
        <p:spPr>
          <a:xfrm flipV="1">
            <a:off x="1339920" y="1879560"/>
            <a:ext cx="733320" cy="619200"/>
          </a:xfrm>
          <a:prstGeom prst="line">
            <a:avLst/>
          </a:prstGeom>
          <a:ln w="2844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76" name="Text Box 60"/>
          <p:cNvSpPr/>
          <p:nvPr/>
        </p:nvSpPr>
        <p:spPr>
          <a:xfrm>
            <a:off x="1671840" y="2398680"/>
            <a:ext cx="7214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9F962"/>
                </a:solidFill>
                <a:effectLst/>
                <a:uFillTx/>
                <a:latin typeface="Comic Sans MS"/>
              </a:rPr>
              <a:t>m 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&gt; 0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77" name="Line 61"/>
          <p:cNvSpPr/>
          <p:nvPr/>
        </p:nvSpPr>
        <p:spPr>
          <a:xfrm>
            <a:off x="1623960" y="2916360"/>
            <a:ext cx="0" cy="857160"/>
          </a:xfrm>
          <a:prstGeom prst="line">
            <a:avLst/>
          </a:prstGeom>
          <a:ln w="9360">
            <a:solidFill>
              <a:srgbClr val="FFFFFF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78" name="Line 62"/>
          <p:cNvSpPr/>
          <p:nvPr/>
        </p:nvSpPr>
        <p:spPr>
          <a:xfrm>
            <a:off x="1138320" y="3487680"/>
            <a:ext cx="1218960" cy="0"/>
          </a:xfrm>
          <a:prstGeom prst="line">
            <a:avLst/>
          </a:prstGeom>
          <a:ln w="936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79" name="Line 63"/>
          <p:cNvSpPr/>
          <p:nvPr/>
        </p:nvSpPr>
        <p:spPr>
          <a:xfrm>
            <a:off x="1271520" y="3087720"/>
            <a:ext cx="809640" cy="581040"/>
          </a:xfrm>
          <a:prstGeom prst="line">
            <a:avLst/>
          </a:prstGeom>
          <a:ln w="2844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80" name="Line 64"/>
          <p:cNvSpPr/>
          <p:nvPr/>
        </p:nvSpPr>
        <p:spPr>
          <a:xfrm>
            <a:off x="1746360" y="4114800"/>
            <a:ext cx="0" cy="857160"/>
          </a:xfrm>
          <a:prstGeom prst="line">
            <a:avLst/>
          </a:prstGeom>
          <a:ln w="9360">
            <a:solidFill>
              <a:srgbClr val="FFFFFF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81" name="Line 65"/>
          <p:cNvSpPr/>
          <p:nvPr/>
        </p:nvSpPr>
        <p:spPr>
          <a:xfrm>
            <a:off x="1260360" y="4686480"/>
            <a:ext cx="1219320" cy="0"/>
          </a:xfrm>
          <a:prstGeom prst="line">
            <a:avLst/>
          </a:prstGeom>
          <a:ln w="936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82" name="Line 66"/>
          <p:cNvSpPr/>
          <p:nvPr/>
        </p:nvSpPr>
        <p:spPr>
          <a:xfrm>
            <a:off x="1212840" y="4543560"/>
            <a:ext cx="1152360" cy="0"/>
          </a:xfrm>
          <a:prstGeom prst="line">
            <a:avLst/>
          </a:prstGeom>
          <a:ln w="28440">
            <a:solidFill>
              <a:srgbClr val="DC56B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83" name="Text Box 67"/>
          <p:cNvSpPr/>
          <p:nvPr/>
        </p:nvSpPr>
        <p:spPr>
          <a:xfrm>
            <a:off x="963360" y="4232160"/>
            <a:ext cx="7509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9F962"/>
                </a:solidFill>
                <a:effectLst/>
                <a:uFillTx/>
                <a:latin typeface="Comic Sans MS"/>
              </a:rPr>
              <a:t>m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 0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84" name="Line 68"/>
          <p:cNvSpPr/>
          <p:nvPr/>
        </p:nvSpPr>
        <p:spPr>
          <a:xfrm>
            <a:off x="1735200" y="5199120"/>
            <a:ext cx="0" cy="857160"/>
          </a:xfrm>
          <a:prstGeom prst="line">
            <a:avLst/>
          </a:prstGeom>
          <a:ln w="9360">
            <a:solidFill>
              <a:srgbClr val="FFFFFF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85" name="Line 69"/>
          <p:cNvSpPr/>
          <p:nvPr/>
        </p:nvSpPr>
        <p:spPr>
          <a:xfrm>
            <a:off x="1249200" y="5770440"/>
            <a:ext cx="1219320" cy="0"/>
          </a:xfrm>
          <a:prstGeom prst="line">
            <a:avLst/>
          </a:prstGeom>
          <a:ln w="936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86" name="Line 70"/>
          <p:cNvSpPr/>
          <p:nvPr/>
        </p:nvSpPr>
        <p:spPr>
          <a:xfrm flipH="1" flipV="1">
            <a:off x="2030400" y="5237280"/>
            <a:ext cx="9360" cy="876240"/>
          </a:xfrm>
          <a:prstGeom prst="line">
            <a:avLst/>
          </a:prstGeom>
          <a:ln w="2844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87" name="Text Box 71"/>
          <p:cNvSpPr/>
          <p:nvPr/>
        </p:nvSpPr>
        <p:spPr>
          <a:xfrm>
            <a:off x="1751760" y="6118200"/>
            <a:ext cx="6858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9F962"/>
                </a:solidFill>
                <a:effectLst/>
                <a:uFillTx/>
                <a:latin typeface="Comic Sans MS"/>
              </a:rPr>
              <a:t>x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 a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88" name="Oval 72"/>
          <p:cNvSpPr/>
          <p:nvPr/>
        </p:nvSpPr>
        <p:spPr>
          <a:xfrm>
            <a:off x="1989000" y="5727600"/>
            <a:ext cx="88920" cy="88920"/>
          </a:xfrm>
          <a:prstGeom prst="ellipse">
            <a:avLst/>
          </a:prstGeom>
          <a:solidFill>
            <a:srgbClr val="FFFFFF"/>
          </a:solidFill>
          <a:ln w="9360">
            <a:solidFill>
              <a:srgbClr val="676A5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16200" rIns="90000" bIns="162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89" name="Text Box 73"/>
          <p:cNvSpPr/>
          <p:nvPr/>
        </p:nvSpPr>
        <p:spPr>
          <a:xfrm>
            <a:off x="2416680" y="4325760"/>
            <a:ext cx="670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9F962"/>
                </a:solidFill>
                <a:effectLst/>
                <a:uFillTx/>
                <a:latin typeface="Comic Sans MS"/>
              </a:rPr>
              <a:t>y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 c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90" name="Oval 74"/>
          <p:cNvSpPr/>
          <p:nvPr/>
        </p:nvSpPr>
        <p:spPr>
          <a:xfrm>
            <a:off x="1692360" y="4497480"/>
            <a:ext cx="88920" cy="88920"/>
          </a:xfrm>
          <a:prstGeom prst="ellipse">
            <a:avLst/>
          </a:prstGeom>
          <a:solidFill>
            <a:srgbClr val="FFFFFF"/>
          </a:solidFill>
          <a:ln w="9360">
            <a:solidFill>
              <a:srgbClr val="676A5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16200" rIns="90000" bIns="162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91" name="TextBox 59"/>
          <p:cNvSpPr/>
          <p:nvPr/>
        </p:nvSpPr>
        <p:spPr>
          <a:xfrm>
            <a:off x="2656080" y="1822320"/>
            <a:ext cx="5871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Sloping left to right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up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has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+ve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gradient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92" name="TextBox 61"/>
          <p:cNvSpPr/>
          <p:nvPr/>
        </p:nvSpPr>
        <p:spPr>
          <a:xfrm>
            <a:off x="2635560" y="2747880"/>
            <a:ext cx="62384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Sloping left to right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down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has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-ve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gradient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93" name="TextBox 62"/>
          <p:cNvSpPr/>
          <p:nvPr/>
        </p:nvSpPr>
        <p:spPr>
          <a:xfrm>
            <a:off x="2651760" y="3867120"/>
            <a:ext cx="4926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Horizontal line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has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zero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gradient.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94" name="TextBox 63"/>
          <p:cNvSpPr/>
          <p:nvPr/>
        </p:nvSpPr>
        <p:spPr>
          <a:xfrm>
            <a:off x="2656440" y="5035680"/>
            <a:ext cx="5342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Vertical line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has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undefined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gradient.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p:transition spd="slow">
    <p:circle/>
  </p:transition>
  <p:timing>
    <p:tnLst>
      <p:par>
        <p:cTn id="330" dur="indefinite" restart="never" nodeType="tmRoot">
          <p:childTnLst>
            <p:seq>
              <p:cTn id="331" dur="indefinite" nodeType="mainSeq">
                <p:childTnLst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36" dur="8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80,-52,-80)"/>
                                          </p:val>
                                        </p:tav>
                                        <p:tav tm="50000">
                                          <p:val>
                                            <p:strVal val="rgb(83,83,-37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37" dur="8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80,-52,-80)"/>
                                          </p:val>
                                        </p:tav>
                                        <p:tav tm="50000">
                                          <p:val>
                                            <p:strVal val="rgb(83,83,-37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8" dur="8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43" dur="8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80,-52,-80)"/>
                                          </p:val>
                                        </p:tav>
                                        <p:tav tm="50000">
                                          <p:val>
                                            <p:strVal val="rgb(83,83,-37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44" dur="8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80,-52,-80)"/>
                                          </p:val>
                                        </p:tav>
                                        <p:tav tm="50000">
                                          <p:val>
                                            <p:strVal val="rgb(83,83,-37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5" dur="8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50" dur="8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80,-52,-80)"/>
                                          </p:val>
                                        </p:tav>
                                        <p:tav tm="50000">
                                          <p:val>
                                            <p:strVal val="rgb(83,83,-37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51" dur="8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80,-52,-80)"/>
                                          </p:val>
                                        </p:tav>
                                        <p:tav tm="50000">
                                          <p:val>
                                            <p:strVal val="rgb(83,83,-37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2" dur="8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57" dur="8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80,-52,-80)"/>
                                          </p:val>
                                        </p:tav>
                                        <p:tav tm="50000">
                                          <p:val>
                                            <p:strVal val="rgb(83,83,-37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58" dur="8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80,-52,-80)"/>
                                          </p:val>
                                        </p:tav>
                                        <p:tav tm="50000">
                                          <p:val>
                                            <p:strVal val="rgb(83,83,-37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9" dur="8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Date Placeholder 3"/>
          <p:cNvSpPr/>
          <p:nvPr/>
        </p:nvSpPr>
        <p:spPr>
          <a:xfrm>
            <a:off x="5562720" y="6400800"/>
            <a:ext cx="30016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spcBef>
                <a:spcPts val="81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FA1A8A5-D864-41B0-A2AF-3B6BA1D9E6E1}" type="datetime5">
              <a:rPr lang="en-US" sz="1300" b="0" u="none" strike="noStrike">
                <a:solidFill>
                  <a:srgbClr val="B9BBB2"/>
                </a:solidFill>
                <a:effectLst/>
                <a:uFillTx/>
                <a:latin typeface="Arial Narrow"/>
              </a:rPr>
              <a:t>Jul 11, 2026</a:t>
            </a:fld>
            <a:endParaRPr lang="en-US" sz="13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96" name="Footer Placeholder 4"/>
          <p:cNvSpPr/>
          <p:nvPr/>
        </p:nvSpPr>
        <p:spPr>
          <a:xfrm>
            <a:off x="1295280" y="6400800"/>
            <a:ext cx="4211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r">
              <a:spcBef>
                <a:spcPts val="81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300" b="0" u="none" strike="noStrike">
                <a:solidFill>
                  <a:srgbClr val="B9BBB2"/>
                </a:solidFill>
                <a:effectLst/>
                <a:uFillTx/>
                <a:latin typeface="Arial Narrow"/>
              </a:rPr>
              <a:t>www.mathsrevision.com</a:t>
            </a:r>
            <a:endParaRPr lang="en-US" sz="13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97" name="Slide Number Placeholder 5"/>
          <p:cNvSpPr/>
          <p:nvPr/>
        </p:nvSpPr>
        <p:spPr>
          <a:xfrm>
            <a:off x="8639280" y="6515280"/>
            <a:ext cx="46332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r"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E320F34-7B19-4BA4-834E-767D7F4F68F4}" type="slidenum">
              <a:rPr lang="en-GB" sz="1600" b="0" u="none" strike="noStrike">
                <a:solidFill>
                  <a:srgbClr val="DFE0D4"/>
                </a:solidFill>
                <a:effectLst/>
                <a:uFillTx/>
                <a:latin typeface="Arial Narrow"/>
              </a:rPr>
              <a:t>&lt;number&gt;</a:t>
            </a:fld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298" name="Rectangle 2"/>
          <p:cNvPicPr/>
          <p:nvPr/>
        </p:nvPicPr>
        <p:blipFill>
          <a:blip r:embed="rId1"/>
          <a:stretch/>
        </p:blipFill>
        <p:spPr>
          <a:xfrm>
            <a:off x="1365120" y="262080"/>
            <a:ext cx="7785360" cy="963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9" name="Line 57"/>
          <p:cNvSpPr/>
          <p:nvPr/>
        </p:nvSpPr>
        <p:spPr>
          <a:xfrm>
            <a:off x="1635120" y="1765440"/>
            <a:ext cx="0" cy="857160"/>
          </a:xfrm>
          <a:prstGeom prst="line">
            <a:avLst/>
          </a:prstGeom>
          <a:ln w="9360">
            <a:solidFill>
              <a:srgbClr val="FFFFFF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00" name="Line 58"/>
          <p:cNvSpPr/>
          <p:nvPr/>
        </p:nvSpPr>
        <p:spPr>
          <a:xfrm>
            <a:off x="1149480" y="2336760"/>
            <a:ext cx="1218960" cy="0"/>
          </a:xfrm>
          <a:prstGeom prst="line">
            <a:avLst/>
          </a:prstGeom>
          <a:ln w="936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01" name="Line 59"/>
          <p:cNvSpPr/>
          <p:nvPr/>
        </p:nvSpPr>
        <p:spPr>
          <a:xfrm flipV="1">
            <a:off x="1339920" y="1879560"/>
            <a:ext cx="733320" cy="619200"/>
          </a:xfrm>
          <a:prstGeom prst="line">
            <a:avLst/>
          </a:prstGeom>
          <a:ln w="2844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02" name="Text Box 60"/>
          <p:cNvSpPr/>
          <p:nvPr/>
        </p:nvSpPr>
        <p:spPr>
          <a:xfrm>
            <a:off x="1667160" y="2398680"/>
            <a:ext cx="6026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39F962"/>
                </a:solidFill>
                <a:effectLst/>
                <a:uFillTx/>
                <a:latin typeface="Comic Sans MS"/>
              </a:rPr>
              <a:t>m </a:t>
            </a:r>
            <a:r>
              <a:rPr lang="en-GB" sz="1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&gt; 0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03" name="TextBox 59"/>
          <p:cNvSpPr/>
          <p:nvPr/>
        </p:nvSpPr>
        <p:spPr>
          <a:xfrm>
            <a:off x="3167280" y="1968480"/>
            <a:ext cx="437148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Lines with the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same gradient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means lines are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Parallel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04" name="Line 59"/>
          <p:cNvSpPr/>
          <p:nvPr/>
        </p:nvSpPr>
        <p:spPr>
          <a:xfrm flipV="1">
            <a:off x="1492200" y="2031840"/>
            <a:ext cx="733320" cy="619200"/>
          </a:xfrm>
          <a:prstGeom prst="line">
            <a:avLst/>
          </a:prstGeom>
          <a:ln w="2844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p:transition spd="slow">
    <p:circle/>
  </p:transition>
  <p:timing>
    <p:tnLst>
      <p:par>
        <p:cTn id="360" dur="indefinite" restart="never" nodeType="tmRoot">
          <p:childTnLst>
            <p:seq>
              <p:cTn id="361" dur="indefinite" nodeType="mainSeq">
                <p:childTnLst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66" dur="8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80,-52,-80)"/>
                                          </p:val>
                                        </p:tav>
                                        <p:tav tm="50000">
                                          <p:val>
                                            <p:strVal val="rgb(83,83,-37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67" dur="8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80,-52,-80)"/>
                                          </p:val>
                                        </p:tav>
                                        <p:tav tm="50000">
                                          <p:val>
                                            <p:strVal val="rgb(83,83,-37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8" dur="8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Rectangle 21"/>
          <p:cNvSpPr/>
          <p:nvPr/>
        </p:nvSpPr>
        <p:spPr>
          <a:xfrm>
            <a:off x="0" y="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-46440" rIns="90000" bIns="-46440" anchor="ctr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Straight Line Theory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307" name="Picture 2"/>
          <p:cNvPicPr/>
          <p:nvPr/>
        </p:nvPicPr>
        <p:blipFill>
          <a:blip r:embed="rId1"/>
          <a:srcRect l="26766" t="49783" r="38837" b="21122"/>
          <a:stretch/>
        </p:blipFill>
        <p:spPr>
          <a:xfrm>
            <a:off x="1011240" y="1996920"/>
            <a:ext cx="7988400" cy="4052880"/>
          </a:xfrm>
          <a:prstGeom prst="rect">
            <a:avLst/>
          </a:prstGeom>
          <a:noFill/>
          <a:ln w="38160">
            <a:solidFill>
              <a:srgbClr val="000000"/>
            </a:solidFill>
            <a:miter/>
          </a:ln>
        </p:spPr>
      </p:pic>
    </p:spTree>
  </p:cSld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3291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2003-07-06T12:17:47Z</dcterms:created>
  <dc:creator>Alan Pithie</dc:creator>
  <dc:description/>
  <dc:language>en-US</dc:language>
  <cp:lastModifiedBy>Bernie</cp:lastModifiedBy>
  <dcterms:modified xsi:type="dcterms:W3CDTF">2018-08-15T16:42:47Z</dcterms:modified>
  <cp:revision>289</cp:revision>
  <dc:subject/>
  <dc:title>The Laws Of Surds.</dc:title>
</cp:coreProperties>
</file>